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62" r:id="rId3"/>
    <p:sldId id="256" r:id="rId4"/>
    <p:sldId id="257" r:id="rId5"/>
    <p:sldId id="258" r:id="rId6"/>
    <p:sldId id="261" r:id="rId7"/>
    <p:sldId id="259" r:id="rId8"/>
    <p:sldId id="260" r:id="rId9"/>
    <p:sldId id="263" r:id="rId10"/>
    <p:sldId id="264" r:id="rId11"/>
    <p:sldId id="265" r:id="rId12"/>
    <p:sldId id="270" r:id="rId13"/>
    <p:sldId id="271" r:id="rId14"/>
    <p:sldId id="272" r:id="rId15"/>
    <p:sldId id="273" r:id="rId16"/>
    <p:sldId id="274" r:id="rId17"/>
    <p:sldId id="275" r:id="rId18"/>
    <p:sldId id="276" r:id="rId19"/>
    <p:sldId id="277" r:id="rId20"/>
    <p:sldId id="278" r:id="rId21"/>
    <p:sldId id="267" r:id="rId22"/>
    <p:sldId id="279" r:id="rId23"/>
    <p:sldId id="281" r:id="rId24"/>
    <p:sldId id="280" r:id="rId25"/>
    <p:sldId id="282" r:id="rId26"/>
    <p:sldId id="283" r:id="rId27"/>
    <p:sldId id="268" r:id="rId28"/>
    <p:sldId id="269" r:id="rId29"/>
    <p:sldId id="284" r:id="rId30"/>
    <p:sldId id="285" r:id="rId31"/>
    <p:sldId id="286" r:id="rId3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0457FB1-AF6F-4F7B-9B79-7D7F9841BF59}" type="datetimeFigureOut">
              <a:rPr lang="en-GB" smtClean="0"/>
              <a:t>03/12/2025</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5CBE57D-286B-4790-ADF3-A0C74DA3C17B}" type="slidenum">
              <a:rPr lang="en-GB" smtClean="0"/>
              <a:t>‹#›</a:t>
            </a:fld>
            <a:endParaRPr lang="en-GB"/>
          </a:p>
        </p:txBody>
      </p:sp>
    </p:spTree>
    <p:extLst>
      <p:ext uri="{BB962C8B-B14F-4D97-AF65-F5344CB8AC3E}">
        <p14:creationId xmlns:p14="http://schemas.microsoft.com/office/powerpoint/2010/main" val="295722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121C-ABB0-EE8F-6B86-03B05C8EE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E7E7DB-1FCD-F0D6-F98F-AFBCA213A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99FC7D-96F9-5E2A-758D-E4526BEDDF39}"/>
              </a:ext>
            </a:extLst>
          </p:cNvPr>
          <p:cNvSpPr>
            <a:spLocks noGrp="1"/>
          </p:cNvSpPr>
          <p:nvPr>
            <p:ph type="dt" sz="half" idx="10"/>
          </p:nvPr>
        </p:nvSpPr>
        <p:spPr/>
        <p:txBody>
          <a:bodyPr/>
          <a:lstStyle/>
          <a:p>
            <a:fld id="{D4BE1DF8-E4D8-4776-AB56-FA7DBD424ECF}" type="datetime1">
              <a:rPr lang="en-GB" smtClean="0"/>
              <a:t>03/12/2025</a:t>
            </a:fld>
            <a:endParaRPr lang="en-GB"/>
          </a:p>
        </p:txBody>
      </p:sp>
      <p:sp>
        <p:nvSpPr>
          <p:cNvPr id="5" name="Footer Placeholder 4">
            <a:extLst>
              <a:ext uri="{FF2B5EF4-FFF2-40B4-BE49-F238E27FC236}">
                <a16:creationId xmlns:a16="http://schemas.microsoft.com/office/drawing/2014/main" id="{2B82D272-4C39-F413-8120-95AB39502C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41B657-0EE9-9503-1ED9-9E64B8678F52}"/>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413411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9DF3-8BBC-7CF2-CE32-68E98576D81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C9F55F-8EE3-2015-D223-24BF5EE52C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0F98FE-62CB-F046-0AF8-4F8D62F42901}"/>
              </a:ext>
            </a:extLst>
          </p:cNvPr>
          <p:cNvSpPr>
            <a:spLocks noGrp="1"/>
          </p:cNvSpPr>
          <p:nvPr>
            <p:ph type="dt" sz="half" idx="10"/>
          </p:nvPr>
        </p:nvSpPr>
        <p:spPr/>
        <p:txBody>
          <a:bodyPr/>
          <a:lstStyle/>
          <a:p>
            <a:fld id="{74D4C228-AE15-4188-9B0A-36D356F528FB}" type="datetime1">
              <a:rPr lang="en-GB" smtClean="0"/>
              <a:t>03/12/2025</a:t>
            </a:fld>
            <a:endParaRPr lang="en-GB"/>
          </a:p>
        </p:txBody>
      </p:sp>
      <p:sp>
        <p:nvSpPr>
          <p:cNvPr id="5" name="Footer Placeholder 4">
            <a:extLst>
              <a:ext uri="{FF2B5EF4-FFF2-40B4-BE49-F238E27FC236}">
                <a16:creationId xmlns:a16="http://schemas.microsoft.com/office/drawing/2014/main" id="{D467DCA4-D24E-89C0-4AB7-9D3B032785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4C0448-DF11-DD2A-4783-71BE45085E8C}"/>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399934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2B24C9-43D8-09DD-1D9E-1D4904AF56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9FBF54-0857-4F17-FE32-B0380BD0A9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0E57E5-1D54-D51B-DEBF-179B83BE73CF}"/>
              </a:ext>
            </a:extLst>
          </p:cNvPr>
          <p:cNvSpPr>
            <a:spLocks noGrp="1"/>
          </p:cNvSpPr>
          <p:nvPr>
            <p:ph type="dt" sz="half" idx="10"/>
          </p:nvPr>
        </p:nvSpPr>
        <p:spPr/>
        <p:txBody>
          <a:bodyPr/>
          <a:lstStyle/>
          <a:p>
            <a:fld id="{599C0034-C04A-48A5-A7BC-8DD08D11BEF6}" type="datetime1">
              <a:rPr lang="en-GB" smtClean="0"/>
              <a:t>03/12/2025</a:t>
            </a:fld>
            <a:endParaRPr lang="en-GB"/>
          </a:p>
        </p:txBody>
      </p:sp>
      <p:sp>
        <p:nvSpPr>
          <p:cNvPr id="5" name="Footer Placeholder 4">
            <a:extLst>
              <a:ext uri="{FF2B5EF4-FFF2-40B4-BE49-F238E27FC236}">
                <a16:creationId xmlns:a16="http://schemas.microsoft.com/office/drawing/2014/main" id="{38631997-621E-24DF-A1C2-C64A61E00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43B2E-242E-10B1-AC34-E04EC601EC46}"/>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301185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43E3-7831-C003-E544-87ABE9DAD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6384824-E9C1-BFD5-01B8-8C8884CAF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05EC55-D912-BBAB-B12B-AD60C22C801D}"/>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5" name="Footer Placeholder 4">
            <a:extLst>
              <a:ext uri="{FF2B5EF4-FFF2-40B4-BE49-F238E27FC236}">
                <a16:creationId xmlns:a16="http://schemas.microsoft.com/office/drawing/2014/main" id="{A7B0CED3-22BA-18A9-656C-61CC8EA531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F7B346-2853-BBC6-1FBC-2E3066CCE418}"/>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300484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C78A-97A4-FBE1-A7C0-54B748A21F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B16867-E6AC-FD02-E7C5-74D351647F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583C8C-8E6C-9D3C-3C23-CF3EF35261E5}"/>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5" name="Footer Placeholder 4">
            <a:extLst>
              <a:ext uri="{FF2B5EF4-FFF2-40B4-BE49-F238E27FC236}">
                <a16:creationId xmlns:a16="http://schemas.microsoft.com/office/drawing/2014/main" id="{BC56423B-12B2-411F-4C52-ADCFA44983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99C80-C8D1-4A62-4127-C82B961F54F1}"/>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417887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30F0-A577-0573-3273-2FA1F2DE8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86F612-E3BE-E95D-9B44-2C5268A00F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32B5F-3EE2-AED5-2648-9C5D588D61AA}"/>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5" name="Footer Placeholder 4">
            <a:extLst>
              <a:ext uri="{FF2B5EF4-FFF2-40B4-BE49-F238E27FC236}">
                <a16:creationId xmlns:a16="http://schemas.microsoft.com/office/drawing/2014/main" id="{A8BBDD8E-83DC-FAB8-E456-7292D9A49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4EA829-AE18-F1EE-9DAE-58D5AA01ED02}"/>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210943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9D64-0A2D-E84B-F522-43915DF936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29B2D-4B57-6F0C-E1ED-F64D58E5B8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837A2E-46DC-955F-8FA5-159C722F44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E49EB1-6A71-DB93-E596-7BFC7BCFF4ED}"/>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6" name="Footer Placeholder 5">
            <a:extLst>
              <a:ext uri="{FF2B5EF4-FFF2-40B4-BE49-F238E27FC236}">
                <a16:creationId xmlns:a16="http://schemas.microsoft.com/office/drawing/2014/main" id="{B9F36609-6392-6041-4FEF-9D6B96F026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319516-203D-F310-598A-C633901EB970}"/>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1313527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3EBC-F70A-0BC0-A306-948CDCCFE5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D97FA6-C4E0-047D-4B84-4742A7104C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46118-B007-52B0-8AAA-8285200F3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DF27E9-B2FA-09E3-94A2-447370128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6DC54F-FCD0-A2A4-C2DD-38A7CFC046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F4F8EE-6DD8-F902-138A-AB4A621BE862}"/>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8" name="Footer Placeholder 7">
            <a:extLst>
              <a:ext uri="{FF2B5EF4-FFF2-40B4-BE49-F238E27FC236}">
                <a16:creationId xmlns:a16="http://schemas.microsoft.com/office/drawing/2014/main" id="{5764FE5C-6609-3B1D-6FFC-FEB7AA3E10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C1C59F-529A-1C7A-C436-7319E2656EBD}"/>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2364733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1A2-48FA-B4A9-F340-0449EEEF5F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C3AACF-2CCA-E3B1-7E4E-079DE9EF46BE}"/>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4" name="Footer Placeholder 3">
            <a:extLst>
              <a:ext uri="{FF2B5EF4-FFF2-40B4-BE49-F238E27FC236}">
                <a16:creationId xmlns:a16="http://schemas.microsoft.com/office/drawing/2014/main" id="{9289655D-2303-0FB9-F919-841129A3E4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ED6932-6C6D-DAF0-BF2C-08CE500E691C}"/>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1174765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A0575-C0BC-D617-9EEB-E968CA5AA349}"/>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3" name="Footer Placeholder 2">
            <a:extLst>
              <a:ext uri="{FF2B5EF4-FFF2-40B4-BE49-F238E27FC236}">
                <a16:creationId xmlns:a16="http://schemas.microsoft.com/office/drawing/2014/main" id="{4A0CC518-EE50-E2DA-BBB3-7295AF6D54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36B360-5556-360C-20CB-8097F46DCAD1}"/>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2183853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89AE-31BE-A925-1E82-BE6AE0DCF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D83246-2812-7CC6-1256-0B61627D0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39EA52-2204-9315-19FE-4E08F0AF7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52A98-5ABE-FCD0-5AEC-23ED4A918155}"/>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6" name="Footer Placeholder 5">
            <a:extLst>
              <a:ext uri="{FF2B5EF4-FFF2-40B4-BE49-F238E27FC236}">
                <a16:creationId xmlns:a16="http://schemas.microsoft.com/office/drawing/2014/main" id="{9E885EFF-75CB-47E8-DB15-32879DD2D4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FA432A-F543-B3D2-8F3F-069987BAF3EE}"/>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358719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A387-0AD7-31B9-0F97-64ABE8F266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6388DC-0C35-21E5-FBB9-51D648575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B35690-9D63-DB95-459B-FAD73C98C5D4}"/>
              </a:ext>
            </a:extLst>
          </p:cNvPr>
          <p:cNvSpPr>
            <a:spLocks noGrp="1"/>
          </p:cNvSpPr>
          <p:nvPr>
            <p:ph type="dt" sz="half" idx="10"/>
          </p:nvPr>
        </p:nvSpPr>
        <p:spPr/>
        <p:txBody>
          <a:bodyPr/>
          <a:lstStyle/>
          <a:p>
            <a:fld id="{644E987C-4B14-4BC2-9F60-95BE7A9B414D}" type="datetime1">
              <a:rPr lang="en-GB" smtClean="0"/>
              <a:t>03/12/2025</a:t>
            </a:fld>
            <a:endParaRPr lang="en-GB"/>
          </a:p>
        </p:txBody>
      </p:sp>
      <p:sp>
        <p:nvSpPr>
          <p:cNvPr id="5" name="Footer Placeholder 4">
            <a:extLst>
              <a:ext uri="{FF2B5EF4-FFF2-40B4-BE49-F238E27FC236}">
                <a16:creationId xmlns:a16="http://schemas.microsoft.com/office/drawing/2014/main" id="{03C3B90F-3164-263F-3689-A137B0912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61A7B4-FA3A-15FB-B6C9-412174254C03}"/>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3109702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9F9E-B6B8-1E06-3504-9604DEA8B9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BA859C-67FB-FFB2-4743-876C226BF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B8B747-A5B0-C142-DEE2-43CF0228C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C3E82-F348-FFC2-83F3-2E17AFC32D23}"/>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6" name="Footer Placeholder 5">
            <a:extLst>
              <a:ext uri="{FF2B5EF4-FFF2-40B4-BE49-F238E27FC236}">
                <a16:creationId xmlns:a16="http://schemas.microsoft.com/office/drawing/2014/main" id="{AEDBCB89-335D-3C2C-CBD4-FC023B6A7A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66BA78-0A38-C7BA-02B3-D128C431C2AA}"/>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3584407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85A7-744C-AE2D-6D49-3B951B1C2D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A2F8B6-0E63-4B66-F759-A48A253F0F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C40E22-7AD2-9117-726A-9C480F5D985C}"/>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5" name="Footer Placeholder 4">
            <a:extLst>
              <a:ext uri="{FF2B5EF4-FFF2-40B4-BE49-F238E27FC236}">
                <a16:creationId xmlns:a16="http://schemas.microsoft.com/office/drawing/2014/main" id="{44E098F7-0E1B-81FD-C9DF-4B230708AD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848C17-E675-4EF3-8769-C019E92F40C8}"/>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1123423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F51DB-85CF-01FD-7BA7-BC182C0A8D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F55FEA-50CA-5A22-3762-DF0FE754FE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DE22E-C41C-6EF7-2E66-E7320F56AF79}"/>
              </a:ext>
            </a:extLst>
          </p:cNvPr>
          <p:cNvSpPr>
            <a:spLocks noGrp="1"/>
          </p:cNvSpPr>
          <p:nvPr>
            <p:ph type="dt" sz="half" idx="10"/>
          </p:nvPr>
        </p:nvSpPr>
        <p:spPr/>
        <p:txBody>
          <a:bodyPr/>
          <a:lstStyle/>
          <a:p>
            <a:fld id="{F419B16D-5759-4CE3-B2FC-6BD9FAE1D8A5}" type="datetimeFigureOut">
              <a:rPr lang="en-GB" smtClean="0"/>
              <a:t>03/12/2025</a:t>
            </a:fld>
            <a:endParaRPr lang="en-GB"/>
          </a:p>
        </p:txBody>
      </p:sp>
      <p:sp>
        <p:nvSpPr>
          <p:cNvPr id="5" name="Footer Placeholder 4">
            <a:extLst>
              <a:ext uri="{FF2B5EF4-FFF2-40B4-BE49-F238E27FC236}">
                <a16:creationId xmlns:a16="http://schemas.microsoft.com/office/drawing/2014/main" id="{CAAD2464-448C-B2D0-F496-8ECAC522D8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926D6-4A40-8414-D705-9CB24E29FA73}"/>
              </a:ext>
            </a:extLst>
          </p:cNvPr>
          <p:cNvSpPr>
            <a:spLocks noGrp="1"/>
          </p:cNvSpPr>
          <p:nvPr>
            <p:ph type="sldNum" sz="quarter" idx="12"/>
          </p:nvPr>
        </p:nvSpPr>
        <p:spPr/>
        <p:txBody>
          <a:bodyPr/>
          <a:lstStyle/>
          <a:p>
            <a:fld id="{2621AED9-B54D-46AC-A21C-892BF360B113}" type="slidenum">
              <a:rPr lang="en-GB" smtClean="0"/>
              <a:t>‹#›</a:t>
            </a:fld>
            <a:endParaRPr lang="en-GB"/>
          </a:p>
        </p:txBody>
      </p:sp>
    </p:spTree>
    <p:extLst>
      <p:ext uri="{BB962C8B-B14F-4D97-AF65-F5344CB8AC3E}">
        <p14:creationId xmlns:p14="http://schemas.microsoft.com/office/powerpoint/2010/main" val="4284786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4" name="Rechteck 3"/>
          <p:cNvSpPr/>
          <p:nvPr userDrawn="1"/>
        </p:nvSpPr>
        <p:spPr>
          <a:xfrm>
            <a:off x="0" y="1"/>
            <a:ext cx="12192000" cy="928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2400"/>
          </a:p>
        </p:txBody>
      </p:sp>
      <p:cxnSp>
        <p:nvCxnSpPr>
          <p:cNvPr id="6" name="Gerade Verbindung 5"/>
          <p:cNvCxnSpPr/>
          <p:nvPr userDrawn="1"/>
        </p:nvCxnSpPr>
        <p:spPr>
          <a:xfrm>
            <a:off x="0" y="928689"/>
            <a:ext cx="12192000" cy="158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Rechteck 6"/>
          <p:cNvSpPr/>
          <p:nvPr userDrawn="1"/>
        </p:nvSpPr>
        <p:spPr>
          <a:xfrm>
            <a:off x="0" y="6500813"/>
            <a:ext cx="12192000"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2400"/>
          </a:p>
        </p:txBody>
      </p:sp>
      <p:cxnSp>
        <p:nvCxnSpPr>
          <p:cNvPr id="8" name="Gerade Verbindung 7"/>
          <p:cNvCxnSpPr/>
          <p:nvPr userDrawn="1"/>
        </p:nvCxnSpPr>
        <p:spPr>
          <a:xfrm>
            <a:off x="0" y="6473827"/>
            <a:ext cx="1219200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a:off x="609600" y="1571613"/>
            <a:ext cx="10972800" cy="4857784"/>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Titelplatzhalter 1"/>
          <p:cNvSpPr>
            <a:spLocks noGrp="1"/>
          </p:cNvSpPr>
          <p:nvPr>
            <p:ph type="title"/>
          </p:nvPr>
        </p:nvSpPr>
        <p:spPr>
          <a:xfrm>
            <a:off x="609600" y="1000108"/>
            <a:ext cx="10972800" cy="500059"/>
          </a:xfrm>
          <a:prstGeom prst="rect">
            <a:avLst/>
          </a:prstGeom>
        </p:spPr>
        <p:txBody>
          <a:bodyPr rtlCol="0">
            <a:noAutofit/>
          </a:bodyPr>
          <a:lstStyle/>
          <a:p>
            <a:r>
              <a:rPr lang="de-DE" dirty="0"/>
              <a:t>Titelmasterformat durch Klicken bearbeiten</a:t>
            </a:r>
          </a:p>
        </p:txBody>
      </p:sp>
      <p:sp>
        <p:nvSpPr>
          <p:cNvPr id="17" name="Textplatzhalter 15"/>
          <p:cNvSpPr>
            <a:spLocks noGrp="1"/>
          </p:cNvSpPr>
          <p:nvPr>
            <p:ph type="body" sz="quarter" idx="10" hasCustomPrompt="1"/>
          </p:nvPr>
        </p:nvSpPr>
        <p:spPr>
          <a:xfrm>
            <a:off x="1" y="6525345"/>
            <a:ext cx="8544983" cy="288032"/>
          </a:xfrm>
          <a:noFill/>
          <a:ln>
            <a:noFill/>
          </a:ln>
        </p:spPr>
        <p:txBody>
          <a:bodyPr/>
          <a:lstStyle>
            <a:lvl1pPr>
              <a:buNone/>
              <a:defRPr sz="1467" b="1" baseline="0">
                <a:solidFill>
                  <a:schemeClr val="tx1">
                    <a:lumMod val="50000"/>
                    <a:lumOff val="50000"/>
                  </a:schemeClr>
                </a:solidFill>
                <a:latin typeface="Arial" pitchFamily="34" charset="0"/>
                <a:cs typeface="Arial" pitchFamily="34" charset="0"/>
              </a:defRPr>
            </a:lvl1pPr>
          </a:lstStyle>
          <a:p>
            <a:pPr lvl="0"/>
            <a:r>
              <a:rPr lang="de-DE" dirty="0"/>
              <a:t>Klicken zum Einfügen von TP-Titel und Namen</a:t>
            </a:r>
          </a:p>
        </p:txBody>
      </p:sp>
      <p:pic>
        <p:nvPicPr>
          <p:cNvPr id="12"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211" y="6526"/>
            <a:ext cx="2282373" cy="912949"/>
          </a:xfrm>
          <a:prstGeom prst="rect">
            <a:avLst/>
          </a:prstGeom>
          <a:noFill/>
          <a:ln w="9525">
            <a:noFill/>
            <a:miter lim="800000"/>
            <a:headEnd/>
            <a:tailEnd/>
          </a:ln>
        </p:spPr>
      </p:pic>
      <p:pic>
        <p:nvPicPr>
          <p:cNvPr id="11" name="Picture 2" descr="C:\Users\Helmholz\Documents\SFB 950\Grafiken\CSMC Logo Neu\Neu-RZ\Neu-RZ\Vollversion\CSMC-Logo-4c.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36427" y="134686"/>
            <a:ext cx="2064940" cy="68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35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3B92-27C4-41B9-C819-F562F3C1FD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B45E29-38C9-2E6A-85BC-EDA5A120C8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7BD24F-654E-85C6-CFF6-0BEAF047C999}"/>
              </a:ext>
            </a:extLst>
          </p:cNvPr>
          <p:cNvSpPr>
            <a:spLocks noGrp="1"/>
          </p:cNvSpPr>
          <p:nvPr>
            <p:ph type="dt" sz="half" idx="10"/>
          </p:nvPr>
        </p:nvSpPr>
        <p:spPr/>
        <p:txBody>
          <a:bodyPr/>
          <a:lstStyle/>
          <a:p>
            <a:fld id="{2DA89223-F270-4F42-A342-ED69C49B04F3}" type="datetime1">
              <a:rPr lang="en-GB" smtClean="0"/>
              <a:t>03/12/2025</a:t>
            </a:fld>
            <a:endParaRPr lang="en-GB"/>
          </a:p>
        </p:txBody>
      </p:sp>
      <p:sp>
        <p:nvSpPr>
          <p:cNvPr id="5" name="Footer Placeholder 4">
            <a:extLst>
              <a:ext uri="{FF2B5EF4-FFF2-40B4-BE49-F238E27FC236}">
                <a16:creationId xmlns:a16="http://schemas.microsoft.com/office/drawing/2014/main" id="{76D6348F-6C97-F70B-E2C3-5C5FF47A1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980F5-3CD8-A199-A2CA-9F20E32F40C4}"/>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368717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2D4B-B4EC-8CC6-8401-BA994EF551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B5AC3-521F-E0B3-CDB0-EA4BD4F2BA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6E73A-1409-6788-2CB1-6648A1A20E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8F8E42-4BD6-FCFD-CA8C-D6092A57EE5C}"/>
              </a:ext>
            </a:extLst>
          </p:cNvPr>
          <p:cNvSpPr>
            <a:spLocks noGrp="1"/>
          </p:cNvSpPr>
          <p:nvPr>
            <p:ph type="dt" sz="half" idx="10"/>
          </p:nvPr>
        </p:nvSpPr>
        <p:spPr/>
        <p:txBody>
          <a:bodyPr/>
          <a:lstStyle/>
          <a:p>
            <a:fld id="{E4415F21-939C-4F91-8A6A-51BE577D262C}" type="datetime1">
              <a:rPr lang="en-GB" smtClean="0"/>
              <a:t>03/12/2025</a:t>
            </a:fld>
            <a:endParaRPr lang="en-GB"/>
          </a:p>
        </p:txBody>
      </p:sp>
      <p:sp>
        <p:nvSpPr>
          <p:cNvPr id="6" name="Footer Placeholder 5">
            <a:extLst>
              <a:ext uri="{FF2B5EF4-FFF2-40B4-BE49-F238E27FC236}">
                <a16:creationId xmlns:a16="http://schemas.microsoft.com/office/drawing/2014/main" id="{2E574E0D-7CD1-59E9-0CBA-18FA012EE9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A5041A-AA88-5194-7348-4C1390256FFB}"/>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21392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4A78-04AA-1A5E-3BBA-72A47FF121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33BB7D-3D58-799E-9416-5D2C6744CE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AC9E2C-582F-A925-F18A-9B3D97CA3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9F9FC2-F620-A76C-704A-E40BF1680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B14395-057D-731C-8530-F0F78F43D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0507F4-3194-8D8B-2B46-86CA4C0A3AA8}"/>
              </a:ext>
            </a:extLst>
          </p:cNvPr>
          <p:cNvSpPr>
            <a:spLocks noGrp="1"/>
          </p:cNvSpPr>
          <p:nvPr>
            <p:ph type="dt" sz="half" idx="10"/>
          </p:nvPr>
        </p:nvSpPr>
        <p:spPr/>
        <p:txBody>
          <a:bodyPr/>
          <a:lstStyle/>
          <a:p>
            <a:fld id="{02F4F7C0-7D73-4E9E-A001-A71509C3BB08}" type="datetime1">
              <a:rPr lang="en-GB" smtClean="0"/>
              <a:t>03/12/2025</a:t>
            </a:fld>
            <a:endParaRPr lang="en-GB"/>
          </a:p>
        </p:txBody>
      </p:sp>
      <p:sp>
        <p:nvSpPr>
          <p:cNvPr id="8" name="Footer Placeholder 7">
            <a:extLst>
              <a:ext uri="{FF2B5EF4-FFF2-40B4-BE49-F238E27FC236}">
                <a16:creationId xmlns:a16="http://schemas.microsoft.com/office/drawing/2014/main" id="{87F4B783-2285-F6E4-E2C5-DD06331C63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BED02F-096F-AE37-7E9E-D8328A07D7C3}"/>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1756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91A6-C3E0-1F83-2DC1-FB99377053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B20276-BE2C-6931-6D1E-81605F992216}"/>
              </a:ext>
            </a:extLst>
          </p:cNvPr>
          <p:cNvSpPr>
            <a:spLocks noGrp="1"/>
          </p:cNvSpPr>
          <p:nvPr>
            <p:ph type="dt" sz="half" idx="10"/>
          </p:nvPr>
        </p:nvSpPr>
        <p:spPr/>
        <p:txBody>
          <a:bodyPr/>
          <a:lstStyle/>
          <a:p>
            <a:fld id="{58A7BABD-FD0E-4293-B625-3E24536F3851}" type="datetime1">
              <a:rPr lang="en-GB" smtClean="0"/>
              <a:t>03/12/2025</a:t>
            </a:fld>
            <a:endParaRPr lang="en-GB"/>
          </a:p>
        </p:txBody>
      </p:sp>
      <p:sp>
        <p:nvSpPr>
          <p:cNvPr id="4" name="Footer Placeholder 3">
            <a:extLst>
              <a:ext uri="{FF2B5EF4-FFF2-40B4-BE49-F238E27FC236}">
                <a16:creationId xmlns:a16="http://schemas.microsoft.com/office/drawing/2014/main" id="{7A18ECAC-E210-9EF6-667C-92FDA77543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FBC477-A6DD-12C2-FFD9-B08BEDE9A07B}"/>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148380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EF97B-7F3D-595A-187A-826E16B871AC}"/>
              </a:ext>
            </a:extLst>
          </p:cNvPr>
          <p:cNvSpPr>
            <a:spLocks noGrp="1"/>
          </p:cNvSpPr>
          <p:nvPr>
            <p:ph type="dt" sz="half" idx="10"/>
          </p:nvPr>
        </p:nvSpPr>
        <p:spPr/>
        <p:txBody>
          <a:bodyPr/>
          <a:lstStyle/>
          <a:p>
            <a:fld id="{E32DB03C-567C-4DD9-BEA8-5FCCC04115D3}" type="datetime1">
              <a:rPr lang="en-GB" smtClean="0"/>
              <a:t>03/12/2025</a:t>
            </a:fld>
            <a:endParaRPr lang="en-GB"/>
          </a:p>
        </p:txBody>
      </p:sp>
      <p:sp>
        <p:nvSpPr>
          <p:cNvPr id="3" name="Footer Placeholder 2">
            <a:extLst>
              <a:ext uri="{FF2B5EF4-FFF2-40B4-BE49-F238E27FC236}">
                <a16:creationId xmlns:a16="http://schemas.microsoft.com/office/drawing/2014/main" id="{D9CC6202-ED11-812F-2FC0-370988B0989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6BCCF2-EC13-9981-D1FC-C48E3EE9D06D}"/>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98863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20C3-CA5B-1E84-9D3F-774ECA3CC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78FCB6-C335-A24E-F1F4-023BCD9A5B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019841-ADC3-552B-4F95-E55E629E7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3F664-1EE3-9DF3-4687-F1B252BAA2FF}"/>
              </a:ext>
            </a:extLst>
          </p:cNvPr>
          <p:cNvSpPr>
            <a:spLocks noGrp="1"/>
          </p:cNvSpPr>
          <p:nvPr>
            <p:ph type="dt" sz="half" idx="10"/>
          </p:nvPr>
        </p:nvSpPr>
        <p:spPr/>
        <p:txBody>
          <a:bodyPr/>
          <a:lstStyle/>
          <a:p>
            <a:fld id="{AA14B20C-BA3A-4375-978D-38A7972AEE17}" type="datetime1">
              <a:rPr lang="en-GB" smtClean="0"/>
              <a:t>03/12/2025</a:t>
            </a:fld>
            <a:endParaRPr lang="en-GB"/>
          </a:p>
        </p:txBody>
      </p:sp>
      <p:sp>
        <p:nvSpPr>
          <p:cNvPr id="6" name="Footer Placeholder 5">
            <a:extLst>
              <a:ext uri="{FF2B5EF4-FFF2-40B4-BE49-F238E27FC236}">
                <a16:creationId xmlns:a16="http://schemas.microsoft.com/office/drawing/2014/main" id="{01F52846-74AF-9868-9F47-860F095CB8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F554E7-9F3D-DABA-F7C7-ADF3D8C1E82A}"/>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378290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D061-CE2D-0E73-D0F4-597F53A01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D3ADC9-CBAA-DD3D-9CBE-3079387ED1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D5C396-2D59-98E2-2873-C6436F84A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50FEE-5013-8118-49B3-E929A8E1FE0B}"/>
              </a:ext>
            </a:extLst>
          </p:cNvPr>
          <p:cNvSpPr>
            <a:spLocks noGrp="1"/>
          </p:cNvSpPr>
          <p:nvPr>
            <p:ph type="dt" sz="half" idx="10"/>
          </p:nvPr>
        </p:nvSpPr>
        <p:spPr/>
        <p:txBody>
          <a:bodyPr/>
          <a:lstStyle/>
          <a:p>
            <a:fld id="{CDAFFBB7-4E1E-41DA-87AE-4C0FC53E7741}" type="datetime1">
              <a:rPr lang="en-GB" smtClean="0"/>
              <a:t>03/12/2025</a:t>
            </a:fld>
            <a:endParaRPr lang="en-GB"/>
          </a:p>
        </p:txBody>
      </p:sp>
      <p:sp>
        <p:nvSpPr>
          <p:cNvPr id="6" name="Footer Placeholder 5">
            <a:extLst>
              <a:ext uri="{FF2B5EF4-FFF2-40B4-BE49-F238E27FC236}">
                <a16:creationId xmlns:a16="http://schemas.microsoft.com/office/drawing/2014/main" id="{C7EF36D7-EA34-F30F-7D84-CDD13AB999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D4AD5A-8762-51F5-8449-1C9FD254BAE5}"/>
              </a:ext>
            </a:extLst>
          </p:cNvPr>
          <p:cNvSpPr>
            <a:spLocks noGrp="1"/>
          </p:cNvSpPr>
          <p:nvPr>
            <p:ph type="sldNum" sz="quarter" idx="12"/>
          </p:nvPr>
        </p:nvSpPr>
        <p:spPr/>
        <p:txBody>
          <a:bodyPr/>
          <a:lstStyle/>
          <a:p>
            <a:fld id="{83F99798-9633-435F-B811-89DA0FD697C7}" type="slidenum">
              <a:rPr lang="en-GB" smtClean="0"/>
              <a:t>‹#›</a:t>
            </a:fld>
            <a:endParaRPr lang="en-GB"/>
          </a:p>
        </p:txBody>
      </p:sp>
    </p:spTree>
    <p:extLst>
      <p:ext uri="{BB962C8B-B14F-4D97-AF65-F5344CB8AC3E}">
        <p14:creationId xmlns:p14="http://schemas.microsoft.com/office/powerpoint/2010/main" val="31583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336FF-E036-D02D-38B0-801C4C0DFC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806CCC-A32E-7B48-B78E-08545CBBA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3A8CD4-36FE-C77B-EA99-1E0BD9DB7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D59EED-1940-4C03-95FA-7BA9FC4A71A3}" type="datetime1">
              <a:rPr lang="en-GB" smtClean="0"/>
              <a:t>03/12/2025</a:t>
            </a:fld>
            <a:endParaRPr lang="en-GB"/>
          </a:p>
        </p:txBody>
      </p:sp>
      <p:sp>
        <p:nvSpPr>
          <p:cNvPr id="5" name="Footer Placeholder 4">
            <a:extLst>
              <a:ext uri="{FF2B5EF4-FFF2-40B4-BE49-F238E27FC236}">
                <a16:creationId xmlns:a16="http://schemas.microsoft.com/office/drawing/2014/main" id="{40615F1B-DF74-17CE-D37E-BB64571EB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F68A81E-4115-A32C-284D-4995F4B92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F99798-9633-435F-B811-89DA0FD697C7}" type="slidenum">
              <a:rPr lang="en-GB" smtClean="0"/>
              <a:t>‹#›</a:t>
            </a:fld>
            <a:endParaRPr lang="en-GB"/>
          </a:p>
        </p:txBody>
      </p:sp>
    </p:spTree>
    <p:extLst>
      <p:ext uri="{BB962C8B-B14F-4D97-AF65-F5344CB8AC3E}">
        <p14:creationId xmlns:p14="http://schemas.microsoft.com/office/powerpoint/2010/main" val="209674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4558AD-3074-380D-29CA-E2D00A66E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903EC4-F7BD-6A50-56F4-BFDEA7B76D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C757F-60DC-D6C3-BA86-4BD560375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19B16D-5759-4CE3-B2FC-6BD9FAE1D8A5}" type="datetimeFigureOut">
              <a:rPr lang="en-GB" smtClean="0"/>
              <a:t>03/12/2025</a:t>
            </a:fld>
            <a:endParaRPr lang="en-GB"/>
          </a:p>
        </p:txBody>
      </p:sp>
      <p:sp>
        <p:nvSpPr>
          <p:cNvPr id="5" name="Footer Placeholder 4">
            <a:extLst>
              <a:ext uri="{FF2B5EF4-FFF2-40B4-BE49-F238E27FC236}">
                <a16:creationId xmlns:a16="http://schemas.microsoft.com/office/drawing/2014/main" id="{5A6C0E89-9438-3A65-08BC-2C9606E9E1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753768B-96C9-0EC3-E22D-C4B698364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21AED9-B54D-46AC-A21C-892BF360B113}" type="slidenum">
              <a:rPr lang="en-GB" smtClean="0"/>
              <a:t>‹#›</a:t>
            </a:fld>
            <a:endParaRPr lang="en-GB"/>
          </a:p>
        </p:txBody>
      </p:sp>
    </p:spTree>
    <p:extLst>
      <p:ext uri="{BB962C8B-B14F-4D97-AF65-F5344CB8AC3E}">
        <p14:creationId xmlns:p14="http://schemas.microsoft.com/office/powerpoint/2010/main" val="161225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tamilex.hypotheses.org/27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84719" y="1412775"/>
            <a:ext cx="4297679" cy="2537433"/>
          </a:xfrm>
        </p:spPr>
        <p:txBody>
          <a:bodyPr/>
          <a:lstStyle/>
          <a:p>
            <a:pPr algn="ctr"/>
            <a:r>
              <a:rPr lang="en-GB" sz="2800" dirty="0">
                <a:latin typeface="+mn-lt"/>
              </a:rPr>
              <a:t>How to Make Good Use</a:t>
            </a:r>
            <a:br>
              <a:rPr lang="en-GB" sz="2800" dirty="0">
                <a:latin typeface="+mn-lt"/>
              </a:rPr>
            </a:br>
            <a:r>
              <a:rPr lang="en-GB" sz="2800" dirty="0">
                <a:latin typeface="+mn-lt"/>
              </a:rPr>
              <a:t>of an Ancient Tamil</a:t>
            </a:r>
            <a:br>
              <a:rPr lang="en-GB" sz="2800" dirty="0">
                <a:latin typeface="+mn-lt"/>
              </a:rPr>
            </a:br>
            <a:r>
              <a:rPr lang="en-GB" sz="2800" dirty="0">
                <a:latin typeface="+mn-lt"/>
              </a:rPr>
              <a:t>Poetic Vocabulary</a:t>
            </a:r>
            <a:br>
              <a:rPr lang="en-GB" sz="2800" dirty="0">
                <a:latin typeface="+mn-lt"/>
              </a:rPr>
            </a:br>
            <a:r>
              <a:rPr lang="en-GB" sz="2800" dirty="0">
                <a:latin typeface="+mn-lt"/>
              </a:rPr>
              <a:t>while Preparing a Dictionary</a:t>
            </a:r>
            <a:br>
              <a:rPr lang="en-GB" sz="2800" dirty="0">
                <a:latin typeface="+mn-lt"/>
              </a:rPr>
            </a:br>
            <a:r>
              <a:rPr lang="en-GB" sz="2800" dirty="0">
                <a:latin typeface="+mn-lt"/>
              </a:rPr>
              <a:t>of Classical Tamil</a:t>
            </a:r>
          </a:p>
        </p:txBody>
      </p:sp>
      <p:sp>
        <p:nvSpPr>
          <p:cNvPr id="4" name="Text Placeholder 3"/>
          <p:cNvSpPr>
            <a:spLocks noGrp="1"/>
          </p:cNvSpPr>
          <p:nvPr>
            <p:ph type="body" sz="quarter" idx="10"/>
          </p:nvPr>
        </p:nvSpPr>
        <p:spPr/>
        <p:txBody>
          <a:bodyPr>
            <a:normAutofit lnSpcReduction="10000"/>
          </a:bodyPr>
          <a:lstStyle/>
          <a:p>
            <a:r>
              <a:rPr lang="en-GB" dirty="0" err="1"/>
              <a:t>Séminaire</a:t>
            </a:r>
            <a:r>
              <a:rPr lang="en-GB" dirty="0"/>
              <a:t> </a:t>
            </a:r>
            <a:r>
              <a:rPr lang="en-GB" dirty="0" err="1"/>
              <a:t>Mondes</a:t>
            </a:r>
            <a:r>
              <a:rPr lang="en-GB" dirty="0"/>
              <a:t> </a:t>
            </a:r>
            <a:r>
              <a:rPr lang="en-GB" dirty="0" err="1"/>
              <a:t>Indiens</a:t>
            </a:r>
            <a:r>
              <a:rPr lang="en-GB" dirty="0"/>
              <a:t>, 3 </a:t>
            </a:r>
            <a:r>
              <a:rPr lang="en-GB"/>
              <a:t>December 2025, Paris</a:t>
            </a:r>
            <a:endParaRPr lang="en-GB" dirty="0"/>
          </a:p>
        </p:txBody>
      </p:sp>
      <p:pic>
        <p:nvPicPr>
          <p:cNvPr id="6" name="Picture 3" descr="C:\Users\Eva\AppData\Local\Temp\White_rectang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519" y="68628"/>
            <a:ext cx="1802172" cy="819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661" y="133102"/>
            <a:ext cx="2880320" cy="63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707" y="44623"/>
            <a:ext cx="1405048" cy="898700"/>
          </a:xfrm>
          <a:prstGeom prst="rect">
            <a:avLst/>
          </a:prstGeom>
        </p:spPr>
      </p:pic>
      <p:pic>
        <p:nvPicPr>
          <p:cNvPr id="9" name="Picture 8">
            <a:extLst>
              <a:ext uri="{FF2B5EF4-FFF2-40B4-BE49-F238E27FC236}">
                <a16:creationId xmlns:a16="http://schemas.microsoft.com/office/drawing/2014/main" id="{0C1B70CD-8E51-4C6B-AE30-9DB2FEDEC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 y="-3071"/>
            <a:ext cx="2055376" cy="1172412"/>
          </a:xfrm>
          <a:prstGeom prst="rect">
            <a:avLst/>
          </a:prstGeom>
        </p:spPr>
      </p:pic>
      <p:pic>
        <p:nvPicPr>
          <p:cNvPr id="21" name="Picture 2" descr="C:\Users\Eva\Documents\European Advanced Grant\webpage\logo\NETamil Euro on white.jpg">
            <a:extLst>
              <a:ext uri="{FF2B5EF4-FFF2-40B4-BE49-F238E27FC236}">
                <a16:creationId xmlns:a16="http://schemas.microsoft.com/office/drawing/2014/main" id="{236C9429-969B-418E-B365-1685DA9E8F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8059" y="68629"/>
            <a:ext cx="1366180" cy="759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319480-69D8-4E2D-91C7-35773FEFF854}"/>
              </a:ext>
            </a:extLst>
          </p:cNvPr>
          <p:cNvSpPr txBox="1"/>
          <p:nvPr/>
        </p:nvSpPr>
        <p:spPr>
          <a:xfrm>
            <a:off x="8013778" y="4116091"/>
            <a:ext cx="32882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E8E8E8">
                    <a:lumMod val="50000"/>
                  </a:srgbClr>
                </a:solidFill>
                <a:effectLst/>
                <a:uLnTx/>
                <a:uFillTx/>
                <a:latin typeface="Aptos Display" panose="02110004020202020204"/>
                <a:ea typeface="+mn-ea"/>
                <a:cs typeface="+mn-cs"/>
              </a:rPr>
              <a:t>Eva Wilden (Hamburg) and Jean-Luc Chevillard, (</a:t>
            </a:r>
            <a:r>
              <a:rPr kumimoji="0" lang="de-DE" sz="2400" b="0" i="0" u="none" strike="noStrike" kern="1200" cap="none" spc="0" normalizeH="0" baseline="0" noProof="0" dirty="0" err="1">
                <a:ln>
                  <a:noFill/>
                </a:ln>
                <a:solidFill>
                  <a:srgbClr val="E8E8E8">
                    <a:lumMod val="50000"/>
                  </a:srgbClr>
                </a:solidFill>
                <a:effectLst/>
                <a:uLnTx/>
                <a:uFillTx/>
                <a:latin typeface="Aptos Display" panose="02110004020202020204"/>
                <a:ea typeface="+mn-ea"/>
                <a:cs typeface="+mn-cs"/>
              </a:rPr>
              <a:t>Tamilex</a:t>
            </a:r>
            <a:r>
              <a:rPr kumimoji="0" lang="de-DE" sz="2400" b="0" i="0" u="none" strike="noStrike" kern="1200" cap="none" spc="0" normalizeH="0" baseline="0" noProof="0" dirty="0">
                <a:ln>
                  <a:noFill/>
                </a:ln>
                <a:solidFill>
                  <a:srgbClr val="E8E8E8">
                    <a:lumMod val="50000"/>
                  </a:srgbClr>
                </a:solidFill>
                <a:effectLst/>
                <a:uLnTx/>
                <a:uFillTx/>
                <a:latin typeface="Aptos Display" panose="02110004020202020204"/>
                <a:ea typeface="+mn-ea"/>
                <a:cs typeface="+mn-cs"/>
              </a:rPr>
              <a:t> and HTL)</a:t>
            </a:r>
            <a:endParaRPr kumimoji="0" lang="en-DE" sz="2400" b="0" i="0" u="none" strike="noStrike" kern="1200" cap="none" spc="0" normalizeH="0" baseline="0" noProof="0" dirty="0">
              <a:ln>
                <a:noFill/>
              </a:ln>
              <a:solidFill>
                <a:srgbClr val="E8E8E8">
                  <a:lumMod val="50000"/>
                </a:srgbClr>
              </a:solidFill>
              <a:effectLst/>
              <a:uLnTx/>
              <a:uFillTx/>
              <a:latin typeface="Aptos Display" panose="02110004020202020204"/>
              <a:ea typeface="+mn-ea"/>
              <a:cs typeface="+mn-cs"/>
            </a:endParaRPr>
          </a:p>
        </p:txBody>
      </p:sp>
      <p:sp>
        <p:nvSpPr>
          <p:cNvPr id="10" name="TextBox 9">
            <a:extLst>
              <a:ext uri="{FF2B5EF4-FFF2-40B4-BE49-F238E27FC236}">
                <a16:creationId xmlns:a16="http://schemas.microsoft.com/office/drawing/2014/main" id="{660F4A8D-9415-4F2A-ABB4-BC7EDD95E0D7}"/>
              </a:ext>
            </a:extLst>
          </p:cNvPr>
          <p:cNvSpPr txBox="1"/>
          <p:nvPr/>
        </p:nvSpPr>
        <p:spPr>
          <a:xfrm>
            <a:off x="2166916" y="799542"/>
            <a:ext cx="27959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Algerian" panose="04020705040A02060702" pitchFamily="82" charset="0"/>
                <a:ea typeface="+mn-ea"/>
                <a:cs typeface="+mn-cs"/>
              </a:rPr>
              <a:t>Tamilex</a:t>
            </a:r>
            <a:endParaRPr kumimoji="0" lang="en-DE"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p:txBody>
      </p:sp>
      <p:pic>
        <p:nvPicPr>
          <p:cNvPr id="11" name="Picture 10">
            <a:extLst>
              <a:ext uri="{FF2B5EF4-FFF2-40B4-BE49-F238E27FC236}">
                <a16:creationId xmlns:a16="http://schemas.microsoft.com/office/drawing/2014/main" id="{683FF729-DA88-4535-B2C0-3B18785A4293}"/>
              </a:ext>
            </a:extLst>
          </p:cNvPr>
          <p:cNvPicPr>
            <a:picLocks noChangeAspect="1"/>
          </p:cNvPicPr>
          <p:nvPr/>
        </p:nvPicPr>
        <p:blipFill>
          <a:blip r:embed="rId7"/>
          <a:stretch>
            <a:fillRect/>
          </a:stretch>
        </p:blipFill>
        <p:spPr>
          <a:xfrm>
            <a:off x="216902" y="1565032"/>
            <a:ext cx="6420037" cy="4908559"/>
          </a:xfrm>
          <a:prstGeom prst="rect">
            <a:avLst/>
          </a:prstGeom>
        </p:spPr>
      </p:pic>
    </p:spTree>
    <p:extLst>
      <p:ext uri="{BB962C8B-B14F-4D97-AF65-F5344CB8AC3E}">
        <p14:creationId xmlns:p14="http://schemas.microsoft.com/office/powerpoint/2010/main" val="114845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D0E9-29E4-EB49-C683-A64EFA93524D}"/>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80897FDE-4515-D34C-54F8-8DD5C99FCADF}"/>
              </a:ext>
            </a:extLst>
          </p:cNvPr>
          <p:cNvSpPr>
            <a:spLocks noGrp="1"/>
          </p:cNvSpPr>
          <p:nvPr>
            <p:ph idx="1"/>
          </p:nvPr>
        </p:nvSpPr>
        <p:spPr>
          <a:xfrm>
            <a:off x="606175" y="904126"/>
            <a:ext cx="11239928" cy="5578867"/>
          </a:xfrm>
        </p:spPr>
        <p:txBody>
          <a:bodyPr>
            <a:normAutofit lnSpcReduction="10000"/>
          </a:bodyPr>
          <a:lstStyle/>
          <a:p>
            <a:pPr marL="0" indent="0">
              <a:buNone/>
            </a:pPr>
            <a:r>
              <a:rPr lang="en-GB" dirty="0"/>
              <a:t>Thesaurus // Linguæ </a:t>
            </a:r>
            <a:r>
              <a:rPr lang="en-GB" dirty="0" err="1"/>
              <a:t>Tamulicæ</a:t>
            </a:r>
            <a:r>
              <a:rPr lang="en-GB" dirty="0"/>
              <a:t> // Ad </a:t>
            </a:r>
            <a:r>
              <a:rPr lang="en-GB" dirty="0" err="1"/>
              <a:t>pleniorem</a:t>
            </a:r>
            <a:r>
              <a:rPr lang="en-GB" dirty="0"/>
              <a:t> </a:t>
            </a:r>
            <a:r>
              <a:rPr lang="en-GB" dirty="0" err="1"/>
              <a:t>planioremq</a:t>
            </a:r>
            <a:r>
              <a:rPr lang="en-GB" dirty="0"/>
              <a:t>. // </a:t>
            </a:r>
            <a:r>
              <a:rPr lang="en-GB" dirty="0" err="1"/>
              <a:t>Scriptorum</a:t>
            </a:r>
            <a:r>
              <a:rPr lang="en-GB" dirty="0"/>
              <a:t> </a:t>
            </a:r>
            <a:r>
              <a:rPr lang="en-GB" dirty="0" err="1"/>
              <a:t>Tamulensium</a:t>
            </a:r>
            <a:r>
              <a:rPr lang="en-GB" dirty="0"/>
              <a:t> // </a:t>
            </a:r>
            <a:r>
              <a:rPr lang="en-GB" dirty="0" err="1"/>
              <a:t>Intelligentiam</a:t>
            </a:r>
            <a:r>
              <a:rPr lang="en-GB" dirty="0"/>
              <a:t>. // </a:t>
            </a:r>
            <a:r>
              <a:rPr lang="en-GB" dirty="0" err="1"/>
              <a:t>a.D.</a:t>
            </a:r>
            <a:r>
              <a:rPr lang="en-GB" dirty="0"/>
              <a:t> // M.D.CC.XXX.II. // </a:t>
            </a:r>
            <a:r>
              <a:rPr lang="en-GB" dirty="0" err="1"/>
              <a:t>Præfatio</a:t>
            </a:r>
            <a:r>
              <a:rPr lang="en-GB" dirty="0"/>
              <a:t>. // </a:t>
            </a:r>
          </a:p>
          <a:p>
            <a:pPr marL="0" indent="0">
              <a:buNone/>
            </a:pPr>
            <a:r>
              <a:rPr lang="en-GB" dirty="0" err="1"/>
              <a:t>Quamquam</a:t>
            </a:r>
            <a:r>
              <a:rPr lang="en-GB" dirty="0"/>
              <a:t> in omni </a:t>
            </a:r>
            <a:r>
              <a:rPr lang="en-GB" dirty="0" err="1"/>
              <a:t>sanè</a:t>
            </a:r>
            <a:r>
              <a:rPr lang="en-GB" dirty="0"/>
              <a:t> </a:t>
            </a:r>
            <a:r>
              <a:rPr lang="en-GB" dirty="0" err="1"/>
              <a:t>disciplinà</a:t>
            </a:r>
            <a:r>
              <a:rPr lang="en-GB" dirty="0"/>
              <a:t> primum // et </a:t>
            </a:r>
            <a:r>
              <a:rPr lang="en-GB" dirty="0" err="1"/>
              <a:t>præcipuum</a:t>
            </a:r>
            <a:r>
              <a:rPr lang="en-GB" dirty="0"/>
              <a:t> sit, </a:t>
            </a:r>
            <a:r>
              <a:rPr lang="en-GB" dirty="0" err="1"/>
              <a:t>cujuscumque</a:t>
            </a:r>
            <a:r>
              <a:rPr lang="en-GB" dirty="0"/>
              <a:t> artis </a:t>
            </a:r>
            <a:r>
              <a:rPr lang="en-GB" dirty="0" err="1"/>
              <a:t>præcepta</a:t>
            </a:r>
            <a:r>
              <a:rPr lang="en-GB" dirty="0"/>
              <a:t> </a:t>
            </a:r>
            <a:r>
              <a:rPr lang="en-GB" dirty="0" err="1"/>
              <a:t>ordine</a:t>
            </a:r>
            <a:r>
              <a:rPr lang="en-GB" dirty="0"/>
              <a:t> // digesta </a:t>
            </a:r>
            <a:r>
              <a:rPr lang="en-GB" dirty="0" err="1"/>
              <a:t>tradere</a:t>
            </a:r>
            <a:r>
              <a:rPr lang="en-GB" dirty="0"/>
              <a:t> </a:t>
            </a:r>
            <a:r>
              <a:rPr lang="en-GB" strike="sngStrike" dirty="0" err="1"/>
              <a:t>tradere</a:t>
            </a:r>
            <a:r>
              <a:rPr lang="en-GB" dirty="0"/>
              <a:t> : nil </a:t>
            </a:r>
            <a:r>
              <a:rPr lang="en-GB" dirty="0" err="1"/>
              <a:t>tamen</a:t>
            </a:r>
            <a:r>
              <a:rPr lang="en-GB" dirty="0"/>
              <a:t> </a:t>
            </a:r>
            <a:r>
              <a:rPr lang="en-GB" dirty="0" err="1"/>
              <a:t>proderit</a:t>
            </a:r>
            <a:r>
              <a:rPr lang="en-GB" dirty="0"/>
              <a:t> </a:t>
            </a:r>
            <a:r>
              <a:rPr lang="en-GB" dirty="0" err="1"/>
              <a:t>tradidisse</a:t>
            </a:r>
            <a:r>
              <a:rPr lang="en-GB" dirty="0"/>
              <a:t> // nisi et </a:t>
            </a:r>
            <a:r>
              <a:rPr lang="en-GB" dirty="0" err="1"/>
              <a:t>materiam</a:t>
            </a:r>
            <a:r>
              <a:rPr lang="en-GB" dirty="0"/>
              <a:t> </a:t>
            </a:r>
            <a:r>
              <a:rPr lang="en-GB" dirty="0" err="1"/>
              <a:t>suggeras</a:t>
            </a:r>
            <a:r>
              <a:rPr lang="en-GB" dirty="0"/>
              <a:t> et </a:t>
            </a:r>
            <a:r>
              <a:rPr lang="en-GB" dirty="0" err="1"/>
              <a:t>instrumenta</a:t>
            </a:r>
            <a:r>
              <a:rPr lang="en-GB" dirty="0"/>
              <a:t>, </a:t>
            </a:r>
            <a:r>
              <a:rPr lang="en-GB" dirty="0" err="1"/>
              <a:t>quibus</a:t>
            </a:r>
            <a:r>
              <a:rPr lang="en-GB" dirty="0"/>
              <a:t> ad // </a:t>
            </a:r>
            <a:r>
              <a:rPr lang="en-GB" dirty="0" err="1"/>
              <a:t>praxim</a:t>
            </a:r>
            <a:r>
              <a:rPr lang="en-GB" dirty="0"/>
              <a:t> </a:t>
            </a:r>
            <a:r>
              <a:rPr lang="en-GB" dirty="0" err="1"/>
              <a:t>redigentur</a:t>
            </a:r>
            <a:r>
              <a:rPr lang="en-GB" dirty="0"/>
              <a:t> </a:t>
            </a:r>
            <a:r>
              <a:rPr lang="en-GB" dirty="0" err="1"/>
              <a:t>præcepta</a:t>
            </a:r>
            <a:r>
              <a:rPr lang="en-GB" dirty="0"/>
              <a:t>. quod autem </a:t>
            </a:r>
            <a:r>
              <a:rPr lang="en-GB" dirty="0" err="1"/>
              <a:t>Pictoribus</a:t>
            </a:r>
            <a:r>
              <a:rPr lang="en-GB" dirty="0"/>
              <a:t> - // </a:t>
            </a:r>
            <a:r>
              <a:rPr lang="en-GB" dirty="0" err="1"/>
              <a:t>colores</a:t>
            </a:r>
            <a:r>
              <a:rPr lang="en-GB" dirty="0"/>
              <a:t>, </a:t>
            </a:r>
            <a:r>
              <a:rPr lang="en-GB" dirty="0" err="1"/>
              <a:t>militibus</a:t>
            </a:r>
            <a:r>
              <a:rPr lang="en-GB" dirty="0"/>
              <a:t> </a:t>
            </a:r>
            <a:r>
              <a:rPr lang="en-GB" dirty="0" err="1"/>
              <a:t>arma</a:t>
            </a:r>
            <a:r>
              <a:rPr lang="en-GB" dirty="0"/>
              <a:t>, opera </a:t>
            </a:r>
            <a:r>
              <a:rPr lang="en-GB" dirty="0" err="1"/>
              <a:t>extruentibus</a:t>
            </a:r>
            <a:r>
              <a:rPr lang="en-GB" dirty="0"/>
              <a:t> calx, </a:t>
            </a:r>
            <a:r>
              <a:rPr lang="en-GB" dirty="0" err="1"/>
              <a:t>saxa</a:t>
            </a:r>
            <a:r>
              <a:rPr lang="en-GB" dirty="0"/>
              <a:t>, // et </a:t>
            </a:r>
            <a:r>
              <a:rPr lang="en-GB" dirty="0" err="1"/>
              <a:t>hujusmodi</a:t>
            </a:r>
            <a:r>
              <a:rPr lang="en-GB" dirty="0"/>
              <a:t> </a:t>
            </a:r>
            <a:r>
              <a:rPr lang="en-GB" dirty="0" err="1"/>
              <a:t>plura</a:t>
            </a:r>
            <a:r>
              <a:rPr lang="en-GB" dirty="0"/>
              <a:t>, hoc </a:t>
            </a:r>
            <a:r>
              <a:rPr lang="en-GB" dirty="0" err="1"/>
              <a:t>planè</a:t>
            </a:r>
            <a:r>
              <a:rPr lang="en-GB" dirty="0"/>
              <a:t> sunt </a:t>
            </a:r>
            <a:r>
              <a:rPr lang="en-GB" dirty="0" err="1"/>
              <a:t>peregrino</a:t>
            </a:r>
            <a:r>
              <a:rPr lang="en-GB" dirty="0"/>
              <a:t> ser= // </a:t>
            </a:r>
            <a:r>
              <a:rPr lang="en-GB" dirty="0" err="1"/>
              <a:t>moni</a:t>
            </a:r>
            <a:r>
              <a:rPr lang="en-GB" dirty="0"/>
              <a:t> </a:t>
            </a:r>
            <a:r>
              <a:rPr lang="en-GB" dirty="0" err="1"/>
              <a:t>studentibus</a:t>
            </a:r>
            <a:r>
              <a:rPr lang="en-GB" dirty="0"/>
              <a:t> verba. nihil </a:t>
            </a:r>
            <a:r>
              <a:rPr lang="en-GB" dirty="0" err="1"/>
              <a:t>propterèa</a:t>
            </a:r>
            <a:r>
              <a:rPr lang="en-GB" dirty="0"/>
              <a:t> </a:t>
            </a:r>
            <a:r>
              <a:rPr lang="en-GB" dirty="0" err="1"/>
              <a:t>præstasse</a:t>
            </a:r>
            <a:r>
              <a:rPr lang="en-GB" dirty="0"/>
              <a:t> // me </a:t>
            </a:r>
            <a:r>
              <a:rPr lang="en-GB" dirty="0" err="1"/>
              <a:t>crediderim</a:t>
            </a:r>
            <a:r>
              <a:rPr lang="en-GB" dirty="0"/>
              <a:t>, cum vulgaris simul ac </a:t>
            </a:r>
            <a:r>
              <a:rPr lang="en-GB" dirty="0" err="1"/>
              <a:t>elegantioris</a:t>
            </a:r>
            <a:r>
              <a:rPr lang="en-GB" dirty="0"/>
              <a:t> // </a:t>
            </a:r>
            <a:r>
              <a:rPr lang="en-GB" dirty="0" err="1"/>
              <a:t>Tamulici</a:t>
            </a:r>
            <a:r>
              <a:rPr lang="en-GB" dirty="0"/>
              <a:t> </a:t>
            </a:r>
            <a:r>
              <a:rPr lang="en-GB" dirty="0" err="1"/>
              <a:t>idiomatis</a:t>
            </a:r>
            <a:r>
              <a:rPr lang="en-GB" dirty="0"/>
              <a:t> </a:t>
            </a:r>
            <a:r>
              <a:rPr lang="en-GB" dirty="0" err="1"/>
              <a:t>artes</a:t>
            </a:r>
            <a:r>
              <a:rPr lang="en-GB" dirty="0"/>
              <a:t> </a:t>
            </a:r>
            <a:r>
              <a:rPr lang="en-GB" dirty="0" err="1"/>
              <a:t>fusè</a:t>
            </a:r>
            <a:r>
              <a:rPr lang="en-GB" dirty="0"/>
              <a:t> </a:t>
            </a:r>
            <a:r>
              <a:rPr lang="en-GB" dirty="0" err="1"/>
              <a:t>scripserim</a:t>
            </a:r>
            <a:r>
              <a:rPr lang="en-GB" dirty="0"/>
              <a:t>; nisi et </a:t>
            </a:r>
            <a:r>
              <a:rPr lang="en-GB" dirty="0" err="1"/>
              <a:t>ver</a:t>
            </a:r>
            <a:r>
              <a:rPr lang="en-GB" dirty="0"/>
              <a:t>- // =</a:t>
            </a:r>
            <a:r>
              <a:rPr lang="en-GB" dirty="0" err="1"/>
              <a:t>borum</a:t>
            </a:r>
            <a:r>
              <a:rPr lang="en-GB" dirty="0"/>
              <a:t> </a:t>
            </a:r>
            <a:r>
              <a:rPr lang="en-GB" dirty="0" err="1"/>
              <a:t>copiam</a:t>
            </a:r>
            <a:r>
              <a:rPr lang="en-GB" dirty="0"/>
              <a:t> per </a:t>
            </a:r>
            <a:r>
              <a:rPr lang="en-GB" dirty="0" err="1"/>
              <a:t>Dictionaria</a:t>
            </a:r>
            <a:r>
              <a:rPr lang="en-GB" dirty="0"/>
              <a:t> </a:t>
            </a:r>
            <a:r>
              <a:rPr lang="en-GB" dirty="0" err="1"/>
              <a:t>tradam</a:t>
            </a:r>
            <a:r>
              <a:rPr lang="en-GB" dirty="0"/>
              <a:t>: quod </a:t>
            </a:r>
            <a:r>
              <a:rPr lang="en-GB" dirty="0" err="1"/>
              <a:t>profectò</a:t>
            </a:r>
            <a:r>
              <a:rPr lang="en-GB" dirty="0"/>
              <a:t> // </a:t>
            </a:r>
            <a:r>
              <a:rPr lang="en-GB" dirty="0" err="1"/>
              <a:t>animadvertens</a:t>
            </a:r>
            <a:r>
              <a:rPr lang="en-GB" dirty="0"/>
              <a:t> in </a:t>
            </a:r>
            <a:r>
              <a:rPr lang="en-GB" dirty="0" err="1"/>
              <a:t>utriusq.e</a:t>
            </a:r>
            <a:r>
              <a:rPr lang="en-GB" dirty="0"/>
              <a:t> </a:t>
            </a:r>
            <a:r>
              <a:rPr lang="en-GB" dirty="0" err="1"/>
              <a:t>dialectûs</a:t>
            </a:r>
            <a:r>
              <a:rPr lang="en-GB" dirty="0"/>
              <a:t> </a:t>
            </a:r>
            <a:r>
              <a:rPr lang="en-GB" dirty="0" err="1"/>
              <a:t>Grammaticã</a:t>
            </a:r>
            <a:r>
              <a:rPr lang="en-GB" dirty="0"/>
              <a:t> et // lexicon </a:t>
            </a:r>
            <a:r>
              <a:rPr lang="en-GB" dirty="0" err="1"/>
              <a:t>promiseram</a:t>
            </a:r>
            <a:r>
              <a:rPr lang="en-GB" dirty="0"/>
              <a:t>: </a:t>
            </a:r>
            <a:r>
              <a:rPr lang="en-GB" dirty="0" err="1"/>
              <a:t>serò</a:t>
            </a:r>
            <a:r>
              <a:rPr lang="en-GB" dirty="0"/>
              <a:t> nunc </a:t>
            </a:r>
            <a:r>
              <a:rPr lang="en-GB" dirty="0" err="1"/>
              <a:t>quidem</a:t>
            </a:r>
            <a:r>
              <a:rPr lang="en-GB" dirty="0"/>
              <a:t>, </a:t>
            </a:r>
            <a:r>
              <a:rPr lang="en-GB" dirty="0" err="1"/>
              <a:t>sed</a:t>
            </a:r>
            <a:r>
              <a:rPr lang="en-GB" dirty="0"/>
              <a:t> cum </a:t>
            </a:r>
            <a:r>
              <a:rPr lang="en-GB" dirty="0" err="1"/>
              <a:t>favore</a:t>
            </a:r>
            <a:r>
              <a:rPr lang="en-GB" dirty="0"/>
              <a:t> // </a:t>
            </a:r>
            <a:r>
              <a:rPr lang="en-GB" dirty="0" err="1"/>
              <a:t>promissa</a:t>
            </a:r>
            <a:r>
              <a:rPr lang="en-GB" dirty="0"/>
              <a:t> </a:t>
            </a:r>
            <a:r>
              <a:rPr lang="en-GB" dirty="0" err="1"/>
              <a:t>reddo</a:t>
            </a:r>
            <a:r>
              <a:rPr lang="en-GB" dirty="0"/>
              <a:t>. [</a:t>
            </a:r>
            <a:r>
              <a:rPr lang="en-GB" dirty="0" err="1"/>
              <a:t>Beschi</a:t>
            </a:r>
            <a:r>
              <a:rPr lang="en-GB" dirty="0"/>
              <a:t>, 1732])</a:t>
            </a:r>
          </a:p>
        </p:txBody>
      </p:sp>
      <p:sp>
        <p:nvSpPr>
          <p:cNvPr id="4" name="Slide Number Placeholder 3">
            <a:extLst>
              <a:ext uri="{FF2B5EF4-FFF2-40B4-BE49-F238E27FC236}">
                <a16:creationId xmlns:a16="http://schemas.microsoft.com/office/drawing/2014/main" id="{2E1FE88F-0C6D-4CF6-6618-66B8D379D8C8}"/>
              </a:ext>
            </a:extLst>
          </p:cNvPr>
          <p:cNvSpPr>
            <a:spLocks noGrp="1"/>
          </p:cNvSpPr>
          <p:nvPr>
            <p:ph type="sldNum" sz="quarter" idx="12"/>
          </p:nvPr>
        </p:nvSpPr>
        <p:spPr/>
        <p:txBody>
          <a:bodyPr/>
          <a:lstStyle/>
          <a:p>
            <a:fld id="{83F99798-9633-435F-B811-89DA0FD697C7}" type="slidenum">
              <a:rPr lang="en-GB" smtClean="0"/>
              <a:t>10</a:t>
            </a:fld>
            <a:endParaRPr lang="en-GB"/>
          </a:p>
        </p:txBody>
      </p:sp>
    </p:spTree>
    <p:extLst>
      <p:ext uri="{BB962C8B-B14F-4D97-AF65-F5344CB8AC3E}">
        <p14:creationId xmlns:p14="http://schemas.microsoft.com/office/powerpoint/2010/main" val="237136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FD5A-4DA4-1F0B-B160-B9A9C2C5D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73B6F-FD84-47A5-33DE-14C646518E93}"/>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1233B22A-AD17-60AD-0A81-E28FD537280B}"/>
              </a:ext>
            </a:extLst>
          </p:cNvPr>
          <p:cNvSpPr>
            <a:spLocks noGrp="1"/>
          </p:cNvSpPr>
          <p:nvPr>
            <p:ph idx="1"/>
          </p:nvPr>
        </p:nvSpPr>
        <p:spPr>
          <a:xfrm>
            <a:off x="246580" y="904126"/>
            <a:ext cx="11599523" cy="5691883"/>
          </a:xfrm>
        </p:spPr>
        <p:txBody>
          <a:bodyPr>
            <a:normAutofit fontScale="92500" lnSpcReduction="10000"/>
          </a:bodyPr>
          <a:lstStyle/>
          <a:p>
            <a:pPr marL="0" indent="0">
              <a:lnSpc>
                <a:spcPct val="100000"/>
              </a:lnSpc>
              <a:buNone/>
            </a:pPr>
            <a:r>
              <a:rPr lang="en-GB" sz="3000" dirty="0"/>
              <a:t>While with regard to every discipline, truly, what is first and most important is to transmit the rules of any art arranged according to an order: it will benefit in no way to have transmitted [such rules], unless you supply also the matter and the instruments through which the rules can be turned into practice. And indeed, what </a:t>
            </a:r>
            <a:r>
              <a:rPr lang="en-GB" sz="3000" dirty="0" err="1"/>
              <a:t>colors</a:t>
            </a:r>
            <a:r>
              <a:rPr lang="en-GB" sz="3000" dirty="0"/>
              <a:t> are to painters, weapons to soldiers, lime and stone to construction workers, and many other things of the like, this is clearly what words are to students of a foreign language. Therefore, I would have thought of having accomplished nothing, by having composed profusely the grammars (</a:t>
            </a:r>
            <a:r>
              <a:rPr lang="en-GB" sz="3000" dirty="0" err="1"/>
              <a:t>artes</a:t>
            </a:r>
            <a:r>
              <a:rPr lang="en-GB" sz="3000" dirty="0"/>
              <a:t>) of both the colloquial (vulgaris) and literary (</a:t>
            </a:r>
            <a:r>
              <a:rPr lang="en-GB" sz="3000" dirty="0" err="1"/>
              <a:t>elegantioris</a:t>
            </a:r>
            <a:r>
              <a:rPr lang="en-GB" sz="3000" dirty="0"/>
              <a:t>) [registers] of the Tamil language (</a:t>
            </a:r>
            <a:r>
              <a:rPr lang="en-GB" sz="3000" dirty="0" err="1"/>
              <a:t>Tamulici</a:t>
            </a:r>
            <a:r>
              <a:rPr lang="en-GB" sz="3000" dirty="0"/>
              <a:t> </a:t>
            </a:r>
            <a:r>
              <a:rPr lang="en-GB" sz="3000" dirty="0" err="1"/>
              <a:t>idiomatis</a:t>
            </a:r>
            <a:r>
              <a:rPr lang="en-GB" sz="3000" dirty="0"/>
              <a:t>), unless I had not also transmitted the wealth of words  through dictionaries (</a:t>
            </a:r>
            <a:r>
              <a:rPr lang="en-GB" sz="3000" dirty="0" err="1"/>
              <a:t>Dictionaria</a:t>
            </a:r>
            <a:r>
              <a:rPr lang="en-GB" sz="3000" dirty="0"/>
              <a:t>): since I know very well that I had promised a grammar (</a:t>
            </a:r>
            <a:r>
              <a:rPr lang="en-GB" sz="3000" dirty="0" err="1"/>
              <a:t>Grammaticam</a:t>
            </a:r>
            <a:r>
              <a:rPr lang="en-GB" sz="3000" dirty="0"/>
              <a:t>) and a dictionary (lexicon) of both dialects. </a:t>
            </a: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D91BA1CE-DF3B-ACDB-DCC7-EA432748A461}"/>
              </a:ext>
            </a:extLst>
          </p:cNvPr>
          <p:cNvSpPr>
            <a:spLocks noGrp="1"/>
          </p:cNvSpPr>
          <p:nvPr>
            <p:ph type="sldNum" sz="quarter" idx="12"/>
          </p:nvPr>
        </p:nvSpPr>
        <p:spPr/>
        <p:txBody>
          <a:bodyPr/>
          <a:lstStyle/>
          <a:p>
            <a:fld id="{83F99798-9633-435F-B811-89DA0FD697C7}" type="slidenum">
              <a:rPr lang="en-GB" smtClean="0"/>
              <a:t>11</a:t>
            </a:fld>
            <a:endParaRPr lang="en-GB"/>
          </a:p>
        </p:txBody>
      </p:sp>
    </p:spTree>
    <p:extLst>
      <p:ext uri="{BB962C8B-B14F-4D97-AF65-F5344CB8AC3E}">
        <p14:creationId xmlns:p14="http://schemas.microsoft.com/office/powerpoint/2010/main" val="381389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69AA-D644-3985-C31A-B52AE7D66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997B9-5B4B-684F-8C5A-065B43ED822C}"/>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6D72BD66-1148-DE41-64F7-4F8C243CC88B}"/>
              </a:ext>
            </a:extLst>
          </p:cNvPr>
          <p:cNvSpPr>
            <a:spLocks noGrp="1"/>
          </p:cNvSpPr>
          <p:nvPr>
            <p:ph idx="1"/>
          </p:nvPr>
        </p:nvSpPr>
        <p:spPr>
          <a:xfrm>
            <a:off x="606175" y="1119883"/>
            <a:ext cx="11239928" cy="5363110"/>
          </a:xfrm>
        </p:spPr>
        <p:txBody>
          <a:bodyPr>
            <a:normAutofit/>
          </a:bodyPr>
          <a:lstStyle/>
          <a:p>
            <a:pPr marL="0" indent="0">
              <a:lnSpc>
                <a:spcPct val="110000"/>
              </a:lnSpc>
              <a:buNone/>
            </a:pPr>
            <a:r>
              <a:rPr lang="en-GB" sz="3200" dirty="0"/>
              <a:t>Now, certainly with delay, I deliver what I had promised. Indeed, in addition to the dictionary of the colloquial language (</a:t>
            </a:r>
            <a:r>
              <a:rPr lang="en-GB" sz="3200" i="1" dirty="0"/>
              <a:t>Vulgaris </a:t>
            </a:r>
            <a:r>
              <a:rPr lang="en-GB" sz="3200" i="1" dirty="0" err="1"/>
              <a:t>linguæ</a:t>
            </a:r>
            <a:r>
              <a:rPr lang="en-GB" sz="3200" i="1" dirty="0"/>
              <a:t> lexicon</a:t>
            </a:r>
            <a:r>
              <a:rPr lang="en-GB" sz="3200" dirty="0"/>
              <a:t>), where I explain whatsoever entries in Latin, French and Portuguese, here furthermore </a:t>
            </a:r>
            <a:r>
              <a:rPr lang="en-GB" sz="3200" dirty="0">
                <a:highlight>
                  <a:srgbClr val="FFFF00"/>
                </a:highlight>
              </a:rPr>
              <a:t>1) I hand over a dictionary (</a:t>
            </a:r>
            <a:r>
              <a:rPr lang="en-GB" sz="3200" i="1" dirty="0">
                <a:highlight>
                  <a:srgbClr val="FFFF00"/>
                </a:highlight>
              </a:rPr>
              <a:t>Dictionarium</a:t>
            </a:r>
            <a:r>
              <a:rPr lang="en-GB" sz="3200" dirty="0">
                <a:highlight>
                  <a:srgbClr val="FFFF00"/>
                </a:highlight>
              </a:rPr>
              <a:t>)</a:t>
            </a:r>
            <a:r>
              <a:rPr lang="en-GB" sz="3200" dirty="0"/>
              <a:t>, where the twofold or even multiple meaning and signification (</a:t>
            </a:r>
            <a:r>
              <a:rPr lang="en-GB" sz="3200" i="1" dirty="0"/>
              <a:t>vis ac </a:t>
            </a:r>
            <a:r>
              <a:rPr lang="en-GB" sz="3200" i="1" dirty="0" err="1"/>
              <a:t>potestas</a:t>
            </a:r>
            <a:r>
              <a:rPr lang="en-GB" sz="3200" dirty="0"/>
              <a:t>)</a:t>
            </a:r>
            <a:r>
              <a:rPr lang="en-GB" sz="3200" i="1" dirty="0"/>
              <a:t> </a:t>
            </a:r>
            <a:r>
              <a:rPr lang="en-GB" sz="3200" dirty="0"/>
              <a:t>of all the words will be determined, as long as these are established from the writers of literary Tamil and in abundance.</a:t>
            </a:r>
          </a:p>
          <a:p>
            <a:pPr marL="0" indent="0" algn="r">
              <a:buNone/>
            </a:pP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1CD67956-8605-4E47-9C01-44BE094C1FD9}"/>
              </a:ext>
            </a:extLst>
          </p:cNvPr>
          <p:cNvSpPr>
            <a:spLocks noGrp="1"/>
          </p:cNvSpPr>
          <p:nvPr>
            <p:ph type="sldNum" sz="quarter" idx="12"/>
          </p:nvPr>
        </p:nvSpPr>
        <p:spPr/>
        <p:txBody>
          <a:bodyPr/>
          <a:lstStyle/>
          <a:p>
            <a:fld id="{83F99798-9633-435F-B811-89DA0FD697C7}" type="slidenum">
              <a:rPr lang="en-GB" smtClean="0"/>
              <a:t>12</a:t>
            </a:fld>
            <a:endParaRPr lang="en-GB"/>
          </a:p>
        </p:txBody>
      </p:sp>
    </p:spTree>
    <p:extLst>
      <p:ext uri="{BB962C8B-B14F-4D97-AF65-F5344CB8AC3E}">
        <p14:creationId xmlns:p14="http://schemas.microsoft.com/office/powerpoint/2010/main" val="711088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02FE-0580-DE90-00AA-7F729B136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81965-1C3A-6898-A3DF-C4ABF589E31D}"/>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4FF224A9-556C-6B93-A446-0F4550F48AF5}"/>
              </a:ext>
            </a:extLst>
          </p:cNvPr>
          <p:cNvSpPr>
            <a:spLocks noGrp="1"/>
          </p:cNvSpPr>
          <p:nvPr>
            <p:ph idx="1"/>
          </p:nvPr>
        </p:nvSpPr>
        <p:spPr>
          <a:xfrm>
            <a:off x="318499" y="1119883"/>
            <a:ext cx="11650894" cy="5363110"/>
          </a:xfrm>
        </p:spPr>
        <p:txBody>
          <a:bodyPr>
            <a:normAutofit/>
          </a:bodyPr>
          <a:lstStyle/>
          <a:p>
            <a:pPr marL="0" indent="0">
              <a:lnSpc>
                <a:spcPct val="110000"/>
              </a:lnSpc>
              <a:buNone/>
            </a:pPr>
            <a:r>
              <a:rPr lang="en-GB" sz="3200" dirty="0">
                <a:highlight>
                  <a:srgbClr val="FFFF00"/>
                </a:highlight>
              </a:rPr>
              <a:t>2) (A book of) synonyms (</a:t>
            </a:r>
            <a:r>
              <a:rPr lang="en-GB" sz="3200" dirty="0" err="1">
                <a:highlight>
                  <a:srgbClr val="FFFF00"/>
                </a:highlight>
              </a:rPr>
              <a:t>Synonyma</a:t>
            </a:r>
            <a:r>
              <a:rPr lang="en-GB" sz="3200" dirty="0">
                <a:highlight>
                  <a:srgbClr val="FFFF00"/>
                </a:highlight>
              </a:rPr>
              <a:t>)</a:t>
            </a:r>
            <a:r>
              <a:rPr lang="en-GB" sz="3200" dirty="0"/>
              <a:t>, where I list those nouns, and especially the periphrasis, which are associated by those same authors to each thing. </a:t>
            </a:r>
            <a:r>
              <a:rPr lang="en-GB" sz="3200" dirty="0">
                <a:highlight>
                  <a:srgbClr val="FFFF00"/>
                </a:highlight>
              </a:rPr>
              <a:t>3) Moreover, since in this language many things are expressed by a (numerical) sum</a:t>
            </a:r>
            <a:r>
              <a:rPr lang="en-GB" sz="3200" dirty="0"/>
              <a:t>, so that two [are] the goods, three the worlds, four the forts, five the senses, six the </a:t>
            </a:r>
            <a:r>
              <a:rPr lang="en-GB" sz="3200" dirty="0" err="1"/>
              <a:t>flavors</a:t>
            </a:r>
            <a:r>
              <a:rPr lang="en-GB" sz="3200" dirty="0"/>
              <a:t>, seven the seas, eight the mountains, and many other things in this way, which are found scattered in the literature; so, you will find explanation [of all this] in the third book. </a:t>
            </a:r>
          </a:p>
          <a:p>
            <a:pPr marL="0" indent="0" algn="r">
              <a:lnSpc>
                <a:spcPct val="110000"/>
              </a:lnSpc>
              <a:buNone/>
            </a:pP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D9A955EE-9DB1-61EE-5F1F-F1CED3C42ED5}"/>
              </a:ext>
            </a:extLst>
          </p:cNvPr>
          <p:cNvSpPr>
            <a:spLocks noGrp="1"/>
          </p:cNvSpPr>
          <p:nvPr>
            <p:ph type="sldNum" sz="quarter" idx="12"/>
          </p:nvPr>
        </p:nvSpPr>
        <p:spPr/>
        <p:txBody>
          <a:bodyPr/>
          <a:lstStyle/>
          <a:p>
            <a:fld id="{83F99798-9633-435F-B811-89DA0FD697C7}" type="slidenum">
              <a:rPr lang="en-GB" smtClean="0"/>
              <a:t>13</a:t>
            </a:fld>
            <a:endParaRPr lang="en-GB"/>
          </a:p>
        </p:txBody>
      </p:sp>
    </p:spTree>
    <p:extLst>
      <p:ext uri="{BB962C8B-B14F-4D97-AF65-F5344CB8AC3E}">
        <p14:creationId xmlns:p14="http://schemas.microsoft.com/office/powerpoint/2010/main" val="1347596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C3D15-E995-58AC-65CF-F00EA4D83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5169D-D516-9618-4CA3-26DEF8C6D7A0}"/>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F5B94EB2-C8D6-AB0D-4655-97955B778994}"/>
              </a:ext>
            </a:extLst>
          </p:cNvPr>
          <p:cNvSpPr>
            <a:spLocks noGrp="1"/>
          </p:cNvSpPr>
          <p:nvPr>
            <p:ph idx="1"/>
          </p:nvPr>
        </p:nvSpPr>
        <p:spPr>
          <a:xfrm>
            <a:off x="318499" y="1119883"/>
            <a:ext cx="11650894" cy="5363110"/>
          </a:xfrm>
        </p:spPr>
        <p:txBody>
          <a:bodyPr>
            <a:normAutofit/>
          </a:bodyPr>
          <a:lstStyle/>
          <a:p>
            <a:pPr marL="0" indent="0">
              <a:lnSpc>
                <a:spcPct val="110000"/>
              </a:lnSpc>
              <a:buNone/>
            </a:pPr>
            <a:r>
              <a:rPr lang="en-GB" sz="3200" dirty="0">
                <a:highlight>
                  <a:srgbClr val="FFFF00"/>
                </a:highlight>
              </a:rPr>
              <a:t>4) Finally, for the purpose of poetry</a:t>
            </a:r>
            <a:r>
              <a:rPr lang="en-GB" sz="3200" dirty="0"/>
              <a:t>, I present gathered as one group the words, whose [initial] syllables only differ in the first letter, and end with the same syllables and the same sound.  Therefore, it pleased [me] to call this volume “A Treasure (</a:t>
            </a:r>
            <a:r>
              <a:rPr lang="en-GB" sz="3200" dirty="0" err="1"/>
              <a:t>Thesaurum</a:t>
            </a:r>
            <a:r>
              <a:rPr lang="en-GB" sz="3200" dirty="0"/>
              <a:t>) of the Tamil Language”. And since all of these [words] are organized according to the Tamil alphabet, and </a:t>
            </a:r>
            <a:r>
              <a:rPr lang="en-GB" sz="3200" dirty="0">
                <a:highlight>
                  <a:srgbClr val="FFFF00"/>
                </a:highlight>
              </a:rPr>
              <a:t>the work is divided into four parts, we have entitled it </a:t>
            </a:r>
            <a:r>
              <a:rPr lang="en-GB" sz="3200" dirty="0" err="1">
                <a:highlight>
                  <a:srgbClr val="FFFF00"/>
                </a:highlight>
              </a:rPr>
              <a:t>Caturakarāti</a:t>
            </a:r>
            <a:r>
              <a:rPr lang="en-GB" sz="3200" dirty="0">
                <a:highlight>
                  <a:srgbClr val="FFFF00"/>
                </a:highlight>
              </a:rPr>
              <a:t> in Tamil. </a:t>
            </a:r>
          </a:p>
          <a:p>
            <a:pPr marL="0" indent="0" algn="r">
              <a:lnSpc>
                <a:spcPct val="110000"/>
              </a:lnSpc>
              <a:buNone/>
            </a:pP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0BD6F47F-6B5F-888C-0C82-DDD19AC0AB56}"/>
              </a:ext>
            </a:extLst>
          </p:cNvPr>
          <p:cNvSpPr>
            <a:spLocks noGrp="1"/>
          </p:cNvSpPr>
          <p:nvPr>
            <p:ph type="sldNum" sz="quarter" idx="12"/>
          </p:nvPr>
        </p:nvSpPr>
        <p:spPr/>
        <p:txBody>
          <a:bodyPr/>
          <a:lstStyle/>
          <a:p>
            <a:fld id="{83F99798-9633-435F-B811-89DA0FD697C7}" type="slidenum">
              <a:rPr lang="en-GB" smtClean="0"/>
              <a:t>14</a:t>
            </a:fld>
            <a:endParaRPr lang="en-GB"/>
          </a:p>
        </p:txBody>
      </p:sp>
    </p:spTree>
    <p:extLst>
      <p:ext uri="{BB962C8B-B14F-4D97-AF65-F5344CB8AC3E}">
        <p14:creationId xmlns:p14="http://schemas.microsoft.com/office/powerpoint/2010/main" val="3764865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C294-913D-7106-B0E0-A9008E0C4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D5058-BC8D-198A-34BC-2BA34C844071}"/>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112CC27D-779C-DEB2-EBD6-D4DD53C5B458}"/>
              </a:ext>
            </a:extLst>
          </p:cNvPr>
          <p:cNvSpPr>
            <a:spLocks noGrp="1"/>
          </p:cNvSpPr>
          <p:nvPr>
            <p:ph idx="1"/>
          </p:nvPr>
        </p:nvSpPr>
        <p:spPr>
          <a:xfrm>
            <a:off x="318499" y="1119883"/>
            <a:ext cx="11650894" cy="5363110"/>
          </a:xfrm>
        </p:spPr>
        <p:txBody>
          <a:bodyPr>
            <a:normAutofit lnSpcReduction="10000"/>
          </a:bodyPr>
          <a:lstStyle/>
          <a:p>
            <a:pPr marL="0" indent="0">
              <a:lnSpc>
                <a:spcPct val="110000"/>
              </a:lnSpc>
              <a:buNone/>
            </a:pPr>
            <a:r>
              <a:rPr lang="en-GB" sz="3200" dirty="0"/>
              <a:t>In order to serve the indigenous people well, I explain the Tamil entries in Tamil; however, in the explanations I have used, as far as permitted, common words in the colloquial language: and I will always present with a colloquial expression those [words] whose synonyms and periphrases I intend to give, [as this is something] that I judged would not be useless for the Europeans. In fact, as I believe, someone ignorant of the colloquial register should not have the presumption to access the more elegant [register] by leaps. </a:t>
            </a:r>
          </a:p>
          <a:p>
            <a:pPr marL="0" indent="0" algn="r">
              <a:lnSpc>
                <a:spcPct val="110000"/>
              </a:lnSpc>
              <a:buNone/>
            </a:pP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ADC794DC-7F3F-FCD7-73E8-B30425A946CC}"/>
              </a:ext>
            </a:extLst>
          </p:cNvPr>
          <p:cNvSpPr>
            <a:spLocks noGrp="1"/>
          </p:cNvSpPr>
          <p:nvPr>
            <p:ph type="sldNum" sz="quarter" idx="12"/>
          </p:nvPr>
        </p:nvSpPr>
        <p:spPr/>
        <p:txBody>
          <a:bodyPr/>
          <a:lstStyle/>
          <a:p>
            <a:fld id="{83F99798-9633-435F-B811-89DA0FD697C7}" type="slidenum">
              <a:rPr lang="en-GB" smtClean="0"/>
              <a:t>15</a:t>
            </a:fld>
            <a:endParaRPr lang="en-GB"/>
          </a:p>
        </p:txBody>
      </p:sp>
    </p:spTree>
    <p:extLst>
      <p:ext uri="{BB962C8B-B14F-4D97-AF65-F5344CB8AC3E}">
        <p14:creationId xmlns:p14="http://schemas.microsoft.com/office/powerpoint/2010/main" val="3222831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B3B6-60A2-6089-F52B-FBF9C5D172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69724-4E84-03DC-620A-9ECA7AAA907D}"/>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2427268E-21AB-3749-C8F9-9482F2071D73}"/>
              </a:ext>
            </a:extLst>
          </p:cNvPr>
          <p:cNvSpPr>
            <a:spLocks noGrp="1"/>
          </p:cNvSpPr>
          <p:nvPr>
            <p:ph idx="1"/>
          </p:nvPr>
        </p:nvSpPr>
        <p:spPr>
          <a:xfrm>
            <a:off x="318499" y="1119883"/>
            <a:ext cx="11650894" cy="5363110"/>
          </a:xfrm>
        </p:spPr>
        <p:txBody>
          <a:bodyPr>
            <a:normAutofit lnSpcReduction="10000"/>
          </a:bodyPr>
          <a:lstStyle/>
          <a:p>
            <a:pPr marL="0" indent="0">
              <a:lnSpc>
                <a:spcPct val="110000"/>
              </a:lnSpc>
              <a:buNone/>
            </a:pPr>
            <a:r>
              <a:rPr lang="en-GB" sz="3200" dirty="0"/>
              <a:t>On the other hand, since this language [register] is, as they say, dead, it is not from the recent speech of men, but from the surer antiquity of written tomes that the strength and power of its words will be drawn out. For this reason, I thought I should not in any way rely on men of this time, but that I have gone through the volumes of the old </a:t>
            </a:r>
            <a:r>
              <a:rPr lang="en-GB" sz="3200" dirty="0" err="1">
                <a:highlight>
                  <a:srgbClr val="FFFF00"/>
                </a:highlight>
              </a:rPr>
              <a:t>Tivākaram</a:t>
            </a:r>
            <a:r>
              <a:rPr lang="en-GB" sz="3200" dirty="0">
                <a:highlight>
                  <a:srgbClr val="FFFF00"/>
                </a:highlight>
              </a:rPr>
              <a:t>—[</a:t>
            </a:r>
            <a:r>
              <a:rPr lang="en-GB" sz="3200" dirty="0" err="1">
                <a:highlight>
                  <a:srgbClr val="FFFF00"/>
                </a:highlight>
              </a:rPr>
              <a:t>Cūṭāmaṇi</a:t>
            </a:r>
            <a:r>
              <a:rPr lang="en-GB" sz="3200" dirty="0">
                <a:highlight>
                  <a:srgbClr val="FFFF00"/>
                </a:highlight>
              </a:rPr>
              <a:t>] </a:t>
            </a:r>
            <a:r>
              <a:rPr lang="en-GB" sz="3200" dirty="0" err="1">
                <a:highlight>
                  <a:srgbClr val="FFFF00"/>
                </a:highlight>
              </a:rPr>
              <a:t>nikaṇṭu</a:t>
            </a:r>
            <a:r>
              <a:rPr lang="en-GB" sz="3200" dirty="0">
                <a:highlight>
                  <a:srgbClr val="FFFF00"/>
                </a:highlight>
              </a:rPr>
              <a:t>—</a:t>
            </a:r>
            <a:r>
              <a:rPr lang="en-GB" sz="3200" dirty="0" err="1">
                <a:highlight>
                  <a:srgbClr val="FFFF00"/>
                </a:highlight>
              </a:rPr>
              <a:t>Piṅkalantai</a:t>
            </a:r>
            <a:r>
              <a:rPr lang="en-GB" sz="3200" dirty="0">
                <a:highlight>
                  <a:srgbClr val="FFFF00"/>
                </a:highlight>
              </a:rPr>
              <a:t>—</a:t>
            </a:r>
            <a:r>
              <a:rPr lang="en-GB" sz="3200" dirty="0" err="1">
                <a:highlight>
                  <a:srgbClr val="FFFF00"/>
                </a:highlight>
              </a:rPr>
              <a:t>Uriccol</a:t>
            </a:r>
            <a:r>
              <a:rPr lang="en-GB" sz="3200" dirty="0">
                <a:highlight>
                  <a:srgbClr val="FFFF00"/>
                </a:highlight>
              </a:rPr>
              <a:t>—</a:t>
            </a:r>
            <a:r>
              <a:rPr lang="en-GB" sz="3200" dirty="0" err="1">
                <a:highlight>
                  <a:srgbClr val="FFFF00"/>
                </a:highlight>
              </a:rPr>
              <a:t>Kaiyātaram</a:t>
            </a:r>
            <a:r>
              <a:rPr lang="en-GB" sz="3200" dirty="0">
                <a:highlight>
                  <a:srgbClr val="FFFF00"/>
                </a:highlight>
              </a:rPr>
              <a:t> </a:t>
            </a:r>
            <a:r>
              <a:rPr lang="en-GB" sz="3200" dirty="0"/>
              <a:t>and others like them with the greatest possible diligence, because all are [Collections of] synonyms (</a:t>
            </a:r>
            <a:r>
              <a:rPr lang="en-GB" sz="3200" dirty="0" err="1"/>
              <a:t>synonima</a:t>
            </a:r>
            <a:r>
              <a:rPr lang="en-GB" sz="3200" dirty="0"/>
              <a:t> [sic!]), not Dictionaries (</a:t>
            </a:r>
            <a:r>
              <a:rPr lang="en-GB" sz="3200" dirty="0" err="1"/>
              <a:t>Dictionaria</a:t>
            </a:r>
            <a:r>
              <a:rPr lang="en-GB" sz="3200" dirty="0"/>
              <a:t>). </a:t>
            </a:r>
          </a:p>
          <a:p>
            <a:pPr marL="0" indent="0" algn="r">
              <a:lnSpc>
                <a:spcPct val="110000"/>
              </a:lnSpc>
              <a:buNone/>
            </a:pPr>
            <a:r>
              <a:rPr lang="en-GB" dirty="0"/>
              <a:t>[</a:t>
            </a:r>
            <a:r>
              <a:rPr lang="en-GB" dirty="0" err="1"/>
              <a:t>Beschi</a:t>
            </a:r>
            <a:r>
              <a:rPr lang="en-GB" dirty="0"/>
              <a:t>, 1732] (Translation: Trento &amp; Chevillard, 2025)</a:t>
            </a:r>
          </a:p>
        </p:txBody>
      </p:sp>
      <p:sp>
        <p:nvSpPr>
          <p:cNvPr id="4" name="Slide Number Placeholder 3">
            <a:extLst>
              <a:ext uri="{FF2B5EF4-FFF2-40B4-BE49-F238E27FC236}">
                <a16:creationId xmlns:a16="http://schemas.microsoft.com/office/drawing/2014/main" id="{0838A451-B471-755A-91A4-A55D7F813F8D}"/>
              </a:ext>
            </a:extLst>
          </p:cNvPr>
          <p:cNvSpPr>
            <a:spLocks noGrp="1"/>
          </p:cNvSpPr>
          <p:nvPr>
            <p:ph type="sldNum" sz="quarter" idx="12"/>
          </p:nvPr>
        </p:nvSpPr>
        <p:spPr/>
        <p:txBody>
          <a:bodyPr/>
          <a:lstStyle/>
          <a:p>
            <a:fld id="{83F99798-9633-435F-B811-89DA0FD697C7}" type="slidenum">
              <a:rPr lang="en-GB" smtClean="0"/>
              <a:t>16</a:t>
            </a:fld>
            <a:endParaRPr lang="en-GB"/>
          </a:p>
        </p:txBody>
      </p:sp>
    </p:spTree>
    <p:extLst>
      <p:ext uri="{BB962C8B-B14F-4D97-AF65-F5344CB8AC3E}">
        <p14:creationId xmlns:p14="http://schemas.microsoft.com/office/powerpoint/2010/main" val="2993644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5746-EFD1-7067-51EE-819826B72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C77E5-9C0E-F0EE-5843-8D7EC95D720C}"/>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0BC866E2-6840-5F06-E8D9-4F9ECEF44435}"/>
              </a:ext>
            </a:extLst>
          </p:cNvPr>
          <p:cNvSpPr>
            <a:spLocks noGrp="1"/>
          </p:cNvSpPr>
          <p:nvPr>
            <p:ph idx="1"/>
          </p:nvPr>
        </p:nvSpPr>
        <p:spPr>
          <a:xfrm>
            <a:off x="318499" y="1119883"/>
            <a:ext cx="11650894" cy="5363110"/>
          </a:xfrm>
        </p:spPr>
        <p:txBody>
          <a:bodyPr>
            <a:normAutofit/>
          </a:bodyPr>
          <a:lstStyle/>
          <a:p>
            <a:pPr marL="0" indent="0">
              <a:lnSpc>
                <a:spcPct val="110000"/>
              </a:lnSpc>
              <a:buNone/>
            </a:pPr>
            <a:r>
              <a:rPr lang="en-GB" sz="3200" dirty="0"/>
              <a:t>In addition, I consulted, in a thorough reading, the most learned commentators of the writers, </a:t>
            </a:r>
            <a:r>
              <a:rPr lang="en-GB" sz="3200" dirty="0">
                <a:highlight>
                  <a:srgbClr val="FFFF00"/>
                </a:highlight>
              </a:rPr>
              <a:t>and as by the negligence of the copyists many errors had crept in, I compared between the books written by different hand</a:t>
            </a:r>
            <a:r>
              <a:rPr lang="en-GB" sz="3200" dirty="0"/>
              <a:t>s. Finally, as many and many words came from the </a:t>
            </a:r>
            <a:r>
              <a:rPr lang="en-GB" sz="3200" dirty="0" err="1"/>
              <a:t>grandonic</a:t>
            </a:r>
            <a:r>
              <a:rPr lang="en-GB" sz="3200" dirty="0"/>
              <a:t> language , I tried, also by reading with care the </a:t>
            </a:r>
            <a:r>
              <a:rPr lang="en-GB" sz="3200" dirty="0" err="1"/>
              <a:t>grandonic</a:t>
            </a:r>
            <a:r>
              <a:rPr lang="en-GB" sz="3200" dirty="0"/>
              <a:t> authors, to correct according to the norm of truth those errors that had crept in, and, by drawing a quantity of words from the same treasure, I tried to enrich even more this Thesaurus. </a:t>
            </a:r>
          </a:p>
          <a:p>
            <a:pPr marL="0" indent="0" algn="r">
              <a:lnSpc>
                <a:spcPct val="110000"/>
              </a:lnSpc>
              <a:buNone/>
            </a:pP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24ECEE7A-4140-238E-179C-6EA4473FC264}"/>
              </a:ext>
            </a:extLst>
          </p:cNvPr>
          <p:cNvSpPr>
            <a:spLocks noGrp="1"/>
          </p:cNvSpPr>
          <p:nvPr>
            <p:ph type="sldNum" sz="quarter" idx="12"/>
          </p:nvPr>
        </p:nvSpPr>
        <p:spPr/>
        <p:txBody>
          <a:bodyPr/>
          <a:lstStyle/>
          <a:p>
            <a:fld id="{83F99798-9633-435F-B811-89DA0FD697C7}" type="slidenum">
              <a:rPr lang="en-GB" smtClean="0"/>
              <a:t>17</a:t>
            </a:fld>
            <a:endParaRPr lang="en-GB"/>
          </a:p>
        </p:txBody>
      </p:sp>
    </p:spTree>
    <p:extLst>
      <p:ext uri="{BB962C8B-B14F-4D97-AF65-F5344CB8AC3E}">
        <p14:creationId xmlns:p14="http://schemas.microsoft.com/office/powerpoint/2010/main" val="21282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2B88C-6AE5-1F95-5D52-D104A64ED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F833F-E791-BE50-36C3-EC85D01A2D41}"/>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49915207-FE43-5A7C-6558-30445F498C3F}"/>
              </a:ext>
            </a:extLst>
          </p:cNvPr>
          <p:cNvSpPr>
            <a:spLocks noGrp="1"/>
          </p:cNvSpPr>
          <p:nvPr>
            <p:ph idx="1"/>
          </p:nvPr>
        </p:nvSpPr>
        <p:spPr>
          <a:xfrm>
            <a:off x="318499" y="1119883"/>
            <a:ext cx="11650894" cy="5363110"/>
          </a:xfrm>
        </p:spPr>
        <p:txBody>
          <a:bodyPr>
            <a:normAutofit lnSpcReduction="10000"/>
          </a:bodyPr>
          <a:lstStyle/>
          <a:p>
            <a:pPr marL="0" indent="0">
              <a:lnSpc>
                <a:spcPct val="110000"/>
              </a:lnSpc>
              <a:buNone/>
            </a:pPr>
            <a:r>
              <a:rPr lang="en-GB" sz="3200" dirty="0"/>
              <a:t>And so I offer this work, which I have composed with as much diligence as I could, and with no less effort, to the missionaries of Jesus Christ; and how useful it will be to them, everyone can easily know, if they have observed for a moment how </a:t>
            </a:r>
            <a:r>
              <a:rPr lang="en-GB" sz="3200" dirty="0">
                <a:highlight>
                  <a:srgbClr val="FFFF00"/>
                </a:highlight>
              </a:rPr>
              <a:t>in these regions the chronicles of the Gods, the fictions of their fables, the precepts of science, the poems of the poets, the calculations of astronomy, the rules of medicine, the rules of music and dance, in short everything, and even the first rudiments of grammar, were written by the ancients in this more elegant register.</a:t>
            </a:r>
            <a:r>
              <a:rPr lang="en-GB" sz="3200" dirty="0"/>
              <a:t> </a:t>
            </a:r>
          </a:p>
          <a:p>
            <a:pPr marL="0" indent="0" algn="r">
              <a:lnSpc>
                <a:spcPct val="110000"/>
              </a:lnSpc>
              <a:buNone/>
            </a:pPr>
            <a:r>
              <a:rPr lang="en-GB" dirty="0"/>
              <a:t>[</a:t>
            </a:r>
            <a:r>
              <a:rPr lang="en-GB" dirty="0" err="1"/>
              <a:t>Beschi</a:t>
            </a:r>
            <a:r>
              <a:rPr lang="en-GB" dirty="0"/>
              <a:t>, 1732] (Translation: Trento &amp; Chevillard , 2025)</a:t>
            </a:r>
          </a:p>
        </p:txBody>
      </p:sp>
      <p:sp>
        <p:nvSpPr>
          <p:cNvPr id="4" name="Slide Number Placeholder 3">
            <a:extLst>
              <a:ext uri="{FF2B5EF4-FFF2-40B4-BE49-F238E27FC236}">
                <a16:creationId xmlns:a16="http://schemas.microsoft.com/office/drawing/2014/main" id="{253FE5D5-5583-2DDE-9ADF-B73C7D65F1EA}"/>
              </a:ext>
            </a:extLst>
          </p:cNvPr>
          <p:cNvSpPr>
            <a:spLocks noGrp="1"/>
          </p:cNvSpPr>
          <p:nvPr>
            <p:ph type="sldNum" sz="quarter" idx="12"/>
          </p:nvPr>
        </p:nvSpPr>
        <p:spPr/>
        <p:txBody>
          <a:bodyPr/>
          <a:lstStyle/>
          <a:p>
            <a:fld id="{83F99798-9633-435F-B811-89DA0FD697C7}" type="slidenum">
              <a:rPr lang="en-GB" smtClean="0"/>
              <a:t>18</a:t>
            </a:fld>
            <a:endParaRPr lang="en-GB"/>
          </a:p>
        </p:txBody>
      </p:sp>
    </p:spTree>
    <p:extLst>
      <p:ext uri="{BB962C8B-B14F-4D97-AF65-F5344CB8AC3E}">
        <p14:creationId xmlns:p14="http://schemas.microsoft.com/office/powerpoint/2010/main" val="415837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514-54FE-A182-ED7B-99ED4699B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77292-04E8-F858-BD1F-B9F2741CEA8D}"/>
              </a:ext>
            </a:extLst>
          </p:cNvPr>
          <p:cNvSpPr>
            <a:spLocks noGrp="1"/>
          </p:cNvSpPr>
          <p:nvPr>
            <p:ph type="title"/>
          </p:nvPr>
        </p:nvSpPr>
        <p:spPr>
          <a:xfrm>
            <a:off x="838200" y="136525"/>
            <a:ext cx="10515600" cy="675133"/>
          </a:xfrm>
        </p:spPr>
        <p:txBody>
          <a:bodyPr>
            <a:normAutofit fontScale="90000"/>
          </a:bodyPr>
          <a:lstStyle/>
          <a:p>
            <a:pPr algn="ctr"/>
            <a:r>
              <a:rPr lang="de-DE" dirty="0" err="1"/>
              <a:t>Beschi‘s</a:t>
            </a:r>
            <a:r>
              <a:rPr lang="de-DE" dirty="0"/>
              <a:t> </a:t>
            </a:r>
            <a:r>
              <a:rPr lang="de-DE" dirty="0" err="1"/>
              <a:t>testimony</a:t>
            </a:r>
            <a:r>
              <a:rPr lang="de-DE" dirty="0"/>
              <a:t> (</a:t>
            </a:r>
            <a:r>
              <a:rPr lang="de-DE" dirty="0" err="1"/>
              <a:t>Caturakarāti</a:t>
            </a:r>
            <a:r>
              <a:rPr lang="de-DE" dirty="0"/>
              <a:t> </a:t>
            </a:r>
            <a:r>
              <a:rPr lang="de-DE" dirty="0" err="1"/>
              <a:t>preface</a:t>
            </a:r>
            <a:r>
              <a:rPr lang="de-DE" dirty="0"/>
              <a:t>, 1732)</a:t>
            </a:r>
            <a:endParaRPr lang="en-GB" dirty="0"/>
          </a:p>
        </p:txBody>
      </p:sp>
      <p:sp>
        <p:nvSpPr>
          <p:cNvPr id="3" name="Content Placeholder 2">
            <a:extLst>
              <a:ext uri="{FF2B5EF4-FFF2-40B4-BE49-F238E27FC236}">
                <a16:creationId xmlns:a16="http://schemas.microsoft.com/office/drawing/2014/main" id="{D77540D9-EB26-2B0B-E6C7-F7E1F3C55966}"/>
              </a:ext>
            </a:extLst>
          </p:cNvPr>
          <p:cNvSpPr>
            <a:spLocks noGrp="1"/>
          </p:cNvSpPr>
          <p:nvPr>
            <p:ph idx="1"/>
          </p:nvPr>
        </p:nvSpPr>
        <p:spPr>
          <a:xfrm>
            <a:off x="318499" y="1119883"/>
            <a:ext cx="11650894" cy="5363110"/>
          </a:xfrm>
        </p:spPr>
        <p:txBody>
          <a:bodyPr>
            <a:normAutofit/>
          </a:bodyPr>
          <a:lstStyle/>
          <a:p>
            <a:pPr marL="0" indent="0">
              <a:lnSpc>
                <a:spcPct val="110000"/>
              </a:lnSpc>
              <a:buNone/>
            </a:pPr>
            <a:r>
              <a:rPr lang="en-GB" sz="3200" dirty="0"/>
              <a:t>Wherefore no one may know fully and without hesitation of mind anything at all of their Gods and fables, of their arts and sciences, if they are deeply ignorant of this idiom. […] And indeed, the ancient Tamils have talked about God and virtue in a sensible way. But how can you [convince anyone], if you are completely ignorant of the elegant register of the Tamil language, in which truly all the things are written?</a:t>
            </a:r>
          </a:p>
          <a:p>
            <a:pPr marL="0" indent="0" algn="r">
              <a:lnSpc>
                <a:spcPct val="110000"/>
              </a:lnSpc>
              <a:buNone/>
            </a:pPr>
            <a:r>
              <a:rPr lang="en-GB" dirty="0"/>
              <a:t>[</a:t>
            </a:r>
            <a:r>
              <a:rPr lang="en-GB" dirty="0" err="1"/>
              <a:t>Beschi</a:t>
            </a:r>
            <a:r>
              <a:rPr lang="en-GB" dirty="0"/>
              <a:t>, 1732] (Translation: Trento &amp; Chevillard, 2025)</a:t>
            </a:r>
          </a:p>
        </p:txBody>
      </p:sp>
      <p:sp>
        <p:nvSpPr>
          <p:cNvPr id="4" name="Slide Number Placeholder 3">
            <a:extLst>
              <a:ext uri="{FF2B5EF4-FFF2-40B4-BE49-F238E27FC236}">
                <a16:creationId xmlns:a16="http://schemas.microsoft.com/office/drawing/2014/main" id="{ADDFFAB7-C2B4-689A-E671-E163D85AE612}"/>
              </a:ext>
            </a:extLst>
          </p:cNvPr>
          <p:cNvSpPr>
            <a:spLocks noGrp="1"/>
          </p:cNvSpPr>
          <p:nvPr>
            <p:ph type="sldNum" sz="quarter" idx="12"/>
          </p:nvPr>
        </p:nvSpPr>
        <p:spPr/>
        <p:txBody>
          <a:bodyPr/>
          <a:lstStyle/>
          <a:p>
            <a:fld id="{83F99798-9633-435F-B811-89DA0FD697C7}" type="slidenum">
              <a:rPr lang="en-GB" smtClean="0"/>
              <a:t>19</a:t>
            </a:fld>
            <a:endParaRPr lang="en-GB"/>
          </a:p>
        </p:txBody>
      </p:sp>
    </p:spTree>
    <p:extLst>
      <p:ext uri="{BB962C8B-B14F-4D97-AF65-F5344CB8AC3E}">
        <p14:creationId xmlns:p14="http://schemas.microsoft.com/office/powerpoint/2010/main" val="404569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70E4-EA14-CF2F-4D56-A91B50CB78BA}"/>
              </a:ext>
            </a:extLst>
          </p:cNvPr>
          <p:cNvSpPr>
            <a:spLocks noGrp="1"/>
          </p:cNvSpPr>
          <p:nvPr>
            <p:ph type="ctrTitle"/>
          </p:nvPr>
        </p:nvSpPr>
        <p:spPr>
          <a:xfrm>
            <a:off x="1006867" y="678094"/>
            <a:ext cx="10325529" cy="2383605"/>
          </a:xfrm>
        </p:spPr>
        <p:txBody>
          <a:bodyPr>
            <a:noAutofit/>
          </a:bodyPr>
          <a:lstStyle/>
          <a:p>
            <a:r>
              <a:rPr lang="en-GB" sz="4000" dirty="0"/>
              <a:t>How to Make Good Use</a:t>
            </a:r>
            <a:br>
              <a:rPr lang="en-GB" sz="4000" dirty="0"/>
            </a:br>
            <a:r>
              <a:rPr lang="en-GB" sz="4000" dirty="0"/>
              <a:t>of an Ancient Tamil Poetic Vocabulary</a:t>
            </a:r>
            <a:br>
              <a:rPr lang="en-GB" sz="4000" dirty="0"/>
            </a:br>
            <a:r>
              <a:rPr lang="en-GB" sz="4000" dirty="0"/>
              <a:t>while Preparing a Dictionary of Classical Tamil</a:t>
            </a:r>
          </a:p>
        </p:txBody>
      </p:sp>
      <p:sp>
        <p:nvSpPr>
          <p:cNvPr id="3" name="Subtitle 2">
            <a:extLst>
              <a:ext uri="{FF2B5EF4-FFF2-40B4-BE49-F238E27FC236}">
                <a16:creationId xmlns:a16="http://schemas.microsoft.com/office/drawing/2014/main" id="{482BB02E-2EBA-9F02-2F13-E5D329CED7CE}"/>
              </a:ext>
            </a:extLst>
          </p:cNvPr>
          <p:cNvSpPr>
            <a:spLocks noGrp="1"/>
          </p:cNvSpPr>
          <p:nvPr>
            <p:ph type="subTitle" idx="1"/>
          </p:nvPr>
        </p:nvSpPr>
        <p:spPr>
          <a:xfrm>
            <a:off x="1524000" y="3708971"/>
            <a:ext cx="9144000" cy="2383604"/>
          </a:xfrm>
        </p:spPr>
        <p:txBody>
          <a:bodyPr>
            <a:noAutofit/>
          </a:bodyPr>
          <a:lstStyle/>
          <a:p>
            <a:r>
              <a:rPr lang="en-GB" sz="3200" dirty="0"/>
              <a:t>Jean-Luc Chevillard</a:t>
            </a:r>
          </a:p>
          <a:p>
            <a:r>
              <a:rPr lang="en-GB" sz="3200" dirty="0"/>
              <a:t>(</a:t>
            </a:r>
            <a:r>
              <a:rPr lang="en-GB" sz="3200" dirty="0" err="1"/>
              <a:t>Tamilex</a:t>
            </a:r>
            <a:r>
              <a:rPr lang="en-GB" sz="3200" dirty="0"/>
              <a:t> and HTL)</a:t>
            </a:r>
          </a:p>
          <a:p>
            <a:r>
              <a:rPr lang="en-GB" sz="3200" dirty="0" err="1"/>
              <a:t>Séminaire</a:t>
            </a:r>
            <a:r>
              <a:rPr lang="en-GB" sz="3200" dirty="0"/>
              <a:t> du Monde </a:t>
            </a:r>
            <a:r>
              <a:rPr lang="en-GB" sz="3200" dirty="0" err="1"/>
              <a:t>Indien</a:t>
            </a:r>
            <a:endParaRPr lang="en-GB" sz="3200" dirty="0"/>
          </a:p>
          <a:p>
            <a:r>
              <a:rPr lang="en-GB" sz="3200" dirty="0"/>
              <a:t>Paris, 2025/12/03</a:t>
            </a:r>
          </a:p>
        </p:txBody>
      </p:sp>
      <p:sp>
        <p:nvSpPr>
          <p:cNvPr id="4" name="Slide Number Placeholder 3">
            <a:extLst>
              <a:ext uri="{FF2B5EF4-FFF2-40B4-BE49-F238E27FC236}">
                <a16:creationId xmlns:a16="http://schemas.microsoft.com/office/drawing/2014/main" id="{4F570FE0-194D-97C0-F2F7-D6B366CD3ABE}"/>
              </a:ext>
            </a:extLst>
          </p:cNvPr>
          <p:cNvSpPr>
            <a:spLocks noGrp="1"/>
          </p:cNvSpPr>
          <p:nvPr>
            <p:ph type="sldNum" sz="quarter" idx="12"/>
          </p:nvPr>
        </p:nvSpPr>
        <p:spPr/>
        <p:txBody>
          <a:bodyPr/>
          <a:lstStyle/>
          <a:p>
            <a:fld id="{83F99798-9633-435F-B811-89DA0FD697C7}" type="slidenum">
              <a:rPr lang="en-GB" smtClean="0"/>
              <a:t>2</a:t>
            </a:fld>
            <a:endParaRPr lang="en-GB"/>
          </a:p>
        </p:txBody>
      </p:sp>
    </p:spTree>
    <p:extLst>
      <p:ext uri="{BB962C8B-B14F-4D97-AF65-F5344CB8AC3E}">
        <p14:creationId xmlns:p14="http://schemas.microsoft.com/office/powerpoint/2010/main" val="91554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F40F9-7265-1EC4-9B19-56C7922A3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9B8CF-4E13-59A9-F105-0731E6A2620F}"/>
              </a:ext>
            </a:extLst>
          </p:cNvPr>
          <p:cNvSpPr>
            <a:spLocks noGrp="1"/>
          </p:cNvSpPr>
          <p:nvPr>
            <p:ph type="title"/>
          </p:nvPr>
        </p:nvSpPr>
        <p:spPr>
          <a:xfrm>
            <a:off x="349321" y="136525"/>
            <a:ext cx="11548153" cy="1509713"/>
          </a:xfrm>
        </p:spPr>
        <p:txBody>
          <a:bodyPr>
            <a:normAutofit/>
          </a:bodyPr>
          <a:lstStyle/>
          <a:p>
            <a:pPr algn="ctr"/>
            <a:r>
              <a:rPr lang="de-DE" sz="4000" dirty="0"/>
              <a:t>Reading a </a:t>
            </a:r>
            <a:r>
              <a:rPr lang="de-DE" sz="4000" dirty="0" err="1"/>
              <a:t>verse</a:t>
            </a:r>
            <a:r>
              <a:rPr lang="de-DE" sz="4000" dirty="0"/>
              <a:t> and </a:t>
            </a:r>
            <a:r>
              <a:rPr lang="de-DE" sz="4000" dirty="0" err="1"/>
              <a:t>linking</a:t>
            </a:r>
            <a:r>
              <a:rPr lang="de-DE" sz="4000" dirty="0"/>
              <a:t> </a:t>
            </a:r>
            <a:r>
              <a:rPr lang="de-DE" sz="4000" dirty="0" err="1"/>
              <a:t>its</a:t>
            </a:r>
            <a:r>
              <a:rPr lang="de-DE" sz="4000" dirty="0"/>
              <a:t> </a:t>
            </a:r>
            <a:r>
              <a:rPr lang="de-DE" sz="4000" dirty="0" err="1"/>
              <a:t>words</a:t>
            </a:r>
            <a:r>
              <a:rPr lang="de-DE" sz="4000" dirty="0"/>
              <a:t> </a:t>
            </a:r>
            <a:r>
              <a:rPr lang="de-DE" sz="4000" dirty="0" err="1"/>
              <a:t>to</a:t>
            </a:r>
            <a:r>
              <a:rPr lang="de-DE" sz="4000" dirty="0"/>
              <a:t> </a:t>
            </a:r>
            <a:r>
              <a:rPr lang="de-DE" sz="4000" dirty="0" err="1"/>
              <a:t>the</a:t>
            </a:r>
            <a:r>
              <a:rPr lang="de-DE" sz="4000" dirty="0"/>
              <a:t> </a:t>
            </a:r>
            <a:r>
              <a:rPr lang="de-DE" sz="4000" i="1" dirty="0" err="1"/>
              <a:t>Tivākaram</a:t>
            </a:r>
            <a:br>
              <a:rPr lang="de-DE" sz="4000" i="1" dirty="0"/>
            </a:br>
            <a:r>
              <a:rPr lang="de-DE" sz="3200" i="1" dirty="0"/>
              <a:t>(</a:t>
            </a:r>
            <a:r>
              <a:rPr lang="de-DE" sz="3200" i="1" dirty="0" err="1">
                <a:highlight>
                  <a:srgbClr val="FF0000"/>
                </a:highlight>
              </a:rPr>
              <a:t>trying</a:t>
            </a:r>
            <a:r>
              <a:rPr lang="de-DE" sz="3200" i="1" dirty="0">
                <a:highlight>
                  <a:srgbClr val="FF0000"/>
                </a:highlight>
              </a:rPr>
              <a:t> </a:t>
            </a:r>
            <a:r>
              <a:rPr lang="de-DE" sz="3200" i="1" dirty="0" err="1">
                <a:highlight>
                  <a:srgbClr val="FF0000"/>
                </a:highlight>
              </a:rPr>
              <a:t>to</a:t>
            </a:r>
            <a:r>
              <a:rPr lang="de-DE" sz="3200" i="1" dirty="0">
                <a:highlight>
                  <a:srgbClr val="FF0000"/>
                </a:highlight>
              </a:rPr>
              <a:t> </a:t>
            </a:r>
            <a:r>
              <a:rPr lang="de-DE" sz="3200" i="1" dirty="0" err="1">
                <a:highlight>
                  <a:srgbClr val="FF0000"/>
                </a:highlight>
              </a:rPr>
              <a:t>imagine</a:t>
            </a:r>
            <a:r>
              <a:rPr lang="de-DE" sz="3200" i="1" dirty="0">
                <a:highlight>
                  <a:srgbClr val="FF0000"/>
                </a:highlight>
              </a:rPr>
              <a:t> </a:t>
            </a:r>
            <a:r>
              <a:rPr lang="de-DE" sz="3200" i="1" dirty="0" err="1">
                <a:highlight>
                  <a:srgbClr val="FF0000"/>
                </a:highlight>
              </a:rPr>
              <a:t>the</a:t>
            </a:r>
            <a:r>
              <a:rPr lang="de-DE" sz="3200" i="1" dirty="0">
                <a:highlight>
                  <a:srgbClr val="FF0000"/>
                </a:highlight>
              </a:rPr>
              <a:t> </a:t>
            </a:r>
            <a:r>
              <a:rPr lang="de-DE" sz="3200" i="1" dirty="0" err="1">
                <a:highlight>
                  <a:srgbClr val="FF0000"/>
                </a:highlight>
              </a:rPr>
              <a:t>life</a:t>
            </a:r>
            <a:r>
              <a:rPr lang="de-DE" sz="3200" i="1" dirty="0">
                <a:highlight>
                  <a:srgbClr val="FF0000"/>
                </a:highlight>
              </a:rPr>
              <a:t> </a:t>
            </a:r>
            <a:r>
              <a:rPr lang="de-DE" sz="3200" i="1" dirty="0" err="1">
                <a:highlight>
                  <a:srgbClr val="FF0000"/>
                </a:highlight>
              </a:rPr>
              <a:t>of</a:t>
            </a:r>
            <a:r>
              <a:rPr lang="de-DE" sz="3200" i="1" dirty="0">
                <a:highlight>
                  <a:srgbClr val="FF0000"/>
                </a:highlight>
              </a:rPr>
              <a:t> </a:t>
            </a:r>
            <a:r>
              <a:rPr lang="de-DE" sz="3200" i="1" dirty="0" err="1">
                <a:highlight>
                  <a:srgbClr val="FF0000"/>
                </a:highlight>
              </a:rPr>
              <a:t>one</a:t>
            </a:r>
            <a:r>
              <a:rPr lang="de-DE" sz="3200" i="1" dirty="0">
                <a:highlight>
                  <a:srgbClr val="FF0000"/>
                </a:highlight>
              </a:rPr>
              <a:t> </a:t>
            </a:r>
            <a:r>
              <a:rPr lang="de-DE" sz="3200" i="1" dirty="0" err="1">
                <a:highlight>
                  <a:srgbClr val="FF0000"/>
                </a:highlight>
              </a:rPr>
              <a:t>who</a:t>
            </a:r>
            <a:r>
              <a:rPr lang="de-DE" sz="3200" i="1" dirty="0">
                <a:highlight>
                  <a:srgbClr val="FF0000"/>
                </a:highlight>
              </a:rPr>
              <a:t> </a:t>
            </a:r>
            <a:r>
              <a:rPr lang="de-DE" sz="3200" i="1" dirty="0" err="1">
                <a:highlight>
                  <a:srgbClr val="FF0000"/>
                </a:highlight>
              </a:rPr>
              <a:t>has</a:t>
            </a:r>
            <a:r>
              <a:rPr lang="de-DE" sz="3200" i="1" dirty="0">
                <a:highlight>
                  <a:srgbClr val="FF0000"/>
                </a:highlight>
              </a:rPr>
              <a:t> </a:t>
            </a:r>
            <a:r>
              <a:rPr lang="de-DE" sz="3200" i="1" dirty="0" err="1">
                <a:highlight>
                  <a:srgbClr val="FF0000"/>
                </a:highlight>
              </a:rPr>
              <a:t>memorized</a:t>
            </a:r>
            <a:r>
              <a:rPr lang="de-DE" sz="3200" i="1" dirty="0">
                <a:highlight>
                  <a:srgbClr val="FF0000"/>
                </a:highlight>
              </a:rPr>
              <a:t> </a:t>
            </a:r>
            <a:r>
              <a:rPr lang="de-DE" sz="3200" i="1" dirty="0" err="1">
                <a:highlight>
                  <a:srgbClr val="FF0000"/>
                </a:highlight>
              </a:rPr>
              <a:t>the</a:t>
            </a:r>
            <a:r>
              <a:rPr lang="de-DE" sz="3200" i="1" dirty="0">
                <a:highlight>
                  <a:srgbClr val="FF0000"/>
                </a:highlight>
              </a:rPr>
              <a:t> </a:t>
            </a:r>
            <a:r>
              <a:rPr lang="de-DE" sz="3200" i="1" dirty="0" err="1">
                <a:highlight>
                  <a:srgbClr val="FF0000"/>
                </a:highlight>
              </a:rPr>
              <a:t>Tivākaram</a:t>
            </a:r>
            <a:r>
              <a:rPr lang="de-DE" sz="3200" i="1" dirty="0"/>
              <a:t>)</a:t>
            </a:r>
            <a:endParaRPr lang="en-GB" sz="3200" i="1" dirty="0"/>
          </a:p>
        </p:txBody>
      </p:sp>
      <p:sp>
        <p:nvSpPr>
          <p:cNvPr id="3" name="Content Placeholder 2">
            <a:extLst>
              <a:ext uri="{FF2B5EF4-FFF2-40B4-BE49-F238E27FC236}">
                <a16:creationId xmlns:a16="http://schemas.microsoft.com/office/drawing/2014/main" id="{14C49E15-AECD-6209-69AA-0E95604E2187}"/>
              </a:ext>
            </a:extLst>
          </p:cNvPr>
          <p:cNvSpPr>
            <a:spLocks noGrp="1"/>
          </p:cNvSpPr>
          <p:nvPr>
            <p:ph sz="half" idx="1"/>
          </p:nvPr>
        </p:nvSpPr>
        <p:spPr>
          <a:xfrm>
            <a:off x="256854" y="1962364"/>
            <a:ext cx="6246688" cy="4214599"/>
          </a:xfrm>
        </p:spPr>
        <p:txBody>
          <a:bodyPr>
            <a:normAutofit/>
          </a:bodyPr>
          <a:lstStyle/>
          <a:p>
            <a:pPr>
              <a:lnSpc>
                <a:spcPct val="110000"/>
              </a:lnSpc>
            </a:pPr>
            <a:r>
              <a:rPr lang="en-GB" sz="4000" dirty="0" err="1">
                <a:highlight>
                  <a:srgbClr val="FFFF00"/>
                </a:highlight>
              </a:rPr>
              <a:t>maṉ</a:t>
            </a:r>
            <a:r>
              <a:rPr lang="en-GB" sz="4000" dirty="0" err="1"/>
              <a:t>ṉ</a:t>
            </a:r>
            <a:r>
              <a:rPr lang="en-GB" sz="4000" dirty="0" err="1">
                <a:highlight>
                  <a:srgbClr val="00FF00"/>
                </a:highlight>
              </a:rPr>
              <a:t>uyi</a:t>
            </a:r>
            <a:r>
              <a:rPr lang="en-GB" sz="4000" dirty="0"/>
              <a:t> </a:t>
            </a:r>
            <a:r>
              <a:rPr lang="en-GB" sz="4000" dirty="0" err="1">
                <a:highlight>
                  <a:srgbClr val="00FF00"/>
                </a:highlight>
              </a:rPr>
              <a:t>r</a:t>
            </a:r>
            <a:r>
              <a:rPr lang="en-GB" sz="4000" dirty="0" err="1">
                <a:highlight>
                  <a:srgbClr val="00FFFF"/>
                </a:highlight>
              </a:rPr>
              <a:t>ellān</a:t>
            </a:r>
            <a:r>
              <a:rPr lang="en-GB" sz="4000" dirty="0"/>
              <a:t> </a:t>
            </a:r>
            <a:r>
              <a:rPr lang="en-GB" sz="4000" dirty="0" err="1">
                <a:highlight>
                  <a:srgbClr val="FF00FF"/>
                </a:highlight>
              </a:rPr>
              <a:t>tuyiṟṟi</a:t>
            </a:r>
            <a:r>
              <a:rPr lang="en-GB" sz="4000" dirty="0"/>
              <a:t> </a:t>
            </a:r>
            <a:r>
              <a:rPr lang="en-GB" sz="4000" dirty="0" err="1"/>
              <a:t>yaḷittirā</a:t>
            </a:r>
            <a:r>
              <a:rPr lang="en-GB" sz="4000" dirty="0"/>
              <a:t> // </a:t>
            </a:r>
            <a:r>
              <a:rPr lang="en-GB" sz="4000" dirty="0" err="1"/>
              <a:t>veṉṉalla</a:t>
            </a:r>
            <a:r>
              <a:rPr lang="en-GB" sz="4000" dirty="0"/>
              <a:t> </a:t>
            </a:r>
            <a:r>
              <a:rPr lang="en-GB" sz="4000" dirty="0" err="1"/>
              <a:t>tillai</a:t>
            </a:r>
            <a:r>
              <a:rPr lang="en-GB" sz="4000" dirty="0"/>
              <a:t> </a:t>
            </a:r>
            <a:r>
              <a:rPr lang="en-GB" sz="4000" dirty="0" err="1"/>
              <a:t>tuṇai</a:t>
            </a:r>
            <a:r>
              <a:rPr lang="en-GB" sz="4000" dirty="0"/>
              <a:t> (</a:t>
            </a:r>
            <a:r>
              <a:rPr lang="en-GB" sz="4000" dirty="0" err="1"/>
              <a:t>Kuṟaḷ</a:t>
            </a:r>
            <a:r>
              <a:rPr lang="en-GB" sz="4000" dirty="0"/>
              <a:t> 1168)</a:t>
            </a:r>
          </a:p>
          <a:p>
            <a:pPr>
              <a:lnSpc>
                <a:spcPct val="110000"/>
              </a:lnSpc>
            </a:pPr>
            <a:r>
              <a:rPr lang="en-GB" sz="4000" dirty="0" err="1">
                <a:highlight>
                  <a:srgbClr val="FFFF00"/>
                </a:highlight>
              </a:rPr>
              <a:t>maṉ</a:t>
            </a:r>
            <a:r>
              <a:rPr lang="en-GB" sz="4000" dirty="0"/>
              <a:t> </a:t>
            </a:r>
            <a:r>
              <a:rPr lang="en-GB" sz="4000" dirty="0" err="1">
                <a:highlight>
                  <a:srgbClr val="00FF00"/>
                </a:highlight>
              </a:rPr>
              <a:t>uyir</a:t>
            </a:r>
            <a:r>
              <a:rPr lang="en-GB" sz="4000" dirty="0"/>
              <a:t> </a:t>
            </a:r>
            <a:r>
              <a:rPr lang="en-GB" sz="4000" dirty="0" err="1">
                <a:highlight>
                  <a:srgbClr val="00FFFF"/>
                </a:highlight>
              </a:rPr>
              <a:t>ellām</a:t>
            </a:r>
            <a:r>
              <a:rPr lang="en-GB" sz="4000" dirty="0"/>
              <a:t> </a:t>
            </a:r>
            <a:r>
              <a:rPr lang="en-GB" sz="4000" dirty="0" err="1">
                <a:highlight>
                  <a:srgbClr val="FF00FF"/>
                </a:highlight>
              </a:rPr>
              <a:t>tuyiṟṟi</a:t>
            </a:r>
            <a:r>
              <a:rPr lang="en-GB" sz="4000" dirty="0"/>
              <a:t> </a:t>
            </a:r>
            <a:r>
              <a:rPr lang="en-GB" sz="4000" dirty="0" err="1"/>
              <a:t>aḷittu</a:t>
            </a:r>
            <a:r>
              <a:rPr lang="en-GB" sz="4000" dirty="0"/>
              <a:t> </a:t>
            </a:r>
            <a:r>
              <a:rPr lang="en-GB" sz="4000" dirty="0" err="1"/>
              <a:t>irā</a:t>
            </a:r>
            <a:r>
              <a:rPr lang="en-GB" sz="4000" dirty="0"/>
              <a:t> </a:t>
            </a:r>
            <a:r>
              <a:rPr lang="en-GB" sz="4000" dirty="0" err="1"/>
              <a:t>eṉ</a:t>
            </a:r>
            <a:r>
              <a:rPr lang="en-GB" sz="4000" dirty="0"/>
              <a:t> </a:t>
            </a:r>
            <a:r>
              <a:rPr lang="en-GB" sz="4000" dirty="0" err="1"/>
              <a:t>allatu</a:t>
            </a:r>
            <a:r>
              <a:rPr lang="en-GB" sz="4000" dirty="0"/>
              <a:t> </a:t>
            </a:r>
            <a:r>
              <a:rPr lang="en-GB" sz="4000" dirty="0" err="1"/>
              <a:t>illai</a:t>
            </a:r>
            <a:r>
              <a:rPr lang="en-GB" sz="4000" dirty="0"/>
              <a:t> </a:t>
            </a:r>
            <a:r>
              <a:rPr lang="en-GB" sz="4000" dirty="0" err="1"/>
              <a:t>tuṇai</a:t>
            </a:r>
            <a:endParaRPr lang="en-GB" sz="4000" dirty="0"/>
          </a:p>
          <a:p>
            <a:pPr marL="0" indent="0">
              <a:buNone/>
            </a:pPr>
            <a:endParaRPr lang="en-GB" dirty="0"/>
          </a:p>
        </p:txBody>
      </p:sp>
      <p:sp>
        <p:nvSpPr>
          <p:cNvPr id="5" name="Content Placeholder 4">
            <a:extLst>
              <a:ext uri="{FF2B5EF4-FFF2-40B4-BE49-F238E27FC236}">
                <a16:creationId xmlns:a16="http://schemas.microsoft.com/office/drawing/2014/main" id="{1F9CA8BC-0D1B-2859-491B-82B8151F9A19}"/>
              </a:ext>
            </a:extLst>
          </p:cNvPr>
          <p:cNvSpPr>
            <a:spLocks noGrp="1"/>
          </p:cNvSpPr>
          <p:nvPr>
            <p:ph sz="half" idx="2"/>
          </p:nvPr>
        </p:nvSpPr>
        <p:spPr>
          <a:xfrm>
            <a:off x="7130265" y="2517169"/>
            <a:ext cx="4804880" cy="3659794"/>
          </a:xfrm>
        </p:spPr>
        <p:txBody>
          <a:bodyPr>
            <a:normAutofit/>
          </a:bodyPr>
          <a:lstStyle/>
          <a:p>
            <a:r>
              <a:rPr lang="de-DE" sz="4000" dirty="0" err="1">
                <a:highlight>
                  <a:srgbClr val="FFFF00"/>
                </a:highlight>
              </a:rPr>
              <a:t>Maṉṉal</a:t>
            </a:r>
            <a:r>
              <a:rPr lang="de-DE" sz="4000" dirty="0"/>
              <a:t>: Ti-9_69, Ti-11_351</a:t>
            </a:r>
          </a:p>
          <a:p>
            <a:r>
              <a:rPr lang="de-DE" sz="4000" dirty="0" err="1">
                <a:highlight>
                  <a:srgbClr val="00FF00"/>
                </a:highlight>
              </a:rPr>
              <a:t>Uyir</a:t>
            </a:r>
            <a:r>
              <a:rPr lang="de-DE" sz="4000" dirty="0"/>
              <a:t>: Ti-2_233</a:t>
            </a:r>
          </a:p>
          <a:p>
            <a:r>
              <a:rPr lang="de-DE" sz="4000" dirty="0" err="1">
                <a:highlight>
                  <a:srgbClr val="00FFFF"/>
                </a:highlight>
              </a:rPr>
              <a:t>Ellām</a:t>
            </a:r>
            <a:r>
              <a:rPr lang="de-DE" sz="4000" dirty="0"/>
              <a:t>: Ti-8_25</a:t>
            </a:r>
          </a:p>
          <a:p>
            <a:r>
              <a:rPr lang="de-DE" sz="4000" dirty="0" err="1">
                <a:highlight>
                  <a:srgbClr val="FF00FF"/>
                </a:highlight>
              </a:rPr>
              <a:t>Tuyiṟal</a:t>
            </a:r>
            <a:r>
              <a:rPr lang="de-DE" sz="4000" dirty="0"/>
              <a:t>: Ti-9_18,19</a:t>
            </a:r>
          </a:p>
          <a:p>
            <a:pPr marL="0" indent="0">
              <a:buNone/>
            </a:pPr>
            <a:endParaRPr lang="de-DE" dirty="0"/>
          </a:p>
          <a:p>
            <a:endParaRPr lang="de-DE" dirty="0"/>
          </a:p>
          <a:p>
            <a:pPr marL="0" indent="0">
              <a:buNone/>
            </a:pPr>
            <a:endParaRPr lang="en-GB" dirty="0"/>
          </a:p>
        </p:txBody>
      </p:sp>
      <p:sp>
        <p:nvSpPr>
          <p:cNvPr id="4" name="Slide Number Placeholder 3">
            <a:extLst>
              <a:ext uri="{FF2B5EF4-FFF2-40B4-BE49-F238E27FC236}">
                <a16:creationId xmlns:a16="http://schemas.microsoft.com/office/drawing/2014/main" id="{3D05B9D9-841C-AB18-EB24-8234BDCCCE1A}"/>
              </a:ext>
            </a:extLst>
          </p:cNvPr>
          <p:cNvSpPr>
            <a:spLocks noGrp="1"/>
          </p:cNvSpPr>
          <p:nvPr>
            <p:ph type="sldNum" sz="quarter" idx="12"/>
          </p:nvPr>
        </p:nvSpPr>
        <p:spPr/>
        <p:txBody>
          <a:bodyPr/>
          <a:lstStyle/>
          <a:p>
            <a:fld id="{83F99798-9633-435F-B811-89DA0FD697C7}" type="slidenum">
              <a:rPr lang="en-GB" smtClean="0"/>
              <a:t>20</a:t>
            </a:fld>
            <a:endParaRPr lang="en-GB"/>
          </a:p>
        </p:txBody>
      </p:sp>
    </p:spTree>
    <p:extLst>
      <p:ext uri="{BB962C8B-B14F-4D97-AF65-F5344CB8AC3E}">
        <p14:creationId xmlns:p14="http://schemas.microsoft.com/office/powerpoint/2010/main" val="293933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C6FA0A-C746-5E1D-7060-B331565FFF37}"/>
              </a:ext>
            </a:extLst>
          </p:cNvPr>
          <p:cNvSpPr>
            <a:spLocks noGrp="1"/>
          </p:cNvSpPr>
          <p:nvPr>
            <p:ph type="title"/>
          </p:nvPr>
        </p:nvSpPr>
        <p:spPr>
          <a:xfrm>
            <a:off x="390418" y="136525"/>
            <a:ext cx="11599524" cy="798423"/>
          </a:xfrm>
        </p:spPr>
        <p:txBody>
          <a:bodyPr>
            <a:normAutofit/>
          </a:bodyPr>
          <a:lstStyle/>
          <a:p>
            <a:r>
              <a:rPr lang="de-DE" sz="4000" dirty="0"/>
              <a:t>How </a:t>
            </a:r>
            <a:r>
              <a:rPr lang="de-DE" sz="4000" dirty="0" err="1"/>
              <a:t>to</a:t>
            </a:r>
            <a:r>
              <a:rPr lang="de-DE" sz="4000" dirty="0"/>
              <a:t> </a:t>
            </a:r>
            <a:r>
              <a:rPr lang="de-DE" sz="4000" dirty="0" err="1"/>
              <a:t>locate</a:t>
            </a:r>
            <a:r>
              <a:rPr lang="de-DE" sz="4000" dirty="0"/>
              <a:t> „</a:t>
            </a:r>
            <a:r>
              <a:rPr lang="de-DE" sz="4000" dirty="0" err="1"/>
              <a:t>maṉ</a:t>
            </a:r>
            <a:r>
              <a:rPr lang="de-DE" sz="4000" dirty="0"/>
              <a:t>“ (in „</a:t>
            </a:r>
            <a:r>
              <a:rPr lang="de-DE" sz="4000" dirty="0" err="1"/>
              <a:t>maṉṉuyir</a:t>
            </a:r>
            <a:r>
              <a:rPr lang="de-DE" sz="4000" dirty="0"/>
              <a:t>“) </a:t>
            </a:r>
            <a:r>
              <a:rPr lang="de-DE" sz="4000" dirty="0" err="1"/>
              <a:t>inside</a:t>
            </a:r>
            <a:r>
              <a:rPr lang="de-DE" sz="4000" dirty="0"/>
              <a:t> </a:t>
            </a:r>
            <a:r>
              <a:rPr lang="de-DE" sz="4000" dirty="0" err="1"/>
              <a:t>Tivākaram</a:t>
            </a:r>
            <a:r>
              <a:rPr lang="de-DE" sz="4000" dirty="0"/>
              <a:t>?</a:t>
            </a:r>
            <a:endParaRPr lang="en-GB" sz="4000" dirty="0"/>
          </a:p>
        </p:txBody>
      </p:sp>
      <p:sp>
        <p:nvSpPr>
          <p:cNvPr id="5" name="Slide Number Placeholder 4">
            <a:extLst>
              <a:ext uri="{FF2B5EF4-FFF2-40B4-BE49-F238E27FC236}">
                <a16:creationId xmlns:a16="http://schemas.microsoft.com/office/drawing/2014/main" id="{91376AA6-0D39-EB37-A40B-AC6FC6336B64}"/>
              </a:ext>
            </a:extLst>
          </p:cNvPr>
          <p:cNvSpPr>
            <a:spLocks noGrp="1"/>
          </p:cNvSpPr>
          <p:nvPr>
            <p:ph type="sldNum" sz="quarter" idx="12"/>
          </p:nvPr>
        </p:nvSpPr>
        <p:spPr/>
        <p:txBody>
          <a:bodyPr/>
          <a:lstStyle/>
          <a:p>
            <a:fld id="{83F99798-9633-435F-B811-89DA0FD697C7}" type="slidenum">
              <a:rPr lang="en-GB" smtClean="0"/>
              <a:t>21</a:t>
            </a:fld>
            <a:endParaRPr lang="en-GB"/>
          </a:p>
        </p:txBody>
      </p:sp>
      <p:pic>
        <p:nvPicPr>
          <p:cNvPr id="13" name="Content Placeholder 12" descr="A book and electronic book&#10;&#10;AI-generated content may be incorrect.">
            <a:extLst>
              <a:ext uri="{FF2B5EF4-FFF2-40B4-BE49-F238E27FC236}">
                <a16:creationId xmlns:a16="http://schemas.microsoft.com/office/drawing/2014/main" id="{08B578F0-311A-0067-3760-C3F036D0F9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9478" y="1089062"/>
            <a:ext cx="9097599" cy="5548044"/>
          </a:xfrm>
        </p:spPr>
      </p:pic>
    </p:spTree>
    <p:extLst>
      <p:ext uri="{BB962C8B-B14F-4D97-AF65-F5344CB8AC3E}">
        <p14:creationId xmlns:p14="http://schemas.microsoft.com/office/powerpoint/2010/main" val="419100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5E508-6020-8855-051B-C5A34E2DFB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01BC6B-8B78-AF0E-2196-46F991A5681B}"/>
              </a:ext>
            </a:extLst>
          </p:cNvPr>
          <p:cNvSpPr>
            <a:spLocks noGrp="1"/>
          </p:cNvSpPr>
          <p:nvPr>
            <p:ph type="title"/>
          </p:nvPr>
        </p:nvSpPr>
        <p:spPr>
          <a:xfrm>
            <a:off x="277403" y="136524"/>
            <a:ext cx="5116530" cy="1075827"/>
          </a:xfrm>
        </p:spPr>
        <p:txBody>
          <a:bodyPr>
            <a:normAutofit fontScale="90000"/>
          </a:bodyPr>
          <a:lstStyle/>
          <a:p>
            <a:r>
              <a:rPr lang="de-DE" sz="3200" dirty="0"/>
              <a:t>How </a:t>
            </a:r>
            <a:r>
              <a:rPr lang="de-DE" sz="3200" dirty="0" err="1"/>
              <a:t>to</a:t>
            </a:r>
            <a:r>
              <a:rPr lang="de-DE" sz="3200" dirty="0"/>
              <a:t> </a:t>
            </a:r>
            <a:r>
              <a:rPr lang="de-DE" sz="3200" dirty="0" err="1"/>
              <a:t>locate</a:t>
            </a:r>
            <a:r>
              <a:rPr lang="de-DE" sz="3200" dirty="0"/>
              <a:t> „</a:t>
            </a:r>
            <a:r>
              <a:rPr lang="de-DE" sz="3200" dirty="0" err="1"/>
              <a:t>maṉ</a:t>
            </a:r>
            <a:r>
              <a:rPr lang="de-DE" sz="3200" dirty="0"/>
              <a:t>“ (in „</a:t>
            </a:r>
            <a:r>
              <a:rPr lang="de-DE" sz="3200" dirty="0" err="1"/>
              <a:t>maṉṉuyir</a:t>
            </a:r>
            <a:r>
              <a:rPr lang="de-DE" sz="3200" dirty="0"/>
              <a:t>“) </a:t>
            </a:r>
            <a:r>
              <a:rPr lang="de-DE" sz="3200" dirty="0" err="1"/>
              <a:t>inside</a:t>
            </a:r>
            <a:r>
              <a:rPr lang="de-DE" sz="3200" dirty="0"/>
              <a:t> </a:t>
            </a:r>
            <a:r>
              <a:rPr lang="de-DE" sz="3200" dirty="0" err="1"/>
              <a:t>Tivākaram</a:t>
            </a:r>
            <a:r>
              <a:rPr lang="de-DE" sz="3200" dirty="0"/>
              <a:t>?</a:t>
            </a:r>
            <a:endParaRPr lang="en-GB" sz="3200" dirty="0"/>
          </a:p>
        </p:txBody>
      </p:sp>
      <p:pic>
        <p:nvPicPr>
          <p:cNvPr id="14" name="Content Placeholder 13" descr="A black and white page with text&#10;&#10;AI-generated content may be incorrect.">
            <a:extLst>
              <a:ext uri="{FF2B5EF4-FFF2-40B4-BE49-F238E27FC236}">
                <a16:creationId xmlns:a16="http://schemas.microsoft.com/office/drawing/2014/main" id="{DF59044A-E65F-6A63-3663-43E680C82D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25447" y="386207"/>
            <a:ext cx="4777483" cy="6276694"/>
          </a:xfrm>
        </p:spPr>
      </p:pic>
      <p:sp>
        <p:nvSpPr>
          <p:cNvPr id="5" name="Slide Number Placeholder 4">
            <a:extLst>
              <a:ext uri="{FF2B5EF4-FFF2-40B4-BE49-F238E27FC236}">
                <a16:creationId xmlns:a16="http://schemas.microsoft.com/office/drawing/2014/main" id="{49BBB7AF-3F27-094D-9850-EBD714836E2A}"/>
              </a:ext>
            </a:extLst>
          </p:cNvPr>
          <p:cNvSpPr>
            <a:spLocks noGrp="1"/>
          </p:cNvSpPr>
          <p:nvPr>
            <p:ph type="sldNum" sz="quarter" idx="12"/>
          </p:nvPr>
        </p:nvSpPr>
        <p:spPr/>
        <p:txBody>
          <a:bodyPr/>
          <a:lstStyle/>
          <a:p>
            <a:fld id="{83F99798-9633-435F-B811-89DA0FD697C7}" type="slidenum">
              <a:rPr lang="en-GB" smtClean="0"/>
              <a:t>22</a:t>
            </a:fld>
            <a:endParaRPr lang="en-GB"/>
          </a:p>
        </p:txBody>
      </p:sp>
      <p:pic>
        <p:nvPicPr>
          <p:cNvPr id="11" name="Content Placeholder 10" descr="A page of a book&#10;&#10;AI-generated content may be incorrect.">
            <a:extLst>
              <a:ext uri="{FF2B5EF4-FFF2-40B4-BE49-F238E27FC236}">
                <a16:creationId xmlns:a16="http://schemas.microsoft.com/office/drawing/2014/main" id="{4CF1560E-8DEB-FC6D-2CE5-60756226E03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3680" y="1212351"/>
            <a:ext cx="3557027" cy="5509124"/>
          </a:xfrm>
        </p:spPr>
      </p:pic>
    </p:spTree>
    <p:extLst>
      <p:ext uri="{BB962C8B-B14F-4D97-AF65-F5344CB8AC3E}">
        <p14:creationId xmlns:p14="http://schemas.microsoft.com/office/powerpoint/2010/main" val="4059110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185E-EEE1-C406-CB37-5DE932EC5E1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A2C5519-0801-80AC-38AA-11C579ED5B3F}"/>
              </a:ext>
            </a:extLst>
          </p:cNvPr>
          <p:cNvSpPr>
            <a:spLocks noGrp="1"/>
          </p:cNvSpPr>
          <p:nvPr>
            <p:ph type="title"/>
          </p:nvPr>
        </p:nvSpPr>
        <p:spPr>
          <a:xfrm>
            <a:off x="390418" y="365125"/>
            <a:ext cx="11599524" cy="1325563"/>
          </a:xfrm>
        </p:spPr>
        <p:txBody>
          <a:bodyPr>
            <a:normAutofit/>
          </a:bodyPr>
          <a:lstStyle/>
          <a:p>
            <a:r>
              <a:rPr lang="de-DE" sz="4000" dirty="0"/>
              <a:t>How </a:t>
            </a:r>
            <a:r>
              <a:rPr lang="de-DE" sz="4000" dirty="0" err="1"/>
              <a:t>to</a:t>
            </a:r>
            <a:r>
              <a:rPr lang="de-DE" sz="4000" dirty="0"/>
              <a:t> </a:t>
            </a:r>
            <a:r>
              <a:rPr lang="de-DE" sz="4000" dirty="0" err="1"/>
              <a:t>locate</a:t>
            </a:r>
            <a:r>
              <a:rPr lang="de-DE" sz="4000" dirty="0"/>
              <a:t> „</a:t>
            </a:r>
            <a:r>
              <a:rPr lang="de-DE" sz="4000" dirty="0" err="1"/>
              <a:t>maṉ</a:t>
            </a:r>
            <a:r>
              <a:rPr lang="de-DE" sz="4000" dirty="0"/>
              <a:t>“ (in „</a:t>
            </a:r>
            <a:r>
              <a:rPr lang="de-DE" sz="4000" dirty="0" err="1"/>
              <a:t>maṉṉuyir</a:t>
            </a:r>
            <a:r>
              <a:rPr lang="de-DE" sz="4000" dirty="0"/>
              <a:t>“) </a:t>
            </a:r>
            <a:r>
              <a:rPr lang="de-DE" sz="4000" dirty="0" err="1"/>
              <a:t>inside</a:t>
            </a:r>
            <a:r>
              <a:rPr lang="de-DE" sz="4000" dirty="0"/>
              <a:t> </a:t>
            </a:r>
            <a:r>
              <a:rPr lang="de-DE" sz="4000" dirty="0" err="1"/>
              <a:t>Tivākaram</a:t>
            </a:r>
            <a:r>
              <a:rPr lang="de-DE" sz="4000" dirty="0"/>
              <a:t>?</a:t>
            </a:r>
            <a:endParaRPr lang="en-GB" sz="4000" dirty="0"/>
          </a:p>
        </p:txBody>
      </p:sp>
      <p:pic>
        <p:nvPicPr>
          <p:cNvPr id="9" name="Content Placeholder 8" descr="A number and numbers on a white background&#10;&#10;AI-generated content may be incorrect.">
            <a:extLst>
              <a:ext uri="{FF2B5EF4-FFF2-40B4-BE49-F238E27FC236}">
                <a16:creationId xmlns:a16="http://schemas.microsoft.com/office/drawing/2014/main" id="{15815DC3-3871-8D3C-61D4-8075005E5A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99136"/>
            <a:ext cx="12092683" cy="3444118"/>
          </a:xfrm>
        </p:spPr>
      </p:pic>
      <p:sp>
        <p:nvSpPr>
          <p:cNvPr id="5" name="Slide Number Placeholder 4">
            <a:extLst>
              <a:ext uri="{FF2B5EF4-FFF2-40B4-BE49-F238E27FC236}">
                <a16:creationId xmlns:a16="http://schemas.microsoft.com/office/drawing/2014/main" id="{F5B40D51-8DE1-E3AC-5703-EECE836D44F9}"/>
              </a:ext>
            </a:extLst>
          </p:cNvPr>
          <p:cNvSpPr>
            <a:spLocks noGrp="1"/>
          </p:cNvSpPr>
          <p:nvPr>
            <p:ph type="sldNum" sz="quarter" idx="12"/>
          </p:nvPr>
        </p:nvSpPr>
        <p:spPr/>
        <p:txBody>
          <a:bodyPr/>
          <a:lstStyle/>
          <a:p>
            <a:fld id="{83F99798-9633-435F-B811-89DA0FD697C7}" type="slidenum">
              <a:rPr lang="en-GB" smtClean="0"/>
              <a:t>23</a:t>
            </a:fld>
            <a:endParaRPr lang="en-GB"/>
          </a:p>
        </p:txBody>
      </p:sp>
    </p:spTree>
    <p:extLst>
      <p:ext uri="{BB962C8B-B14F-4D97-AF65-F5344CB8AC3E}">
        <p14:creationId xmlns:p14="http://schemas.microsoft.com/office/powerpoint/2010/main" val="69035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DD85C-6930-E7F9-110B-654BD73363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F67B8C9-A910-4AAD-840D-3CEA73A8BB43}"/>
              </a:ext>
            </a:extLst>
          </p:cNvPr>
          <p:cNvSpPr>
            <a:spLocks noGrp="1"/>
          </p:cNvSpPr>
          <p:nvPr>
            <p:ph type="title"/>
          </p:nvPr>
        </p:nvSpPr>
        <p:spPr>
          <a:xfrm>
            <a:off x="390418" y="136525"/>
            <a:ext cx="11599524" cy="1509712"/>
          </a:xfrm>
        </p:spPr>
        <p:txBody>
          <a:bodyPr>
            <a:normAutofit/>
          </a:bodyPr>
          <a:lstStyle/>
          <a:p>
            <a:pPr algn="ctr"/>
            <a:r>
              <a:rPr lang="de-DE" sz="4000" dirty="0"/>
              <a:t>How </a:t>
            </a:r>
            <a:r>
              <a:rPr lang="de-DE" sz="4000" dirty="0" err="1"/>
              <a:t>to</a:t>
            </a:r>
            <a:r>
              <a:rPr lang="de-DE" sz="4000" dirty="0"/>
              <a:t> </a:t>
            </a:r>
            <a:r>
              <a:rPr lang="de-DE" sz="4000" dirty="0" err="1"/>
              <a:t>locate</a:t>
            </a:r>
            <a:r>
              <a:rPr lang="de-DE" sz="4000" dirty="0"/>
              <a:t> „</a:t>
            </a:r>
            <a:r>
              <a:rPr lang="de-DE" sz="4000" dirty="0" err="1"/>
              <a:t>maṉ</a:t>
            </a:r>
            <a:r>
              <a:rPr lang="de-DE" sz="4000" dirty="0"/>
              <a:t>“ (in „</a:t>
            </a:r>
            <a:r>
              <a:rPr lang="de-DE" sz="4000" dirty="0" err="1"/>
              <a:t>maṉṉuyir</a:t>
            </a:r>
            <a:r>
              <a:rPr lang="de-DE" sz="4000" dirty="0"/>
              <a:t>“) </a:t>
            </a:r>
            <a:r>
              <a:rPr lang="de-DE" sz="4000" dirty="0" err="1"/>
              <a:t>inside</a:t>
            </a:r>
            <a:r>
              <a:rPr lang="de-DE" sz="4000" dirty="0"/>
              <a:t> </a:t>
            </a:r>
            <a:r>
              <a:rPr lang="de-DE" sz="4000" dirty="0" err="1"/>
              <a:t>Tivākaram</a:t>
            </a:r>
            <a:r>
              <a:rPr lang="de-DE" sz="4000" dirty="0"/>
              <a:t>?</a:t>
            </a:r>
            <a:br>
              <a:rPr lang="de-DE" sz="4000" dirty="0"/>
            </a:br>
            <a:r>
              <a:rPr lang="de-DE" sz="4000" dirty="0"/>
              <a:t>(IFP </a:t>
            </a:r>
            <a:r>
              <a:rPr lang="de-DE" sz="4000" dirty="0" err="1"/>
              <a:t>ms</a:t>
            </a:r>
            <a:r>
              <a:rPr lang="de-DE" sz="4000" dirty="0"/>
              <a:t>, RE47779)</a:t>
            </a:r>
            <a:endParaRPr lang="en-GB" sz="4000" dirty="0"/>
          </a:p>
        </p:txBody>
      </p:sp>
      <p:sp>
        <p:nvSpPr>
          <p:cNvPr id="5" name="Slide Number Placeholder 4">
            <a:extLst>
              <a:ext uri="{FF2B5EF4-FFF2-40B4-BE49-F238E27FC236}">
                <a16:creationId xmlns:a16="http://schemas.microsoft.com/office/drawing/2014/main" id="{C714B603-7510-522D-184A-C174A01B1A69}"/>
              </a:ext>
            </a:extLst>
          </p:cNvPr>
          <p:cNvSpPr>
            <a:spLocks noGrp="1"/>
          </p:cNvSpPr>
          <p:nvPr>
            <p:ph type="sldNum" sz="quarter" idx="12"/>
          </p:nvPr>
        </p:nvSpPr>
        <p:spPr/>
        <p:txBody>
          <a:bodyPr/>
          <a:lstStyle/>
          <a:p>
            <a:fld id="{83F99798-9633-435F-B811-89DA0FD697C7}" type="slidenum">
              <a:rPr lang="en-GB" smtClean="0"/>
              <a:t>24</a:t>
            </a:fld>
            <a:endParaRPr lang="en-GB"/>
          </a:p>
        </p:txBody>
      </p:sp>
      <p:pic>
        <p:nvPicPr>
          <p:cNvPr id="7" name="Content Placeholder 6" descr="A close-up of a piece of wood&#10;&#10;AI-generated content may be incorrect.">
            <a:extLst>
              <a:ext uri="{FF2B5EF4-FFF2-40B4-BE49-F238E27FC236}">
                <a16:creationId xmlns:a16="http://schemas.microsoft.com/office/drawing/2014/main" id="{AA9B067C-9251-7BEB-53AE-6024BEC1B7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855" y="1646237"/>
            <a:ext cx="11752290" cy="4710113"/>
          </a:xfrm>
        </p:spPr>
      </p:pic>
    </p:spTree>
    <p:extLst>
      <p:ext uri="{BB962C8B-B14F-4D97-AF65-F5344CB8AC3E}">
        <p14:creationId xmlns:p14="http://schemas.microsoft.com/office/powerpoint/2010/main" val="731306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F82DF-B2EE-247D-5006-BCD639A6413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030666D-217D-5815-911C-C503DE230B9C}"/>
              </a:ext>
            </a:extLst>
          </p:cNvPr>
          <p:cNvSpPr>
            <a:spLocks noGrp="1"/>
          </p:cNvSpPr>
          <p:nvPr>
            <p:ph type="title"/>
          </p:nvPr>
        </p:nvSpPr>
        <p:spPr>
          <a:xfrm>
            <a:off x="838200" y="136526"/>
            <a:ext cx="10515600" cy="1240212"/>
          </a:xfrm>
        </p:spPr>
        <p:txBody>
          <a:bodyPr>
            <a:normAutofit fontScale="90000"/>
          </a:bodyPr>
          <a:lstStyle/>
          <a:p>
            <a:pPr algn="ctr"/>
            <a:r>
              <a:rPr lang="de-DE" sz="4000" dirty="0"/>
              <a:t>How </a:t>
            </a:r>
            <a:r>
              <a:rPr lang="de-DE" sz="4000" dirty="0" err="1"/>
              <a:t>to</a:t>
            </a:r>
            <a:r>
              <a:rPr lang="de-DE" sz="4000" dirty="0"/>
              <a:t> </a:t>
            </a:r>
            <a:r>
              <a:rPr lang="de-DE" sz="4000" dirty="0" err="1"/>
              <a:t>locate</a:t>
            </a:r>
            <a:r>
              <a:rPr lang="de-DE" sz="4000" dirty="0"/>
              <a:t> „</a:t>
            </a:r>
            <a:r>
              <a:rPr lang="de-DE" sz="4000" dirty="0" err="1"/>
              <a:t>maṉ</a:t>
            </a:r>
            <a:r>
              <a:rPr lang="de-DE" sz="4000" dirty="0"/>
              <a:t>“ (in „</a:t>
            </a:r>
            <a:r>
              <a:rPr lang="de-DE" sz="4000" dirty="0" err="1"/>
              <a:t>maṉṉuyir</a:t>
            </a:r>
            <a:r>
              <a:rPr lang="de-DE" sz="4000" dirty="0"/>
              <a:t>“) </a:t>
            </a:r>
            <a:r>
              <a:rPr lang="de-DE" sz="4000" dirty="0" err="1"/>
              <a:t>inside</a:t>
            </a:r>
            <a:r>
              <a:rPr lang="de-DE" sz="4000" dirty="0"/>
              <a:t> </a:t>
            </a:r>
            <a:r>
              <a:rPr lang="de-DE" sz="4000" dirty="0" err="1"/>
              <a:t>Tivākaram</a:t>
            </a:r>
            <a:r>
              <a:rPr lang="de-DE" sz="4000" dirty="0"/>
              <a:t>?</a:t>
            </a:r>
            <a:br>
              <a:rPr lang="de-DE" sz="4000" dirty="0"/>
            </a:br>
            <a:r>
              <a:rPr lang="de-DE" sz="4000" dirty="0"/>
              <a:t>(</a:t>
            </a:r>
            <a:r>
              <a:rPr lang="de-DE" sz="4000" dirty="0" err="1"/>
              <a:t>BnF</a:t>
            </a:r>
            <a:r>
              <a:rPr lang="de-DE" sz="4000" dirty="0"/>
              <a:t>, </a:t>
            </a:r>
            <a:r>
              <a:rPr lang="de-DE" sz="4000" dirty="0" err="1"/>
              <a:t>indien</a:t>
            </a:r>
            <a:r>
              <a:rPr lang="de-DE" sz="4000" dirty="0"/>
              <a:t> 239, p.239 &amp; p.240)</a:t>
            </a:r>
            <a:endParaRPr lang="en-GB" sz="4000" dirty="0"/>
          </a:p>
        </p:txBody>
      </p:sp>
      <p:pic>
        <p:nvPicPr>
          <p:cNvPr id="10" name="Content Placeholder 9" descr="A close-up of a piece of paper&#10;&#10;AI-generated content may be incorrect.">
            <a:extLst>
              <a:ext uri="{FF2B5EF4-FFF2-40B4-BE49-F238E27FC236}">
                <a16:creationId xmlns:a16="http://schemas.microsoft.com/office/drawing/2014/main" id="{BE2F2E55-1333-3AE4-CB73-C293A9FFCD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6279" y="1376738"/>
            <a:ext cx="8788687" cy="2680151"/>
          </a:xfrm>
        </p:spPr>
      </p:pic>
      <p:pic>
        <p:nvPicPr>
          <p:cNvPr id="12" name="Content Placeholder 11" descr="A close-up of a wood board&#10;&#10;AI-generated content may be incorrect.">
            <a:extLst>
              <a:ext uri="{FF2B5EF4-FFF2-40B4-BE49-F238E27FC236}">
                <a16:creationId xmlns:a16="http://schemas.microsoft.com/office/drawing/2014/main" id="{A19B4213-24F8-C280-7CBC-377E713BB7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6477" y="4036960"/>
            <a:ext cx="11239112" cy="2578814"/>
          </a:xfrm>
        </p:spPr>
      </p:pic>
      <p:sp>
        <p:nvSpPr>
          <p:cNvPr id="5" name="Slide Number Placeholder 4">
            <a:extLst>
              <a:ext uri="{FF2B5EF4-FFF2-40B4-BE49-F238E27FC236}">
                <a16:creationId xmlns:a16="http://schemas.microsoft.com/office/drawing/2014/main" id="{6CAF77AD-8902-A93F-099E-8F91FF159081}"/>
              </a:ext>
            </a:extLst>
          </p:cNvPr>
          <p:cNvSpPr>
            <a:spLocks noGrp="1"/>
          </p:cNvSpPr>
          <p:nvPr>
            <p:ph type="sldNum" sz="quarter" idx="12"/>
          </p:nvPr>
        </p:nvSpPr>
        <p:spPr/>
        <p:txBody>
          <a:bodyPr/>
          <a:lstStyle/>
          <a:p>
            <a:fld id="{83F99798-9633-435F-B811-89DA0FD697C7}" type="slidenum">
              <a:rPr lang="en-GB" smtClean="0"/>
              <a:t>25</a:t>
            </a:fld>
            <a:endParaRPr lang="en-GB"/>
          </a:p>
        </p:txBody>
      </p:sp>
    </p:spTree>
    <p:extLst>
      <p:ext uri="{BB962C8B-B14F-4D97-AF65-F5344CB8AC3E}">
        <p14:creationId xmlns:p14="http://schemas.microsoft.com/office/powerpoint/2010/main" val="665818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CE5534-EDAF-707F-9368-82A1E48EDBC9}"/>
              </a:ext>
            </a:extLst>
          </p:cNvPr>
          <p:cNvSpPr>
            <a:spLocks noGrp="1"/>
          </p:cNvSpPr>
          <p:nvPr>
            <p:ph type="title"/>
          </p:nvPr>
        </p:nvSpPr>
        <p:spPr>
          <a:xfrm>
            <a:off x="838200" y="365126"/>
            <a:ext cx="10515600" cy="888322"/>
          </a:xfrm>
        </p:spPr>
        <p:txBody>
          <a:bodyPr/>
          <a:lstStyle/>
          <a:p>
            <a:pPr algn="ctr"/>
            <a:r>
              <a:rPr lang="en-GB" dirty="0" err="1"/>
              <a:t>Maṉṉal</a:t>
            </a:r>
            <a:r>
              <a:rPr lang="en-GB" dirty="0"/>
              <a:t>: Ti-9_69</a:t>
            </a:r>
          </a:p>
        </p:txBody>
      </p:sp>
      <p:sp>
        <p:nvSpPr>
          <p:cNvPr id="3" name="Content Placeholder 2">
            <a:extLst>
              <a:ext uri="{FF2B5EF4-FFF2-40B4-BE49-F238E27FC236}">
                <a16:creationId xmlns:a16="http://schemas.microsoft.com/office/drawing/2014/main" id="{C4CA704A-DE97-7F70-BC64-FF81FF007707}"/>
              </a:ext>
            </a:extLst>
          </p:cNvPr>
          <p:cNvSpPr>
            <a:spLocks noGrp="1"/>
          </p:cNvSpPr>
          <p:nvPr>
            <p:ph idx="1"/>
          </p:nvPr>
        </p:nvSpPr>
        <p:spPr/>
        <p:txBody>
          <a:bodyPr>
            <a:normAutofit/>
          </a:bodyPr>
          <a:lstStyle/>
          <a:p>
            <a:pPr marL="0" indent="0">
              <a:buNone/>
            </a:pPr>
            <a:r>
              <a:rPr lang="ta-IN" sz="3600" dirty="0"/>
              <a:t>நிலைபேற்றின் பெயர் (</a:t>
            </a:r>
            <a:r>
              <a:rPr lang="en-GB" sz="3600" dirty="0" err="1"/>
              <a:t>Sūtra</a:t>
            </a:r>
            <a:r>
              <a:rPr lang="en-GB" sz="3600" dirty="0"/>
              <a:t> 1613) ((Chap. 9))</a:t>
            </a:r>
          </a:p>
          <a:p>
            <a:pPr marL="0" indent="0">
              <a:buNone/>
            </a:pPr>
            <a:endParaRPr lang="en-GB" sz="3600" dirty="0"/>
          </a:p>
          <a:p>
            <a:pPr marL="0" indent="0">
              <a:buNone/>
            </a:pPr>
            <a:r>
              <a:rPr lang="ta-IN" sz="3600" dirty="0"/>
              <a:t>புரத்தல், துஞ்சல், அல்குதல், மன்னல்,</a:t>
            </a:r>
          </a:p>
          <a:p>
            <a:pPr marL="0" indent="0">
              <a:buNone/>
            </a:pPr>
            <a:r>
              <a:rPr lang="ta-IN" sz="3600" dirty="0"/>
              <a:t>நிலைத்தல் ஐந்தும் நிலைபேறு ஆகும்.</a:t>
            </a:r>
            <a:endParaRPr lang="en-GB" sz="3600" dirty="0"/>
          </a:p>
        </p:txBody>
      </p:sp>
      <p:sp>
        <p:nvSpPr>
          <p:cNvPr id="5" name="Slide Number Placeholder 4">
            <a:extLst>
              <a:ext uri="{FF2B5EF4-FFF2-40B4-BE49-F238E27FC236}">
                <a16:creationId xmlns:a16="http://schemas.microsoft.com/office/drawing/2014/main" id="{FF23EADA-D63A-62CE-56FF-C944BD0276A9}"/>
              </a:ext>
            </a:extLst>
          </p:cNvPr>
          <p:cNvSpPr>
            <a:spLocks noGrp="1"/>
          </p:cNvSpPr>
          <p:nvPr>
            <p:ph type="sldNum" sz="quarter" idx="12"/>
          </p:nvPr>
        </p:nvSpPr>
        <p:spPr/>
        <p:txBody>
          <a:bodyPr/>
          <a:lstStyle/>
          <a:p>
            <a:fld id="{83F99798-9633-435F-B811-89DA0FD697C7}" type="slidenum">
              <a:rPr lang="en-GB" smtClean="0"/>
              <a:t>26</a:t>
            </a:fld>
            <a:endParaRPr lang="en-GB"/>
          </a:p>
        </p:txBody>
      </p:sp>
    </p:spTree>
    <p:extLst>
      <p:ext uri="{BB962C8B-B14F-4D97-AF65-F5344CB8AC3E}">
        <p14:creationId xmlns:p14="http://schemas.microsoft.com/office/powerpoint/2010/main" val="3756708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9268-6AD5-687B-F218-00B5B3BAC2F5}"/>
              </a:ext>
            </a:extLst>
          </p:cNvPr>
          <p:cNvSpPr>
            <a:spLocks noGrp="1"/>
          </p:cNvSpPr>
          <p:nvPr>
            <p:ph type="title"/>
          </p:nvPr>
        </p:nvSpPr>
        <p:spPr>
          <a:xfrm>
            <a:off x="1" y="136526"/>
            <a:ext cx="11815280" cy="1466244"/>
          </a:xfrm>
        </p:spPr>
        <p:txBody>
          <a:bodyPr>
            <a:normAutofit/>
          </a:bodyPr>
          <a:lstStyle/>
          <a:p>
            <a:pPr algn="ctr"/>
            <a:r>
              <a:rPr lang="en-GB" sz="4000" dirty="0" err="1"/>
              <a:t>maṉṉal</a:t>
            </a:r>
            <a:r>
              <a:rPr lang="en-GB" sz="4000" dirty="0"/>
              <a:t> as </a:t>
            </a:r>
            <a:r>
              <a:rPr lang="en-GB" sz="4000" dirty="0">
                <a:highlight>
                  <a:srgbClr val="FFFF00"/>
                </a:highlight>
              </a:rPr>
              <a:t>1 of 3 values </a:t>
            </a:r>
            <a:r>
              <a:rPr lang="en-GB" sz="4000" dirty="0"/>
              <a:t>of Polysemic </a:t>
            </a:r>
            <a:r>
              <a:rPr lang="en-GB" sz="4000" dirty="0" err="1"/>
              <a:t>maṉ</a:t>
            </a:r>
            <a:r>
              <a:rPr lang="en-GB" sz="4000" dirty="0"/>
              <a:t>: Ti-11_351</a:t>
            </a:r>
            <a:br>
              <a:rPr lang="en-GB" sz="4000" dirty="0"/>
            </a:br>
            <a:r>
              <a:rPr lang="en-GB" sz="4000" dirty="0" err="1"/>
              <a:t>Editio</a:t>
            </a:r>
            <a:r>
              <a:rPr lang="en-GB" sz="4000" dirty="0"/>
              <a:t> Princeps 1840</a:t>
            </a:r>
          </a:p>
        </p:txBody>
      </p:sp>
      <p:pic>
        <p:nvPicPr>
          <p:cNvPr id="6" name="Content Placeholder 5" descr="A close up of a text&#10;&#10;AI-generated content may be incorrect.">
            <a:extLst>
              <a:ext uri="{FF2B5EF4-FFF2-40B4-BE49-F238E27FC236}">
                <a16:creationId xmlns:a16="http://schemas.microsoft.com/office/drawing/2014/main" id="{883ABD3A-83BA-35E3-256D-AC7AD81194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305" y="1880171"/>
            <a:ext cx="10781497" cy="4612703"/>
          </a:xfrm>
        </p:spPr>
      </p:pic>
      <p:sp>
        <p:nvSpPr>
          <p:cNvPr id="4" name="Slide Number Placeholder 3">
            <a:extLst>
              <a:ext uri="{FF2B5EF4-FFF2-40B4-BE49-F238E27FC236}">
                <a16:creationId xmlns:a16="http://schemas.microsoft.com/office/drawing/2014/main" id="{0E2679AB-6065-CD04-B61D-9EDCCFF32FCA}"/>
              </a:ext>
            </a:extLst>
          </p:cNvPr>
          <p:cNvSpPr>
            <a:spLocks noGrp="1"/>
          </p:cNvSpPr>
          <p:nvPr>
            <p:ph type="sldNum" sz="quarter" idx="12"/>
          </p:nvPr>
        </p:nvSpPr>
        <p:spPr/>
        <p:txBody>
          <a:bodyPr/>
          <a:lstStyle/>
          <a:p>
            <a:fld id="{83F99798-9633-435F-B811-89DA0FD697C7}" type="slidenum">
              <a:rPr lang="en-GB" smtClean="0"/>
              <a:t>27</a:t>
            </a:fld>
            <a:endParaRPr lang="en-GB"/>
          </a:p>
        </p:txBody>
      </p:sp>
    </p:spTree>
    <p:extLst>
      <p:ext uri="{BB962C8B-B14F-4D97-AF65-F5344CB8AC3E}">
        <p14:creationId xmlns:p14="http://schemas.microsoft.com/office/powerpoint/2010/main" val="2403188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4B20-072D-1BD1-83F5-3BF66CCC5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61C0C-2E98-FCD1-0490-26BCA8233C8C}"/>
              </a:ext>
            </a:extLst>
          </p:cNvPr>
          <p:cNvSpPr>
            <a:spLocks noGrp="1"/>
          </p:cNvSpPr>
          <p:nvPr>
            <p:ph type="title"/>
          </p:nvPr>
        </p:nvSpPr>
        <p:spPr/>
        <p:txBody>
          <a:bodyPr/>
          <a:lstStyle/>
          <a:p>
            <a:pPr algn="ctr"/>
            <a:r>
              <a:rPr lang="en-GB" dirty="0" err="1"/>
              <a:t>Maṉṉal</a:t>
            </a:r>
            <a:r>
              <a:rPr lang="en-GB" dirty="0"/>
              <a:t>: Ti-11_351</a:t>
            </a:r>
          </a:p>
        </p:txBody>
      </p:sp>
      <p:sp>
        <p:nvSpPr>
          <p:cNvPr id="3" name="Content Placeholder 2">
            <a:extLst>
              <a:ext uri="{FF2B5EF4-FFF2-40B4-BE49-F238E27FC236}">
                <a16:creationId xmlns:a16="http://schemas.microsoft.com/office/drawing/2014/main" id="{FE98911B-64B2-4E12-231C-115D901E1D17}"/>
              </a:ext>
            </a:extLst>
          </p:cNvPr>
          <p:cNvSpPr>
            <a:spLocks noGrp="1"/>
          </p:cNvSpPr>
          <p:nvPr>
            <p:ph idx="1"/>
          </p:nvPr>
        </p:nvSpPr>
        <p:spPr/>
        <p:txBody>
          <a:bodyPr/>
          <a:lstStyle/>
          <a:p>
            <a:pPr marL="0" indent="0">
              <a:buNone/>
            </a:pPr>
            <a:r>
              <a:rPr lang="ta-IN" dirty="0"/>
              <a:t>மன் என்னும் பெயர் (</a:t>
            </a:r>
            <a:r>
              <a:rPr lang="en-GB" dirty="0" err="1"/>
              <a:t>Sūtra</a:t>
            </a:r>
            <a:r>
              <a:rPr lang="en-GB" dirty="0"/>
              <a:t> 2233) </a:t>
            </a:r>
            <a:endParaRPr lang="ta-IN" dirty="0"/>
          </a:p>
          <a:p>
            <a:pPr marL="0" indent="0">
              <a:buNone/>
            </a:pPr>
            <a:endParaRPr lang="ta-IN" dirty="0"/>
          </a:p>
          <a:p>
            <a:pPr marL="0" indent="0">
              <a:buNone/>
            </a:pPr>
            <a:endParaRPr lang="en-GB" dirty="0"/>
          </a:p>
          <a:p>
            <a:pPr marL="0" indent="0">
              <a:buNone/>
            </a:pPr>
            <a:r>
              <a:rPr lang="ta-IN" dirty="0"/>
              <a:t>மன்னலும், இடைச்சொலும் இறையும் மன்னே.</a:t>
            </a:r>
            <a:endParaRPr lang="en-GB" dirty="0"/>
          </a:p>
        </p:txBody>
      </p:sp>
      <p:sp>
        <p:nvSpPr>
          <p:cNvPr id="4" name="Slide Number Placeholder 3">
            <a:extLst>
              <a:ext uri="{FF2B5EF4-FFF2-40B4-BE49-F238E27FC236}">
                <a16:creationId xmlns:a16="http://schemas.microsoft.com/office/drawing/2014/main" id="{F43B89C2-D0D3-BA53-7FD9-3C861B61A8EE}"/>
              </a:ext>
            </a:extLst>
          </p:cNvPr>
          <p:cNvSpPr>
            <a:spLocks noGrp="1"/>
          </p:cNvSpPr>
          <p:nvPr>
            <p:ph type="sldNum" sz="quarter" idx="12"/>
          </p:nvPr>
        </p:nvSpPr>
        <p:spPr/>
        <p:txBody>
          <a:bodyPr/>
          <a:lstStyle/>
          <a:p>
            <a:fld id="{83F99798-9633-435F-B811-89DA0FD697C7}" type="slidenum">
              <a:rPr lang="en-GB" smtClean="0"/>
              <a:t>28</a:t>
            </a:fld>
            <a:endParaRPr lang="en-GB"/>
          </a:p>
        </p:txBody>
      </p:sp>
    </p:spTree>
    <p:extLst>
      <p:ext uri="{BB962C8B-B14F-4D97-AF65-F5344CB8AC3E}">
        <p14:creationId xmlns:p14="http://schemas.microsoft.com/office/powerpoint/2010/main" val="315561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7064-D81D-BB05-1332-104FA2DD6F58}"/>
              </a:ext>
            </a:extLst>
          </p:cNvPr>
          <p:cNvSpPr>
            <a:spLocks noGrp="1"/>
          </p:cNvSpPr>
          <p:nvPr>
            <p:ph type="title"/>
          </p:nvPr>
        </p:nvSpPr>
        <p:spPr/>
        <p:txBody>
          <a:bodyPr/>
          <a:lstStyle/>
          <a:p>
            <a:pPr algn="ctr"/>
            <a:r>
              <a:rPr lang="de-DE" dirty="0"/>
              <a:t>The </a:t>
            </a:r>
            <a:r>
              <a:rPr lang="de-DE" dirty="0" err="1"/>
              <a:t>beginning</a:t>
            </a:r>
            <a:r>
              <a:rPr lang="de-DE" dirty="0"/>
              <a:t> </a:t>
            </a:r>
            <a:r>
              <a:rPr lang="de-DE" dirty="0" err="1"/>
              <a:t>the</a:t>
            </a:r>
            <a:r>
              <a:rPr lang="de-DE" dirty="0"/>
              <a:t> </a:t>
            </a:r>
            <a:r>
              <a:rPr lang="de-DE" dirty="0" err="1"/>
              <a:t>Printing</a:t>
            </a:r>
            <a:r>
              <a:rPr lang="de-DE" dirty="0"/>
              <a:t> </a:t>
            </a:r>
            <a:r>
              <a:rPr lang="de-DE" dirty="0" err="1"/>
              <a:t>of</a:t>
            </a:r>
            <a:r>
              <a:rPr lang="de-DE" dirty="0"/>
              <a:t> </a:t>
            </a:r>
            <a:r>
              <a:rPr lang="de-DE" dirty="0" err="1"/>
              <a:t>Tivākaram</a:t>
            </a:r>
            <a:r>
              <a:rPr lang="de-DE" dirty="0"/>
              <a:t> in 1839 and 1840 (</a:t>
            </a:r>
            <a:r>
              <a:rPr lang="de-DE" dirty="0" err="1"/>
              <a:t>Tāṇṭavarāya</a:t>
            </a:r>
            <a:r>
              <a:rPr lang="de-DE" dirty="0"/>
              <a:t> </a:t>
            </a:r>
            <a:r>
              <a:rPr lang="de-DE" dirty="0" err="1"/>
              <a:t>Mutaliyār</a:t>
            </a:r>
            <a:r>
              <a:rPr lang="de-DE" dirty="0"/>
              <a:t>)</a:t>
            </a:r>
            <a:endParaRPr lang="en-GB" dirty="0"/>
          </a:p>
        </p:txBody>
      </p:sp>
      <p:sp>
        <p:nvSpPr>
          <p:cNvPr id="3" name="Content Placeholder 2">
            <a:extLst>
              <a:ext uri="{FF2B5EF4-FFF2-40B4-BE49-F238E27FC236}">
                <a16:creationId xmlns:a16="http://schemas.microsoft.com/office/drawing/2014/main" id="{7B83D6A1-9E4C-7727-6A00-05E100641081}"/>
              </a:ext>
            </a:extLst>
          </p:cNvPr>
          <p:cNvSpPr>
            <a:spLocks noGrp="1"/>
          </p:cNvSpPr>
          <p:nvPr>
            <p:ph idx="1"/>
          </p:nvPr>
        </p:nvSpPr>
        <p:spPr/>
        <p:txBody>
          <a:bodyPr/>
          <a:lstStyle/>
          <a:p>
            <a:pPr marL="0" indent="0">
              <a:buNone/>
            </a:pPr>
            <a:r>
              <a:rPr lang="de-DE" sz="3200" dirty="0"/>
              <a:t>Link </a:t>
            </a:r>
            <a:r>
              <a:rPr lang="de-DE" sz="3200" dirty="0" err="1"/>
              <a:t>towards</a:t>
            </a:r>
            <a:r>
              <a:rPr lang="de-DE" sz="3200" dirty="0"/>
              <a:t> a </a:t>
            </a:r>
            <a:r>
              <a:rPr lang="de-DE" sz="3200" dirty="0" err="1"/>
              <a:t>blog</a:t>
            </a:r>
            <a:r>
              <a:rPr lang="de-DE" sz="3200" dirty="0"/>
              <a:t> </a:t>
            </a:r>
            <a:r>
              <a:rPr lang="de-DE" sz="3200" dirty="0" err="1"/>
              <a:t>entry</a:t>
            </a:r>
            <a:r>
              <a:rPr lang="de-DE" sz="3200" dirty="0"/>
              <a:t> on </a:t>
            </a:r>
            <a:r>
              <a:rPr lang="de-DE" sz="3200" dirty="0" err="1"/>
              <a:t>the</a:t>
            </a:r>
            <a:r>
              <a:rPr lang="de-DE" sz="3200" dirty="0"/>
              <a:t> </a:t>
            </a:r>
            <a:r>
              <a:rPr lang="de-DE" sz="3200" dirty="0" err="1"/>
              <a:t>Tamilex</a:t>
            </a:r>
            <a:r>
              <a:rPr lang="de-DE" sz="3200" dirty="0"/>
              <a:t> Blog</a:t>
            </a:r>
          </a:p>
          <a:p>
            <a:pPr marL="0" indent="0">
              <a:buNone/>
            </a:pPr>
            <a:r>
              <a:rPr lang="en-GB" sz="3200" dirty="0">
                <a:highlight>
                  <a:srgbClr val="FFFF00"/>
                </a:highlight>
                <a:hlinkClick r:id="rId2"/>
              </a:rPr>
              <a:t>https://tamilex.hypotheses.org/278</a:t>
            </a:r>
            <a:br>
              <a:rPr lang="en-GB" sz="3200" dirty="0"/>
            </a:br>
            <a:br>
              <a:rPr lang="en-GB" sz="3200" dirty="0"/>
            </a:br>
            <a:r>
              <a:rPr lang="en-GB" sz="3200" dirty="0"/>
              <a:t>«New old *words for Classical Tamil: Elements of information concerning the early print history of the </a:t>
            </a:r>
            <a:r>
              <a:rPr lang="en-GB" sz="3200" dirty="0" err="1"/>
              <a:t>Tivākaram</a:t>
            </a:r>
            <a:r>
              <a:rPr lang="en-GB" sz="3200" dirty="0"/>
              <a:t>, first Classical Tamil poetical vocabulary, in comparison with some MSS evidence»</a:t>
            </a:r>
          </a:p>
        </p:txBody>
      </p:sp>
      <p:sp>
        <p:nvSpPr>
          <p:cNvPr id="4" name="Slide Number Placeholder 3">
            <a:extLst>
              <a:ext uri="{FF2B5EF4-FFF2-40B4-BE49-F238E27FC236}">
                <a16:creationId xmlns:a16="http://schemas.microsoft.com/office/drawing/2014/main" id="{E471C565-600D-96E0-D7CA-0A09527C7CB3}"/>
              </a:ext>
            </a:extLst>
          </p:cNvPr>
          <p:cNvSpPr>
            <a:spLocks noGrp="1"/>
          </p:cNvSpPr>
          <p:nvPr>
            <p:ph type="sldNum" sz="quarter" idx="12"/>
          </p:nvPr>
        </p:nvSpPr>
        <p:spPr/>
        <p:txBody>
          <a:bodyPr/>
          <a:lstStyle/>
          <a:p>
            <a:fld id="{83F99798-9633-435F-B811-89DA0FD697C7}" type="slidenum">
              <a:rPr lang="en-GB" smtClean="0"/>
              <a:t>29</a:t>
            </a:fld>
            <a:endParaRPr lang="en-GB"/>
          </a:p>
        </p:txBody>
      </p:sp>
    </p:spTree>
    <p:extLst>
      <p:ext uri="{BB962C8B-B14F-4D97-AF65-F5344CB8AC3E}">
        <p14:creationId xmlns:p14="http://schemas.microsoft.com/office/powerpoint/2010/main" val="401054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4E8400-ACCD-472A-C345-307503417242}"/>
              </a:ext>
            </a:extLst>
          </p:cNvPr>
          <p:cNvSpPr>
            <a:spLocks noGrp="1"/>
          </p:cNvSpPr>
          <p:nvPr>
            <p:ph idx="1"/>
          </p:nvPr>
        </p:nvSpPr>
        <p:spPr>
          <a:xfrm>
            <a:off x="838200" y="400692"/>
            <a:ext cx="10515600" cy="6154220"/>
          </a:xfrm>
        </p:spPr>
        <p:txBody>
          <a:bodyPr>
            <a:normAutofit/>
          </a:bodyPr>
          <a:lstStyle/>
          <a:p>
            <a:pPr marL="0" indent="0">
              <a:buNone/>
            </a:pPr>
            <a:r>
              <a:rPr lang="en-GB" dirty="0"/>
              <a:t>Although the roots of Tamil lexicography lie inside the </a:t>
            </a:r>
            <a:r>
              <a:rPr lang="en-GB" b="1" i="1" dirty="0" err="1">
                <a:highlight>
                  <a:srgbClr val="FFFF00"/>
                </a:highlight>
              </a:rPr>
              <a:t>Tolkāppiyam</a:t>
            </a:r>
            <a:r>
              <a:rPr lang="en-GB" dirty="0"/>
              <a:t>, the </a:t>
            </a:r>
            <a:r>
              <a:rPr lang="en-GB" b="1" i="1" dirty="0" err="1">
                <a:highlight>
                  <a:srgbClr val="FFFF00"/>
                </a:highlight>
              </a:rPr>
              <a:t>Tivākaram</a:t>
            </a:r>
            <a:r>
              <a:rPr lang="en-GB" dirty="0"/>
              <a:t> (possibly 8th cent.) is the oldest among those Classical Tamil texts referred to as </a:t>
            </a:r>
            <a:r>
              <a:rPr lang="en-GB" i="1" dirty="0" err="1">
                <a:highlight>
                  <a:srgbClr val="00FF00"/>
                </a:highlight>
              </a:rPr>
              <a:t>Nikaṇṭu</a:t>
            </a:r>
            <a:r>
              <a:rPr lang="en-GB" dirty="0"/>
              <a:t>-s. Its initial part is </a:t>
            </a:r>
            <a:r>
              <a:rPr lang="en-GB" dirty="0">
                <a:highlight>
                  <a:srgbClr val="00FF00"/>
                </a:highlight>
              </a:rPr>
              <a:t>thematically</a:t>
            </a:r>
            <a:r>
              <a:rPr lang="en-GB" dirty="0"/>
              <a:t> organized and divided in ten sections: (1) divine names, (2) human beings, (3) animals, (4) plants, (5) places, (6) natural items, (7) artefacts, (8) qualities, (9) actions, (10) sound. These are followed by a section on </a:t>
            </a:r>
            <a:r>
              <a:rPr lang="en-GB" dirty="0">
                <a:highlight>
                  <a:srgbClr val="00FF00"/>
                </a:highlight>
              </a:rPr>
              <a:t>polysemic words</a:t>
            </a:r>
            <a:r>
              <a:rPr lang="en-GB" dirty="0"/>
              <a:t> and a section devoted to </a:t>
            </a:r>
            <a:r>
              <a:rPr lang="en-GB" i="1" dirty="0" err="1">
                <a:highlight>
                  <a:srgbClr val="00FF00"/>
                </a:highlight>
              </a:rPr>
              <a:t>Bhūtasaṃkhyā</a:t>
            </a:r>
            <a:r>
              <a:rPr lang="en-GB" dirty="0"/>
              <a:t>-s, i.e. collections of items symbolically associated with a given number.</a:t>
            </a:r>
          </a:p>
          <a:p>
            <a:pPr marL="0" indent="0">
              <a:buNone/>
            </a:pPr>
            <a:r>
              <a:rPr lang="en-GB" dirty="0"/>
              <a:t>	The current presentation will visit the </a:t>
            </a:r>
            <a:r>
              <a:rPr lang="en-GB" i="1" dirty="0" err="1"/>
              <a:t>Tivākaram</a:t>
            </a:r>
            <a:r>
              <a:rPr lang="en-GB" dirty="0"/>
              <a:t> both as a </a:t>
            </a:r>
            <a:r>
              <a:rPr lang="en-GB" b="1" dirty="0">
                <a:highlight>
                  <a:srgbClr val="00FFFF"/>
                </a:highlight>
              </a:rPr>
              <a:t>target</a:t>
            </a:r>
            <a:r>
              <a:rPr lang="en-GB" dirty="0"/>
              <a:t> and as a </a:t>
            </a:r>
            <a:r>
              <a:rPr lang="en-GB" b="1" dirty="0">
                <a:highlight>
                  <a:srgbClr val="00FFFF"/>
                </a:highlight>
              </a:rPr>
              <a:t>predecessor</a:t>
            </a:r>
            <a:r>
              <a:rPr lang="en-GB" dirty="0"/>
              <a:t> of the recently started </a:t>
            </a:r>
            <a:r>
              <a:rPr lang="en-GB" dirty="0" err="1"/>
              <a:t>Tamilex</a:t>
            </a:r>
            <a:r>
              <a:rPr lang="en-GB" dirty="0"/>
              <a:t> project, which consists in preparing a </a:t>
            </a:r>
            <a:r>
              <a:rPr lang="en-GB" b="1" dirty="0">
                <a:highlight>
                  <a:srgbClr val="FFFF00"/>
                </a:highlight>
              </a:rPr>
              <a:t>First-Millennium Classical Tamil</a:t>
            </a:r>
            <a:r>
              <a:rPr lang="en-GB" dirty="0"/>
              <a:t> </a:t>
            </a:r>
            <a:r>
              <a:rPr lang="en-GB" dirty="0">
                <a:highlight>
                  <a:srgbClr val="00FF00"/>
                </a:highlight>
              </a:rPr>
              <a:t>dictionary</a:t>
            </a:r>
            <a:r>
              <a:rPr lang="en-GB" dirty="0"/>
              <a:t>. It will raise and try to answer questions concerning, among other things, its macrostructure, its microstructure, its coverage, its interpolations and its intended use.</a:t>
            </a:r>
          </a:p>
        </p:txBody>
      </p:sp>
      <p:sp>
        <p:nvSpPr>
          <p:cNvPr id="4" name="Slide Number Placeholder 3">
            <a:extLst>
              <a:ext uri="{FF2B5EF4-FFF2-40B4-BE49-F238E27FC236}">
                <a16:creationId xmlns:a16="http://schemas.microsoft.com/office/drawing/2014/main" id="{3B8D66E6-FA90-38E2-19CD-2811F02FDC90}"/>
              </a:ext>
            </a:extLst>
          </p:cNvPr>
          <p:cNvSpPr>
            <a:spLocks noGrp="1"/>
          </p:cNvSpPr>
          <p:nvPr>
            <p:ph type="sldNum" sz="quarter" idx="12"/>
          </p:nvPr>
        </p:nvSpPr>
        <p:spPr/>
        <p:txBody>
          <a:bodyPr/>
          <a:lstStyle/>
          <a:p>
            <a:fld id="{83F99798-9633-435F-B811-89DA0FD697C7}" type="slidenum">
              <a:rPr lang="en-GB" smtClean="0"/>
              <a:t>3</a:t>
            </a:fld>
            <a:endParaRPr lang="en-GB"/>
          </a:p>
        </p:txBody>
      </p:sp>
    </p:spTree>
    <p:extLst>
      <p:ext uri="{BB962C8B-B14F-4D97-AF65-F5344CB8AC3E}">
        <p14:creationId xmlns:p14="http://schemas.microsoft.com/office/powerpoint/2010/main" val="1813250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DAB4-8CE3-DEAA-42D4-BFC15B0D818E}"/>
              </a:ext>
            </a:extLst>
          </p:cNvPr>
          <p:cNvSpPr>
            <a:spLocks noGrp="1"/>
          </p:cNvSpPr>
          <p:nvPr>
            <p:ph type="title"/>
          </p:nvPr>
        </p:nvSpPr>
        <p:spPr>
          <a:xfrm>
            <a:off x="838200" y="136526"/>
            <a:ext cx="10515600" cy="675132"/>
          </a:xfrm>
        </p:spPr>
        <p:txBody>
          <a:bodyPr>
            <a:normAutofit fontScale="90000"/>
          </a:bodyPr>
          <a:lstStyle/>
          <a:p>
            <a:pPr algn="ctr"/>
            <a:r>
              <a:rPr lang="de-DE" dirty="0" err="1"/>
              <a:t>Uriccol</a:t>
            </a:r>
            <a:r>
              <a:rPr lang="de-DE" dirty="0"/>
              <a:t>, </a:t>
            </a:r>
            <a:r>
              <a:rPr lang="de-DE" dirty="0" err="1"/>
              <a:t>as</a:t>
            </a:r>
            <a:r>
              <a:rPr lang="de-DE" dirty="0"/>
              <a:t> </a:t>
            </a:r>
            <a:r>
              <a:rPr lang="de-DE" dirty="0" err="1"/>
              <a:t>characterized</a:t>
            </a:r>
            <a:r>
              <a:rPr lang="de-DE" dirty="0"/>
              <a:t> in </a:t>
            </a:r>
            <a:r>
              <a:rPr lang="de-DE" i="1" dirty="0" err="1"/>
              <a:t>Tolkāppiyam</a:t>
            </a:r>
            <a:endParaRPr lang="en-GB" i="1" dirty="0"/>
          </a:p>
        </p:txBody>
      </p:sp>
      <p:pic>
        <p:nvPicPr>
          <p:cNvPr id="6" name="Content Placeholder 5">
            <a:extLst>
              <a:ext uri="{FF2B5EF4-FFF2-40B4-BE49-F238E27FC236}">
                <a16:creationId xmlns:a16="http://schemas.microsoft.com/office/drawing/2014/main" id="{3105B404-A40B-FB15-62EE-9E6ED3ECBC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889480"/>
            <a:ext cx="10515600" cy="5896220"/>
          </a:xfrm>
        </p:spPr>
      </p:pic>
      <p:sp>
        <p:nvSpPr>
          <p:cNvPr id="4" name="Slide Number Placeholder 3">
            <a:extLst>
              <a:ext uri="{FF2B5EF4-FFF2-40B4-BE49-F238E27FC236}">
                <a16:creationId xmlns:a16="http://schemas.microsoft.com/office/drawing/2014/main" id="{5E447F31-4DBF-8F6B-96AA-5C285F1CE204}"/>
              </a:ext>
            </a:extLst>
          </p:cNvPr>
          <p:cNvSpPr>
            <a:spLocks noGrp="1"/>
          </p:cNvSpPr>
          <p:nvPr>
            <p:ph type="sldNum" sz="quarter" idx="12"/>
          </p:nvPr>
        </p:nvSpPr>
        <p:spPr/>
        <p:txBody>
          <a:bodyPr/>
          <a:lstStyle/>
          <a:p>
            <a:fld id="{83F99798-9633-435F-B811-89DA0FD697C7}" type="slidenum">
              <a:rPr lang="en-GB" smtClean="0"/>
              <a:t>30</a:t>
            </a:fld>
            <a:endParaRPr lang="en-GB"/>
          </a:p>
        </p:txBody>
      </p:sp>
    </p:spTree>
    <p:extLst>
      <p:ext uri="{BB962C8B-B14F-4D97-AF65-F5344CB8AC3E}">
        <p14:creationId xmlns:p14="http://schemas.microsoft.com/office/powerpoint/2010/main" val="40268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DCF4-D54B-42B2-B69C-CB4E552BB014}"/>
              </a:ext>
            </a:extLst>
          </p:cNvPr>
          <p:cNvSpPr>
            <a:spLocks noGrp="1"/>
          </p:cNvSpPr>
          <p:nvPr>
            <p:ph type="title"/>
          </p:nvPr>
        </p:nvSpPr>
        <p:spPr>
          <a:xfrm>
            <a:off x="838200" y="215757"/>
            <a:ext cx="10515600" cy="832207"/>
          </a:xfrm>
        </p:spPr>
        <p:txBody>
          <a:bodyPr>
            <a:normAutofit/>
          </a:bodyPr>
          <a:lstStyle/>
          <a:p>
            <a:pPr algn="ctr"/>
            <a:r>
              <a:rPr lang="de-DE" dirty="0" err="1"/>
              <a:t>What</a:t>
            </a:r>
            <a:r>
              <a:rPr lang="de-DE" dirty="0"/>
              <a:t> </a:t>
            </a:r>
            <a:r>
              <a:rPr lang="de-DE" dirty="0" err="1"/>
              <a:t>is</a:t>
            </a:r>
            <a:r>
              <a:rPr lang="de-DE" dirty="0"/>
              <a:t> </a:t>
            </a:r>
            <a:r>
              <a:rPr lang="de-DE" dirty="0" err="1"/>
              <a:t>Classical</a:t>
            </a:r>
            <a:r>
              <a:rPr lang="de-DE" dirty="0"/>
              <a:t> Tamil? (a </a:t>
            </a:r>
            <a:r>
              <a:rPr lang="de-DE" dirty="0" err="1"/>
              <a:t>few</a:t>
            </a:r>
            <a:r>
              <a:rPr lang="de-DE" dirty="0"/>
              <a:t> </a:t>
            </a:r>
            <a:r>
              <a:rPr lang="de-DE" dirty="0" err="1"/>
              <a:t>figures</a:t>
            </a:r>
            <a:r>
              <a:rPr lang="de-DE" dirty="0"/>
              <a:t>)</a:t>
            </a:r>
            <a:endParaRPr lang="en-GB" dirty="0"/>
          </a:p>
        </p:txBody>
      </p:sp>
      <p:sp>
        <p:nvSpPr>
          <p:cNvPr id="3" name="Content Placeholder 2">
            <a:extLst>
              <a:ext uri="{FF2B5EF4-FFF2-40B4-BE49-F238E27FC236}">
                <a16:creationId xmlns:a16="http://schemas.microsoft.com/office/drawing/2014/main" id="{7F065A64-A809-6BDF-759E-1E37B221103B}"/>
              </a:ext>
            </a:extLst>
          </p:cNvPr>
          <p:cNvSpPr>
            <a:spLocks noGrp="1"/>
          </p:cNvSpPr>
          <p:nvPr>
            <p:ph idx="1"/>
          </p:nvPr>
        </p:nvSpPr>
        <p:spPr>
          <a:xfrm>
            <a:off x="472611" y="1273996"/>
            <a:ext cx="11352943" cy="5082354"/>
          </a:xfrm>
        </p:spPr>
        <p:txBody>
          <a:bodyPr>
            <a:noAutofit/>
          </a:bodyPr>
          <a:lstStyle/>
          <a:p>
            <a:r>
              <a:rPr lang="de-DE" sz="3200" dirty="0"/>
              <a:t>The </a:t>
            </a:r>
            <a:r>
              <a:rPr lang="de-DE" sz="3200" dirty="0" err="1"/>
              <a:t>language</a:t>
            </a:r>
            <a:r>
              <a:rPr lang="de-DE" sz="3200" dirty="0"/>
              <a:t> </a:t>
            </a:r>
            <a:r>
              <a:rPr lang="de-DE" sz="3200" dirty="0" err="1"/>
              <a:t>of</a:t>
            </a:r>
            <a:r>
              <a:rPr lang="de-DE" sz="3200" dirty="0"/>
              <a:t> a </a:t>
            </a:r>
            <a:r>
              <a:rPr lang="de-DE" sz="3200" dirty="0" err="1"/>
              <a:t>corpus</a:t>
            </a:r>
            <a:r>
              <a:rPr lang="de-DE" sz="3200" dirty="0"/>
              <a:t> </a:t>
            </a:r>
            <a:r>
              <a:rPr lang="de-DE" sz="3200" dirty="0" err="1"/>
              <a:t>which</a:t>
            </a:r>
            <a:r>
              <a:rPr lang="de-DE" sz="3200" dirty="0"/>
              <a:t> </a:t>
            </a:r>
            <a:r>
              <a:rPr lang="de-DE" sz="3200" dirty="0" err="1"/>
              <a:t>has</a:t>
            </a:r>
            <a:r>
              <a:rPr lang="de-DE" sz="3200" dirty="0"/>
              <a:t> </a:t>
            </a:r>
            <a:r>
              <a:rPr lang="de-DE" sz="3200" dirty="0" err="1"/>
              <a:t>been</a:t>
            </a:r>
            <a:r>
              <a:rPr lang="de-DE" sz="3200" dirty="0"/>
              <a:t> </a:t>
            </a:r>
            <a:r>
              <a:rPr lang="de-DE" sz="3200" dirty="0" err="1"/>
              <a:t>transmitted</a:t>
            </a:r>
            <a:r>
              <a:rPr lang="de-DE" sz="3200" dirty="0"/>
              <a:t> </a:t>
            </a:r>
            <a:r>
              <a:rPr lang="de-DE" sz="3200" dirty="0" err="1"/>
              <a:t>until</a:t>
            </a:r>
            <a:r>
              <a:rPr lang="de-DE" sz="3200" dirty="0"/>
              <a:t> </a:t>
            </a:r>
            <a:r>
              <a:rPr lang="de-DE" sz="3200" dirty="0" err="1"/>
              <a:t>today</a:t>
            </a:r>
            <a:r>
              <a:rPr lang="de-DE" sz="3200" dirty="0"/>
              <a:t>, </a:t>
            </a:r>
            <a:r>
              <a:rPr lang="de-DE" sz="3200" dirty="0" err="1"/>
              <a:t>although</a:t>
            </a:r>
            <a:r>
              <a:rPr lang="de-DE" sz="3200" dirty="0"/>
              <a:t> </a:t>
            </a:r>
            <a:r>
              <a:rPr lang="de-DE" sz="3200" dirty="0" err="1"/>
              <a:t>with</a:t>
            </a:r>
            <a:r>
              <a:rPr lang="de-DE" sz="3200" dirty="0"/>
              <a:t> </a:t>
            </a:r>
            <a:r>
              <a:rPr lang="de-DE" sz="3200" dirty="0" err="1"/>
              <a:t>some</a:t>
            </a:r>
            <a:r>
              <a:rPr lang="de-DE" sz="3200" dirty="0"/>
              <a:t> </a:t>
            </a:r>
            <a:r>
              <a:rPr lang="de-DE" sz="3200" dirty="0" err="1"/>
              <a:t>vicissitudes</a:t>
            </a:r>
            <a:endParaRPr lang="de-DE" sz="3200" dirty="0"/>
          </a:p>
          <a:p>
            <a:r>
              <a:rPr lang="de-DE" sz="3200" dirty="0" err="1">
                <a:highlight>
                  <a:srgbClr val="00FF00"/>
                </a:highlight>
              </a:rPr>
              <a:t>Caṅkam</a:t>
            </a:r>
            <a:r>
              <a:rPr lang="de-DE" sz="3200" dirty="0">
                <a:highlight>
                  <a:srgbClr val="00FF00"/>
                </a:highlight>
              </a:rPr>
              <a:t> </a:t>
            </a:r>
            <a:r>
              <a:rPr lang="de-DE" sz="3200" dirty="0" err="1">
                <a:highlight>
                  <a:srgbClr val="00FF00"/>
                </a:highlight>
              </a:rPr>
              <a:t>literature</a:t>
            </a:r>
            <a:r>
              <a:rPr lang="ta-IN" sz="3200" dirty="0"/>
              <a:t> </a:t>
            </a:r>
            <a:r>
              <a:rPr lang="de-DE" sz="3200" dirty="0"/>
              <a:t>(8 </a:t>
            </a:r>
            <a:r>
              <a:rPr lang="de-DE" sz="3200" dirty="0" err="1"/>
              <a:t>tokai</a:t>
            </a:r>
            <a:r>
              <a:rPr lang="de-DE" sz="3200" dirty="0"/>
              <a:t> and 10 </a:t>
            </a:r>
            <a:r>
              <a:rPr lang="de-DE" sz="3200" dirty="0" err="1"/>
              <a:t>pāṭṭu</a:t>
            </a:r>
            <a:r>
              <a:rPr lang="de-DE" sz="3200" dirty="0"/>
              <a:t>) (8+10=18)</a:t>
            </a:r>
          </a:p>
          <a:p>
            <a:r>
              <a:rPr lang="de-DE" sz="3200" i="1" dirty="0" err="1">
                <a:highlight>
                  <a:srgbClr val="FFFF00"/>
                </a:highlight>
              </a:rPr>
              <a:t>Tolkāppiyam</a:t>
            </a:r>
            <a:r>
              <a:rPr lang="de-DE" sz="3200" i="1" dirty="0">
                <a:highlight>
                  <a:srgbClr val="FFFF00"/>
                </a:highlight>
              </a:rPr>
              <a:t> </a:t>
            </a:r>
            <a:r>
              <a:rPr lang="de-DE" sz="3200" dirty="0"/>
              <a:t>(</a:t>
            </a:r>
            <a:r>
              <a:rPr lang="de-DE" sz="3200" dirty="0" err="1"/>
              <a:t>consisting</a:t>
            </a:r>
            <a:r>
              <a:rPr lang="de-DE" sz="3200" dirty="0"/>
              <a:t> </a:t>
            </a:r>
            <a:r>
              <a:rPr lang="de-DE" sz="3200" dirty="0" err="1"/>
              <a:t>of</a:t>
            </a:r>
            <a:r>
              <a:rPr lang="de-DE" sz="3200" dirty="0"/>
              <a:t> 3 </a:t>
            </a:r>
            <a:r>
              <a:rPr lang="de-DE" sz="3200" dirty="0" err="1"/>
              <a:t>books</a:t>
            </a:r>
            <a:r>
              <a:rPr lang="de-DE" sz="3200" dirty="0"/>
              <a:t> </a:t>
            </a:r>
            <a:r>
              <a:rPr lang="de-DE" sz="3200" dirty="0" err="1"/>
              <a:t>having</a:t>
            </a:r>
            <a:r>
              <a:rPr lang="de-DE" sz="3200" dirty="0"/>
              <a:t>  9 </a:t>
            </a:r>
            <a:r>
              <a:rPr lang="de-DE" sz="3200" dirty="0" err="1"/>
              <a:t>chapters</a:t>
            </a:r>
            <a:r>
              <a:rPr lang="de-DE" sz="3200" dirty="0"/>
              <a:t> </a:t>
            </a:r>
            <a:r>
              <a:rPr lang="de-DE" sz="3200" dirty="0" err="1"/>
              <a:t>each</a:t>
            </a:r>
            <a:r>
              <a:rPr lang="de-DE" sz="3200" dirty="0"/>
              <a:t>)</a:t>
            </a:r>
          </a:p>
          <a:p>
            <a:r>
              <a:rPr lang="de-DE" sz="3200" dirty="0"/>
              <a:t>The 18 </a:t>
            </a:r>
            <a:r>
              <a:rPr lang="de-DE" sz="3200" i="1" dirty="0" err="1"/>
              <a:t>kīḻ-kaṇakku</a:t>
            </a:r>
            <a:r>
              <a:rPr lang="de-DE" sz="3200" i="1" dirty="0"/>
              <a:t> </a:t>
            </a:r>
            <a:r>
              <a:rPr lang="de-DE" sz="3200" dirty="0"/>
              <a:t>(</a:t>
            </a:r>
            <a:r>
              <a:rPr lang="de-DE" sz="3200" dirty="0" err="1"/>
              <a:t>including</a:t>
            </a:r>
            <a:r>
              <a:rPr lang="de-DE" sz="3200" dirty="0"/>
              <a:t> </a:t>
            </a:r>
            <a:r>
              <a:rPr lang="de-DE" sz="3200" dirty="0" err="1"/>
              <a:t>the</a:t>
            </a:r>
            <a:r>
              <a:rPr lang="de-DE" sz="3200" dirty="0"/>
              <a:t> </a:t>
            </a:r>
            <a:r>
              <a:rPr lang="de-DE" sz="3200" dirty="0" err="1"/>
              <a:t>famous</a:t>
            </a:r>
            <a:r>
              <a:rPr lang="de-DE" sz="3200" dirty="0"/>
              <a:t> </a:t>
            </a:r>
            <a:r>
              <a:rPr lang="de-DE" sz="3200" dirty="0" err="1"/>
              <a:t>Kuṟaḷ</a:t>
            </a:r>
            <a:r>
              <a:rPr lang="de-DE" sz="3200" dirty="0"/>
              <a:t>)</a:t>
            </a:r>
          </a:p>
          <a:p>
            <a:r>
              <a:rPr lang="de-DE" sz="3200" dirty="0"/>
              <a:t>The </a:t>
            </a:r>
            <a:r>
              <a:rPr lang="de-DE" sz="3200" i="1" dirty="0" err="1"/>
              <a:t>Peruṅkāppiyaṅkaḷ</a:t>
            </a:r>
            <a:r>
              <a:rPr lang="de-DE" sz="3200" dirty="0"/>
              <a:t> (</a:t>
            </a:r>
            <a:r>
              <a:rPr lang="de-DE" sz="3200" dirty="0" err="1"/>
              <a:t>said</a:t>
            </a:r>
            <a:r>
              <a:rPr lang="de-DE" sz="3200" dirty="0"/>
              <a:t> </a:t>
            </a:r>
            <a:r>
              <a:rPr lang="de-DE" sz="3200" dirty="0" err="1"/>
              <a:t>to</a:t>
            </a:r>
            <a:r>
              <a:rPr lang="de-DE" sz="3200" dirty="0"/>
              <a:t> </a:t>
            </a:r>
            <a:r>
              <a:rPr lang="de-DE" sz="3200" dirty="0" err="1"/>
              <a:t>be</a:t>
            </a:r>
            <a:r>
              <a:rPr lang="de-DE" sz="3200" dirty="0"/>
              <a:t> FIVE)</a:t>
            </a:r>
          </a:p>
          <a:p>
            <a:r>
              <a:rPr lang="de-DE" sz="3200" dirty="0">
                <a:highlight>
                  <a:srgbClr val="00FFFF"/>
                </a:highlight>
              </a:rPr>
              <a:t>Devotional </a:t>
            </a:r>
            <a:r>
              <a:rPr lang="de-DE" sz="3200" dirty="0" err="1">
                <a:highlight>
                  <a:srgbClr val="00FFFF"/>
                </a:highlight>
              </a:rPr>
              <a:t>literature</a:t>
            </a:r>
            <a:r>
              <a:rPr lang="de-DE" sz="3200" dirty="0">
                <a:highlight>
                  <a:srgbClr val="00FFFF"/>
                </a:highlight>
              </a:rPr>
              <a:t> </a:t>
            </a:r>
            <a:r>
              <a:rPr lang="de-DE" sz="3200" dirty="0"/>
              <a:t>(</a:t>
            </a:r>
            <a:r>
              <a:rPr lang="de-DE" sz="3200" dirty="0" err="1"/>
              <a:t>śaiva</a:t>
            </a:r>
            <a:r>
              <a:rPr lang="de-DE" sz="3200" dirty="0"/>
              <a:t> and </a:t>
            </a:r>
            <a:r>
              <a:rPr lang="de-DE" sz="3200" dirty="0" err="1"/>
              <a:t>vaiṣṇava</a:t>
            </a:r>
            <a:r>
              <a:rPr lang="de-DE" sz="3200" dirty="0"/>
              <a:t>) (12 TM </a:t>
            </a:r>
          </a:p>
          <a:p>
            <a:r>
              <a:rPr lang="de-DE" sz="3200" i="1" dirty="0" err="1">
                <a:highlight>
                  <a:srgbClr val="FF00FF"/>
                </a:highlight>
              </a:rPr>
              <a:t>Tivākaram</a:t>
            </a:r>
            <a:r>
              <a:rPr lang="de-DE" sz="3200" dirty="0"/>
              <a:t> and </a:t>
            </a:r>
            <a:r>
              <a:rPr lang="de-DE" sz="3200" dirty="0" err="1"/>
              <a:t>the</a:t>
            </a:r>
            <a:r>
              <a:rPr lang="de-DE" sz="3200" dirty="0"/>
              <a:t> </a:t>
            </a:r>
            <a:r>
              <a:rPr lang="de-DE" sz="3200" dirty="0" err="1"/>
              <a:t>other</a:t>
            </a:r>
            <a:r>
              <a:rPr lang="de-DE" sz="3200" dirty="0"/>
              <a:t> </a:t>
            </a:r>
            <a:r>
              <a:rPr lang="de-DE" sz="3200" i="1" dirty="0" err="1"/>
              <a:t>Nikaṇṭu</a:t>
            </a:r>
            <a:r>
              <a:rPr lang="de-DE" sz="3200" dirty="0"/>
              <a:t>-s</a:t>
            </a:r>
            <a:endParaRPr lang="en-GB" sz="3200" dirty="0"/>
          </a:p>
        </p:txBody>
      </p:sp>
      <p:sp>
        <p:nvSpPr>
          <p:cNvPr id="4" name="Slide Number Placeholder 3">
            <a:extLst>
              <a:ext uri="{FF2B5EF4-FFF2-40B4-BE49-F238E27FC236}">
                <a16:creationId xmlns:a16="http://schemas.microsoft.com/office/drawing/2014/main" id="{8FAE1503-3681-D64A-7F7D-D3841893487A}"/>
              </a:ext>
            </a:extLst>
          </p:cNvPr>
          <p:cNvSpPr>
            <a:spLocks noGrp="1"/>
          </p:cNvSpPr>
          <p:nvPr>
            <p:ph type="sldNum" sz="quarter" idx="12"/>
          </p:nvPr>
        </p:nvSpPr>
        <p:spPr/>
        <p:txBody>
          <a:bodyPr/>
          <a:lstStyle/>
          <a:p>
            <a:fld id="{83F99798-9633-435F-B811-89DA0FD697C7}" type="slidenum">
              <a:rPr lang="en-GB" smtClean="0"/>
              <a:t>4</a:t>
            </a:fld>
            <a:endParaRPr lang="en-GB"/>
          </a:p>
        </p:txBody>
      </p:sp>
    </p:spTree>
    <p:extLst>
      <p:ext uri="{BB962C8B-B14F-4D97-AF65-F5344CB8AC3E}">
        <p14:creationId xmlns:p14="http://schemas.microsoft.com/office/powerpoint/2010/main" val="84524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E581-C683-778E-216F-BAB803CEA00C}"/>
              </a:ext>
            </a:extLst>
          </p:cNvPr>
          <p:cNvSpPr>
            <a:spLocks noGrp="1"/>
          </p:cNvSpPr>
          <p:nvPr>
            <p:ph type="title"/>
          </p:nvPr>
        </p:nvSpPr>
        <p:spPr>
          <a:xfrm>
            <a:off x="277402" y="136526"/>
            <a:ext cx="11076398" cy="752600"/>
          </a:xfrm>
        </p:spPr>
        <p:txBody>
          <a:bodyPr>
            <a:normAutofit/>
          </a:bodyPr>
          <a:lstStyle/>
          <a:p>
            <a:pPr algn="ctr"/>
            <a:r>
              <a:rPr lang="de-DE" sz="4000" dirty="0"/>
              <a:t>The </a:t>
            </a:r>
            <a:r>
              <a:rPr lang="de-DE" sz="4000" dirty="0" err="1">
                <a:highlight>
                  <a:srgbClr val="00FF00"/>
                </a:highlight>
              </a:rPr>
              <a:t>thematic</a:t>
            </a:r>
            <a:r>
              <a:rPr lang="de-DE" sz="4000" dirty="0">
                <a:highlight>
                  <a:srgbClr val="00FF00"/>
                </a:highlight>
              </a:rPr>
              <a:t> </a:t>
            </a:r>
            <a:r>
              <a:rPr lang="de-DE" sz="4000" dirty="0" err="1">
                <a:highlight>
                  <a:srgbClr val="00FF00"/>
                </a:highlight>
              </a:rPr>
              <a:t>section</a:t>
            </a:r>
            <a:r>
              <a:rPr lang="de-DE" sz="4000" dirty="0"/>
              <a:t> </a:t>
            </a:r>
            <a:r>
              <a:rPr lang="de-DE" sz="4000" dirty="0" err="1"/>
              <a:t>of</a:t>
            </a:r>
            <a:r>
              <a:rPr lang="de-DE" sz="4000" dirty="0"/>
              <a:t> </a:t>
            </a:r>
            <a:r>
              <a:rPr lang="de-DE" sz="4000" dirty="0" err="1"/>
              <a:t>the</a:t>
            </a:r>
            <a:r>
              <a:rPr lang="de-DE" sz="4000" dirty="0"/>
              <a:t> </a:t>
            </a:r>
            <a:r>
              <a:rPr lang="de-DE" sz="4000" i="1" dirty="0" err="1"/>
              <a:t>Tivākaram</a:t>
            </a:r>
            <a:r>
              <a:rPr lang="de-DE" sz="4000" dirty="0"/>
              <a:t> </a:t>
            </a:r>
            <a:r>
              <a:rPr lang="de-DE" sz="4000" dirty="0">
                <a:highlight>
                  <a:srgbClr val="FFFF00"/>
                </a:highlight>
              </a:rPr>
              <a:t>and </a:t>
            </a:r>
            <a:r>
              <a:rPr lang="de-DE" sz="4000" dirty="0" err="1">
                <a:highlight>
                  <a:srgbClr val="FFFF00"/>
                </a:highlight>
              </a:rPr>
              <a:t>the</a:t>
            </a:r>
            <a:r>
              <a:rPr lang="de-DE" sz="4000" dirty="0">
                <a:highlight>
                  <a:srgbClr val="FFFF00"/>
                </a:highlight>
              </a:rPr>
              <a:t> </a:t>
            </a:r>
            <a:r>
              <a:rPr lang="de-DE" sz="4000" dirty="0" err="1">
                <a:highlight>
                  <a:srgbClr val="FFFF00"/>
                </a:highlight>
              </a:rPr>
              <a:t>rest</a:t>
            </a:r>
            <a:endParaRPr lang="en-GB" sz="4000" dirty="0">
              <a:highlight>
                <a:srgbClr val="FFFF00"/>
              </a:highlight>
            </a:endParaRPr>
          </a:p>
        </p:txBody>
      </p:sp>
      <p:sp>
        <p:nvSpPr>
          <p:cNvPr id="5" name="Content Placeholder 4">
            <a:extLst>
              <a:ext uri="{FF2B5EF4-FFF2-40B4-BE49-F238E27FC236}">
                <a16:creationId xmlns:a16="http://schemas.microsoft.com/office/drawing/2014/main" id="{C21EA09B-CA30-CA8B-0BC2-61F605B4AB76}"/>
              </a:ext>
            </a:extLst>
          </p:cNvPr>
          <p:cNvSpPr>
            <a:spLocks noGrp="1"/>
          </p:cNvSpPr>
          <p:nvPr>
            <p:ph sz="half" idx="1"/>
          </p:nvPr>
        </p:nvSpPr>
        <p:spPr>
          <a:xfrm>
            <a:off x="380145" y="889125"/>
            <a:ext cx="3411020" cy="5727431"/>
          </a:xfrm>
        </p:spPr>
        <p:txBody>
          <a:bodyPr/>
          <a:lstStyle/>
          <a:p>
            <a:pPr>
              <a:spcBef>
                <a:spcPts val="600"/>
              </a:spcBef>
            </a:pPr>
            <a:r>
              <a:rPr lang="en-GB" dirty="0">
                <a:highlight>
                  <a:srgbClr val="00FF00"/>
                </a:highlight>
              </a:rPr>
              <a:t>(1) divine names</a:t>
            </a:r>
          </a:p>
          <a:p>
            <a:pPr>
              <a:spcBef>
                <a:spcPts val="600"/>
              </a:spcBef>
            </a:pPr>
            <a:r>
              <a:rPr lang="en-GB" dirty="0">
                <a:highlight>
                  <a:srgbClr val="00FF00"/>
                </a:highlight>
              </a:rPr>
              <a:t>(2) human beings</a:t>
            </a:r>
          </a:p>
          <a:p>
            <a:pPr>
              <a:spcBef>
                <a:spcPts val="600"/>
              </a:spcBef>
            </a:pPr>
            <a:r>
              <a:rPr lang="en-GB" dirty="0">
                <a:highlight>
                  <a:srgbClr val="00FF00"/>
                </a:highlight>
              </a:rPr>
              <a:t>(3) animals</a:t>
            </a:r>
          </a:p>
          <a:p>
            <a:pPr>
              <a:spcBef>
                <a:spcPts val="600"/>
              </a:spcBef>
            </a:pPr>
            <a:r>
              <a:rPr lang="en-GB" dirty="0">
                <a:highlight>
                  <a:srgbClr val="00FF00"/>
                </a:highlight>
              </a:rPr>
              <a:t>(4) plants</a:t>
            </a:r>
          </a:p>
          <a:p>
            <a:pPr>
              <a:spcBef>
                <a:spcPts val="600"/>
              </a:spcBef>
            </a:pPr>
            <a:r>
              <a:rPr lang="en-GB" dirty="0">
                <a:highlight>
                  <a:srgbClr val="00FF00"/>
                </a:highlight>
              </a:rPr>
              <a:t>(5) places</a:t>
            </a:r>
          </a:p>
          <a:p>
            <a:pPr>
              <a:spcBef>
                <a:spcPts val="600"/>
              </a:spcBef>
            </a:pPr>
            <a:r>
              <a:rPr lang="en-GB" dirty="0">
                <a:highlight>
                  <a:srgbClr val="00FF00"/>
                </a:highlight>
              </a:rPr>
              <a:t>(6) natural items</a:t>
            </a:r>
          </a:p>
          <a:p>
            <a:pPr>
              <a:spcBef>
                <a:spcPts val="600"/>
              </a:spcBef>
            </a:pPr>
            <a:r>
              <a:rPr lang="en-GB" dirty="0">
                <a:highlight>
                  <a:srgbClr val="00FF00"/>
                </a:highlight>
              </a:rPr>
              <a:t>(7) artefacts</a:t>
            </a:r>
          </a:p>
          <a:p>
            <a:pPr>
              <a:spcBef>
                <a:spcPts val="600"/>
              </a:spcBef>
            </a:pPr>
            <a:r>
              <a:rPr lang="en-GB" dirty="0">
                <a:highlight>
                  <a:srgbClr val="00FF00"/>
                </a:highlight>
              </a:rPr>
              <a:t>(8) qualities</a:t>
            </a:r>
          </a:p>
          <a:p>
            <a:pPr>
              <a:spcBef>
                <a:spcPts val="600"/>
              </a:spcBef>
            </a:pPr>
            <a:r>
              <a:rPr lang="en-GB" dirty="0">
                <a:highlight>
                  <a:srgbClr val="00FF00"/>
                </a:highlight>
              </a:rPr>
              <a:t>(9) actions</a:t>
            </a:r>
          </a:p>
          <a:p>
            <a:pPr>
              <a:spcBef>
                <a:spcPts val="600"/>
              </a:spcBef>
            </a:pPr>
            <a:r>
              <a:rPr lang="en-GB" dirty="0">
                <a:highlight>
                  <a:srgbClr val="00FF00"/>
                </a:highlight>
              </a:rPr>
              <a:t>(10) sound</a:t>
            </a:r>
          </a:p>
          <a:p>
            <a:pPr>
              <a:spcBef>
                <a:spcPts val="600"/>
              </a:spcBef>
            </a:pPr>
            <a:r>
              <a:rPr lang="en-GB" dirty="0">
                <a:highlight>
                  <a:srgbClr val="FFFF00"/>
                </a:highlight>
              </a:rPr>
              <a:t>(11) polysemy</a:t>
            </a:r>
          </a:p>
          <a:p>
            <a:pPr>
              <a:spcBef>
                <a:spcPts val="600"/>
              </a:spcBef>
            </a:pPr>
            <a:r>
              <a:rPr lang="en-GB" dirty="0">
                <a:highlight>
                  <a:srgbClr val="FFFF00"/>
                </a:highlight>
              </a:rPr>
              <a:t>(12) groups</a:t>
            </a:r>
          </a:p>
        </p:txBody>
      </p:sp>
      <p:pic>
        <p:nvPicPr>
          <p:cNvPr id="8" name="Content Placeholder 7" descr="A collage of pictures of various objects&#10;&#10;AI-generated content may be incorrect.">
            <a:extLst>
              <a:ext uri="{FF2B5EF4-FFF2-40B4-BE49-F238E27FC236}">
                <a16:creationId xmlns:a16="http://schemas.microsoft.com/office/drawing/2014/main" id="{380000D2-6677-AF3E-9C72-F6575D4F156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22679" y="1076770"/>
            <a:ext cx="7589176" cy="5676149"/>
          </a:xfrm>
        </p:spPr>
      </p:pic>
      <p:sp>
        <p:nvSpPr>
          <p:cNvPr id="4" name="Slide Number Placeholder 3">
            <a:extLst>
              <a:ext uri="{FF2B5EF4-FFF2-40B4-BE49-F238E27FC236}">
                <a16:creationId xmlns:a16="http://schemas.microsoft.com/office/drawing/2014/main" id="{B2EE554C-E552-8585-D0AC-681E02F5DA6E}"/>
              </a:ext>
            </a:extLst>
          </p:cNvPr>
          <p:cNvSpPr>
            <a:spLocks noGrp="1"/>
          </p:cNvSpPr>
          <p:nvPr>
            <p:ph type="sldNum" sz="quarter" idx="12"/>
          </p:nvPr>
        </p:nvSpPr>
        <p:spPr/>
        <p:txBody>
          <a:bodyPr/>
          <a:lstStyle/>
          <a:p>
            <a:fld id="{83F99798-9633-435F-B811-89DA0FD697C7}" type="slidenum">
              <a:rPr lang="en-GB" smtClean="0"/>
              <a:t>5</a:t>
            </a:fld>
            <a:endParaRPr lang="en-GB"/>
          </a:p>
        </p:txBody>
      </p:sp>
    </p:spTree>
    <p:extLst>
      <p:ext uri="{BB962C8B-B14F-4D97-AF65-F5344CB8AC3E}">
        <p14:creationId xmlns:p14="http://schemas.microsoft.com/office/powerpoint/2010/main" val="232916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7D7E-0A2E-BCA6-82E2-10B6C1C0C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1B92B-676B-DE53-484F-57C37D69E082}"/>
              </a:ext>
            </a:extLst>
          </p:cNvPr>
          <p:cNvSpPr>
            <a:spLocks noGrp="1"/>
          </p:cNvSpPr>
          <p:nvPr>
            <p:ph type="title"/>
          </p:nvPr>
        </p:nvSpPr>
        <p:spPr>
          <a:xfrm>
            <a:off x="838200" y="136525"/>
            <a:ext cx="10515600" cy="767601"/>
          </a:xfrm>
        </p:spPr>
        <p:txBody>
          <a:bodyPr>
            <a:normAutofit/>
          </a:bodyPr>
          <a:lstStyle/>
          <a:p>
            <a:pPr algn="ctr"/>
            <a:r>
              <a:rPr lang="de-DE" sz="3600" dirty="0"/>
              <a:t>The </a:t>
            </a:r>
            <a:r>
              <a:rPr lang="de-DE" sz="3600" dirty="0" err="1"/>
              <a:t>place</a:t>
            </a:r>
            <a:r>
              <a:rPr lang="de-DE" sz="3600" dirty="0"/>
              <a:t> </a:t>
            </a:r>
            <a:r>
              <a:rPr lang="de-DE" sz="3600" dirty="0" err="1"/>
              <a:t>of</a:t>
            </a:r>
            <a:r>
              <a:rPr lang="de-DE" sz="3600" dirty="0"/>
              <a:t> </a:t>
            </a:r>
            <a:r>
              <a:rPr lang="de-DE" sz="3600" dirty="0" err="1"/>
              <a:t>Classical</a:t>
            </a:r>
            <a:r>
              <a:rPr lang="de-DE" sz="3600" dirty="0"/>
              <a:t> Tamil </a:t>
            </a:r>
            <a:r>
              <a:rPr lang="de-DE" sz="3600" dirty="0" err="1"/>
              <a:t>inside</a:t>
            </a:r>
            <a:r>
              <a:rPr lang="de-DE" sz="3600" dirty="0"/>
              <a:t> </a:t>
            </a:r>
            <a:r>
              <a:rPr lang="de-DE" sz="3600" dirty="0" err="1"/>
              <a:t>the</a:t>
            </a:r>
            <a:r>
              <a:rPr lang="de-DE" sz="3600" dirty="0"/>
              <a:t> Tamil </a:t>
            </a:r>
            <a:r>
              <a:rPr lang="de-DE" sz="3600" dirty="0" err="1"/>
              <a:t>triglossia</a:t>
            </a:r>
            <a:endParaRPr lang="en-GB" sz="3600" dirty="0"/>
          </a:p>
        </p:txBody>
      </p:sp>
      <p:pic>
        <p:nvPicPr>
          <p:cNvPr id="6" name="Content Placeholder 5" descr="A diagram of different types of tamil&#10;&#10;AI-generated content may be incorrect.">
            <a:extLst>
              <a:ext uri="{FF2B5EF4-FFF2-40B4-BE49-F238E27FC236}">
                <a16:creationId xmlns:a16="http://schemas.microsoft.com/office/drawing/2014/main" id="{424405DD-91FD-359D-FAD6-F1CB48C1C3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456" y="1078786"/>
            <a:ext cx="5822344" cy="5664771"/>
          </a:xfrm>
        </p:spPr>
      </p:pic>
      <p:sp>
        <p:nvSpPr>
          <p:cNvPr id="4" name="Slide Number Placeholder 3">
            <a:extLst>
              <a:ext uri="{FF2B5EF4-FFF2-40B4-BE49-F238E27FC236}">
                <a16:creationId xmlns:a16="http://schemas.microsoft.com/office/drawing/2014/main" id="{5D8151A3-E938-1328-BE16-44A237B07072}"/>
              </a:ext>
            </a:extLst>
          </p:cNvPr>
          <p:cNvSpPr>
            <a:spLocks noGrp="1"/>
          </p:cNvSpPr>
          <p:nvPr>
            <p:ph type="sldNum" sz="quarter" idx="12"/>
          </p:nvPr>
        </p:nvSpPr>
        <p:spPr/>
        <p:txBody>
          <a:bodyPr/>
          <a:lstStyle/>
          <a:p>
            <a:fld id="{83F99798-9633-435F-B811-89DA0FD697C7}" type="slidenum">
              <a:rPr lang="en-GB" smtClean="0"/>
              <a:t>6</a:t>
            </a:fld>
            <a:endParaRPr lang="en-GB"/>
          </a:p>
        </p:txBody>
      </p:sp>
    </p:spTree>
    <p:extLst>
      <p:ext uri="{BB962C8B-B14F-4D97-AF65-F5344CB8AC3E}">
        <p14:creationId xmlns:p14="http://schemas.microsoft.com/office/powerpoint/2010/main" val="905344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077E-6429-E182-4C79-FCF29097F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5623-BC50-1459-4675-2F10BC86BC39}"/>
              </a:ext>
            </a:extLst>
          </p:cNvPr>
          <p:cNvSpPr>
            <a:spLocks noGrp="1"/>
          </p:cNvSpPr>
          <p:nvPr>
            <p:ph type="title"/>
          </p:nvPr>
        </p:nvSpPr>
        <p:spPr>
          <a:xfrm>
            <a:off x="838200" y="136525"/>
            <a:ext cx="10515600" cy="1045003"/>
          </a:xfrm>
        </p:spPr>
        <p:txBody>
          <a:bodyPr>
            <a:normAutofit fontScale="90000"/>
          </a:bodyPr>
          <a:lstStyle/>
          <a:p>
            <a:pPr algn="ctr"/>
            <a:r>
              <a:rPr lang="de-DE" sz="3600" dirty="0" err="1"/>
              <a:t>Which</a:t>
            </a:r>
            <a:r>
              <a:rPr lang="de-DE" sz="3600" dirty="0"/>
              <a:t> </a:t>
            </a:r>
            <a:r>
              <a:rPr lang="de-DE" sz="3600" dirty="0" err="1"/>
              <a:t>varieties</a:t>
            </a:r>
            <a:r>
              <a:rPr lang="de-DE" sz="3600" dirty="0"/>
              <a:t> </a:t>
            </a:r>
            <a:r>
              <a:rPr lang="de-DE" sz="3600" dirty="0" err="1"/>
              <a:t>of</a:t>
            </a:r>
            <a:r>
              <a:rPr lang="de-DE" sz="3600" dirty="0"/>
              <a:t> Tamil </a:t>
            </a:r>
            <a:r>
              <a:rPr lang="de-DE" sz="3600" dirty="0" err="1"/>
              <a:t>have</a:t>
            </a:r>
            <a:r>
              <a:rPr lang="de-DE" sz="3600" dirty="0"/>
              <a:t> </a:t>
            </a:r>
            <a:r>
              <a:rPr lang="de-DE" sz="3600" dirty="0" err="1"/>
              <a:t>been</a:t>
            </a:r>
            <a:r>
              <a:rPr lang="de-DE" sz="3600" dirty="0"/>
              <a:t> </a:t>
            </a:r>
            <a:r>
              <a:rPr lang="de-DE" sz="3600" dirty="0" err="1"/>
              <a:t>described</a:t>
            </a:r>
            <a:r>
              <a:rPr lang="de-DE" sz="3600" dirty="0"/>
              <a:t> </a:t>
            </a:r>
            <a:r>
              <a:rPr lang="de-DE" sz="3600" dirty="0" err="1"/>
              <a:t>or</a:t>
            </a:r>
            <a:r>
              <a:rPr lang="de-DE" sz="3600" dirty="0"/>
              <a:t> </a:t>
            </a:r>
            <a:r>
              <a:rPr lang="de-DE" sz="3600" dirty="0" err="1"/>
              <a:t>characterized</a:t>
            </a:r>
            <a:br>
              <a:rPr lang="de-DE" sz="3600" dirty="0"/>
            </a:br>
            <a:r>
              <a:rPr lang="de-DE" sz="3600" dirty="0" err="1"/>
              <a:t>across</a:t>
            </a:r>
            <a:r>
              <a:rPr lang="de-DE" sz="3600" dirty="0"/>
              <a:t> </a:t>
            </a:r>
            <a:r>
              <a:rPr lang="de-DE" sz="3600" dirty="0" err="1"/>
              <a:t>history</a:t>
            </a:r>
            <a:r>
              <a:rPr lang="de-DE" sz="3600" dirty="0"/>
              <a:t>?</a:t>
            </a:r>
            <a:endParaRPr lang="en-GB" sz="3600" dirty="0"/>
          </a:p>
        </p:txBody>
      </p:sp>
      <p:sp>
        <p:nvSpPr>
          <p:cNvPr id="3" name="Content Placeholder 2">
            <a:extLst>
              <a:ext uri="{FF2B5EF4-FFF2-40B4-BE49-F238E27FC236}">
                <a16:creationId xmlns:a16="http://schemas.microsoft.com/office/drawing/2014/main" id="{F6FEA75D-A4A8-4890-4832-73B1462A5CCB}"/>
              </a:ext>
            </a:extLst>
          </p:cNvPr>
          <p:cNvSpPr>
            <a:spLocks noGrp="1"/>
          </p:cNvSpPr>
          <p:nvPr>
            <p:ph idx="1"/>
          </p:nvPr>
        </p:nvSpPr>
        <p:spPr>
          <a:xfrm>
            <a:off x="838200" y="1181528"/>
            <a:ext cx="10515600" cy="4995435"/>
          </a:xfrm>
        </p:spPr>
        <p:txBody>
          <a:bodyPr/>
          <a:lstStyle/>
          <a:p>
            <a:r>
              <a:rPr lang="de-DE" dirty="0"/>
              <a:t>Traditional Tamil </a:t>
            </a:r>
            <a:r>
              <a:rPr lang="de-DE" dirty="0" err="1"/>
              <a:t>śāstric</a:t>
            </a:r>
            <a:r>
              <a:rPr lang="de-DE" dirty="0"/>
              <a:t> </a:t>
            </a:r>
            <a:r>
              <a:rPr lang="de-DE" dirty="0" err="1"/>
              <a:t>literature</a:t>
            </a:r>
            <a:r>
              <a:rPr lang="de-DE" dirty="0"/>
              <a:t> </a:t>
            </a:r>
            <a:r>
              <a:rPr lang="de-DE" dirty="0" err="1"/>
              <a:t>deals</a:t>
            </a:r>
            <a:r>
              <a:rPr lang="de-DE" dirty="0"/>
              <a:t> </a:t>
            </a:r>
            <a:r>
              <a:rPr lang="de-DE" dirty="0" err="1"/>
              <a:t>only</a:t>
            </a:r>
            <a:r>
              <a:rPr lang="de-DE" dirty="0"/>
              <a:t> </a:t>
            </a:r>
            <a:r>
              <a:rPr lang="de-DE" dirty="0" err="1"/>
              <a:t>with</a:t>
            </a:r>
            <a:r>
              <a:rPr lang="de-DE" dirty="0"/>
              <a:t> </a:t>
            </a:r>
            <a:r>
              <a:rPr lang="de-DE" dirty="0" err="1"/>
              <a:t>Classical</a:t>
            </a:r>
            <a:r>
              <a:rPr lang="de-DE" dirty="0"/>
              <a:t> Tamil, and </a:t>
            </a:r>
            <a:r>
              <a:rPr lang="de-DE" dirty="0" err="1"/>
              <a:t>mostly</a:t>
            </a:r>
            <a:r>
              <a:rPr lang="de-DE" dirty="0"/>
              <a:t> </a:t>
            </a:r>
            <a:r>
              <a:rPr lang="de-DE" dirty="0" err="1"/>
              <a:t>with</a:t>
            </a:r>
            <a:r>
              <a:rPr lang="de-DE" dirty="0"/>
              <a:t> </a:t>
            </a:r>
            <a:r>
              <a:rPr lang="de-DE" dirty="0" err="1"/>
              <a:t>Poetical</a:t>
            </a:r>
            <a:r>
              <a:rPr lang="de-DE" dirty="0"/>
              <a:t> </a:t>
            </a:r>
            <a:r>
              <a:rPr lang="de-DE" dirty="0" err="1"/>
              <a:t>composition</a:t>
            </a:r>
            <a:r>
              <a:rPr lang="de-DE" dirty="0"/>
              <a:t> (</a:t>
            </a:r>
            <a:r>
              <a:rPr lang="de-DE" dirty="0" err="1"/>
              <a:t>ceyyuḷ</a:t>
            </a:r>
            <a:r>
              <a:rPr lang="de-DE" dirty="0"/>
              <a:t>), </a:t>
            </a:r>
            <a:r>
              <a:rPr lang="de-DE" dirty="0" err="1"/>
              <a:t>although</a:t>
            </a:r>
            <a:r>
              <a:rPr lang="de-DE" dirty="0"/>
              <a:t> </a:t>
            </a:r>
            <a:r>
              <a:rPr lang="de-DE" dirty="0" err="1"/>
              <a:t>current</a:t>
            </a:r>
            <a:r>
              <a:rPr lang="de-DE" dirty="0"/>
              <a:t> </a:t>
            </a:r>
            <a:r>
              <a:rPr lang="de-DE" dirty="0" err="1"/>
              <a:t>usage</a:t>
            </a:r>
            <a:r>
              <a:rPr lang="de-DE" dirty="0"/>
              <a:t> (</a:t>
            </a:r>
            <a:r>
              <a:rPr lang="de-DE" dirty="0" err="1"/>
              <a:t>vaḻakku</a:t>
            </a:r>
            <a:r>
              <a:rPr lang="de-DE" dirty="0"/>
              <a:t>) </a:t>
            </a:r>
            <a:r>
              <a:rPr lang="de-DE" dirty="0" err="1"/>
              <a:t>is</a:t>
            </a:r>
            <a:r>
              <a:rPr lang="de-DE" dirty="0"/>
              <a:t> also </a:t>
            </a:r>
            <a:r>
              <a:rPr lang="de-DE" dirty="0" err="1"/>
              <a:t>occasionally</a:t>
            </a:r>
            <a:r>
              <a:rPr lang="de-DE" dirty="0"/>
              <a:t> </a:t>
            </a:r>
            <a:r>
              <a:rPr lang="de-DE" dirty="0" err="1"/>
              <a:t>mentionned</a:t>
            </a:r>
            <a:r>
              <a:rPr lang="de-DE" dirty="0"/>
              <a:t>. </a:t>
            </a:r>
          </a:p>
          <a:p>
            <a:r>
              <a:rPr lang="de-DE" dirty="0"/>
              <a:t>The </a:t>
            </a:r>
            <a:r>
              <a:rPr lang="de-DE" dirty="0" err="1"/>
              <a:t>colloquial</a:t>
            </a:r>
            <a:r>
              <a:rPr lang="de-DE" dirty="0"/>
              <a:t> </a:t>
            </a:r>
            <a:r>
              <a:rPr lang="de-DE" dirty="0" err="1"/>
              <a:t>variety</a:t>
            </a:r>
            <a:r>
              <a:rPr lang="de-DE" dirty="0"/>
              <a:t> </a:t>
            </a:r>
            <a:r>
              <a:rPr lang="de-DE" dirty="0" err="1"/>
              <a:t>of</a:t>
            </a:r>
            <a:r>
              <a:rPr lang="de-DE" dirty="0"/>
              <a:t> </a:t>
            </a:r>
            <a:r>
              <a:rPr lang="de-DE" dirty="0" err="1"/>
              <a:t>the</a:t>
            </a:r>
            <a:r>
              <a:rPr lang="de-DE" dirty="0"/>
              <a:t> Tamil </a:t>
            </a:r>
            <a:r>
              <a:rPr lang="de-DE" dirty="0" err="1"/>
              <a:t>language</a:t>
            </a:r>
            <a:r>
              <a:rPr lang="de-DE" dirty="0"/>
              <a:t> was not </a:t>
            </a:r>
            <a:r>
              <a:rPr lang="de-DE" dirty="0" err="1"/>
              <a:t>described</a:t>
            </a:r>
            <a:r>
              <a:rPr lang="de-DE" dirty="0"/>
              <a:t> </a:t>
            </a:r>
            <a:r>
              <a:rPr lang="de-DE" dirty="0" err="1"/>
              <a:t>before</a:t>
            </a:r>
            <a:r>
              <a:rPr lang="de-DE" dirty="0"/>
              <a:t> </a:t>
            </a:r>
            <a:r>
              <a:rPr lang="de-DE" dirty="0" err="1"/>
              <a:t>the</a:t>
            </a:r>
            <a:r>
              <a:rPr lang="de-DE" dirty="0"/>
              <a:t> </a:t>
            </a:r>
            <a:r>
              <a:rPr lang="de-DE" dirty="0" err="1"/>
              <a:t>arrival</a:t>
            </a:r>
            <a:r>
              <a:rPr lang="de-DE" dirty="0"/>
              <a:t> </a:t>
            </a:r>
            <a:r>
              <a:rPr lang="de-DE" dirty="0" err="1"/>
              <a:t>of</a:t>
            </a:r>
            <a:r>
              <a:rPr lang="de-DE" dirty="0"/>
              <a:t> western </a:t>
            </a:r>
            <a:r>
              <a:rPr lang="de-DE" dirty="0" err="1"/>
              <a:t>missionaries</a:t>
            </a:r>
            <a:r>
              <a:rPr lang="de-DE" dirty="0"/>
              <a:t>, </a:t>
            </a:r>
            <a:r>
              <a:rPr lang="de-DE" dirty="0" err="1"/>
              <a:t>who</a:t>
            </a:r>
            <a:r>
              <a:rPr lang="de-DE" dirty="0"/>
              <a:t> </a:t>
            </a:r>
            <a:r>
              <a:rPr lang="de-DE" dirty="0" err="1"/>
              <a:t>were</a:t>
            </a:r>
            <a:r>
              <a:rPr lang="de-DE" dirty="0"/>
              <a:t> </a:t>
            </a:r>
            <a:r>
              <a:rPr lang="de-DE" dirty="0" err="1"/>
              <a:t>the</a:t>
            </a:r>
            <a:r>
              <a:rPr lang="de-DE" dirty="0"/>
              <a:t> </a:t>
            </a:r>
            <a:r>
              <a:rPr lang="de-DE" dirty="0" err="1"/>
              <a:t>first</a:t>
            </a:r>
            <a:r>
              <a:rPr lang="de-DE" dirty="0"/>
              <a:t> </a:t>
            </a:r>
            <a:r>
              <a:rPr lang="de-DE" dirty="0" err="1"/>
              <a:t>to</a:t>
            </a:r>
            <a:r>
              <a:rPr lang="de-DE" dirty="0"/>
              <a:t> </a:t>
            </a:r>
            <a:r>
              <a:rPr lang="de-DE" dirty="0" err="1"/>
              <a:t>produce</a:t>
            </a:r>
            <a:r>
              <a:rPr lang="de-DE" dirty="0"/>
              <a:t> </a:t>
            </a:r>
            <a:r>
              <a:rPr lang="de-DE" dirty="0" err="1"/>
              <a:t>grammars</a:t>
            </a:r>
            <a:r>
              <a:rPr lang="de-DE" dirty="0"/>
              <a:t> and </a:t>
            </a:r>
            <a:r>
              <a:rPr lang="de-DE" dirty="0" err="1"/>
              <a:t>dictionaries</a:t>
            </a:r>
            <a:r>
              <a:rPr lang="de-DE" dirty="0"/>
              <a:t> </a:t>
            </a:r>
            <a:r>
              <a:rPr lang="de-DE" dirty="0" err="1"/>
              <a:t>for</a:t>
            </a:r>
            <a:r>
              <a:rPr lang="de-DE" dirty="0"/>
              <a:t> </a:t>
            </a:r>
            <a:r>
              <a:rPr lang="de-DE" dirty="0" err="1"/>
              <a:t>it</a:t>
            </a:r>
            <a:r>
              <a:rPr lang="de-DE" dirty="0"/>
              <a:t>, </a:t>
            </a:r>
            <a:r>
              <a:rPr lang="de-DE" dirty="0" err="1"/>
              <a:t>starting</a:t>
            </a:r>
            <a:r>
              <a:rPr lang="de-DE" dirty="0"/>
              <a:t> </a:t>
            </a:r>
            <a:r>
              <a:rPr lang="de-DE" dirty="0" err="1"/>
              <a:t>with</a:t>
            </a:r>
            <a:r>
              <a:rPr lang="de-DE" dirty="0"/>
              <a:t>  Henrique Henriques (16th c.), Balthasar da Costa and </a:t>
            </a:r>
            <a:r>
              <a:rPr lang="de-DE" dirty="0" err="1"/>
              <a:t>Antam</a:t>
            </a:r>
            <a:r>
              <a:rPr lang="de-DE" dirty="0"/>
              <a:t> de </a:t>
            </a:r>
            <a:r>
              <a:rPr lang="de-DE" dirty="0" err="1"/>
              <a:t>Proença</a:t>
            </a:r>
            <a:r>
              <a:rPr lang="de-DE" dirty="0"/>
              <a:t> (17th c.)</a:t>
            </a:r>
          </a:p>
          <a:p>
            <a:r>
              <a:rPr lang="de-DE" dirty="0"/>
              <a:t>In </a:t>
            </a:r>
            <a:r>
              <a:rPr lang="de-DE" dirty="0" err="1"/>
              <a:t>the</a:t>
            </a:r>
            <a:r>
              <a:rPr lang="de-DE" dirty="0"/>
              <a:t> 18th </a:t>
            </a:r>
            <a:r>
              <a:rPr lang="de-DE" dirty="0" err="1"/>
              <a:t>century</a:t>
            </a:r>
            <a:r>
              <a:rPr lang="de-DE" dirty="0"/>
              <a:t>, </a:t>
            </a:r>
            <a:r>
              <a:rPr lang="de-DE" dirty="0" err="1"/>
              <a:t>Beschi</a:t>
            </a:r>
            <a:r>
              <a:rPr lang="de-DE" dirty="0"/>
              <a:t> </a:t>
            </a:r>
            <a:r>
              <a:rPr lang="de-DE" dirty="0" err="1"/>
              <a:t>understood</a:t>
            </a:r>
            <a:r>
              <a:rPr lang="de-DE" dirty="0"/>
              <a:t> </a:t>
            </a:r>
            <a:r>
              <a:rPr lang="de-DE" dirty="0" err="1"/>
              <a:t>the</a:t>
            </a:r>
            <a:r>
              <a:rPr lang="de-DE" dirty="0"/>
              <a:t> </a:t>
            </a:r>
            <a:r>
              <a:rPr lang="de-DE" dirty="0" err="1"/>
              <a:t>importance</a:t>
            </a:r>
            <a:r>
              <a:rPr lang="de-DE" dirty="0"/>
              <a:t> </a:t>
            </a:r>
            <a:r>
              <a:rPr lang="de-DE" dirty="0" err="1"/>
              <a:t>of</a:t>
            </a:r>
            <a:r>
              <a:rPr lang="de-DE" dirty="0"/>
              <a:t> </a:t>
            </a:r>
            <a:r>
              <a:rPr lang="ta-IN" dirty="0"/>
              <a:t>செந்தமிழ் </a:t>
            </a:r>
            <a:r>
              <a:rPr lang="de-DE" dirty="0"/>
              <a:t>and </a:t>
            </a:r>
            <a:r>
              <a:rPr lang="de-DE" dirty="0" err="1"/>
              <a:t>started</a:t>
            </a:r>
            <a:r>
              <a:rPr lang="de-DE" dirty="0"/>
              <a:t> </a:t>
            </a:r>
            <a:r>
              <a:rPr lang="de-DE" dirty="0" err="1"/>
              <a:t>to</a:t>
            </a:r>
            <a:r>
              <a:rPr lang="de-DE" dirty="0"/>
              <a:t> </a:t>
            </a:r>
            <a:r>
              <a:rPr lang="de-DE" dirty="0" err="1"/>
              <a:t>describe</a:t>
            </a:r>
            <a:r>
              <a:rPr lang="de-DE" dirty="0"/>
              <a:t> </a:t>
            </a:r>
            <a:r>
              <a:rPr lang="de-DE" dirty="0" err="1"/>
              <a:t>it</a:t>
            </a:r>
            <a:r>
              <a:rPr lang="de-DE" dirty="0"/>
              <a:t>, </a:t>
            </a:r>
            <a:r>
              <a:rPr lang="de-DE" dirty="0" err="1"/>
              <a:t>drawing</a:t>
            </a:r>
            <a:r>
              <a:rPr lang="de-DE" dirty="0"/>
              <a:t> </a:t>
            </a:r>
            <a:r>
              <a:rPr lang="de-DE" dirty="0" err="1"/>
              <a:t>inspiration</a:t>
            </a:r>
            <a:r>
              <a:rPr lang="de-DE" dirty="0"/>
              <a:t> </a:t>
            </a:r>
            <a:r>
              <a:rPr lang="de-DE" dirty="0" err="1"/>
              <a:t>from</a:t>
            </a:r>
            <a:r>
              <a:rPr lang="de-DE" dirty="0"/>
              <a:t> traditional </a:t>
            </a:r>
            <a:r>
              <a:rPr lang="de-DE" dirty="0" err="1"/>
              <a:t>scholarship</a:t>
            </a:r>
            <a:r>
              <a:rPr lang="de-DE" dirty="0"/>
              <a:t> (</a:t>
            </a:r>
            <a:r>
              <a:rPr lang="de-DE" dirty="0" err="1"/>
              <a:t>grammars</a:t>
            </a:r>
            <a:r>
              <a:rPr lang="de-DE" dirty="0"/>
              <a:t> and </a:t>
            </a:r>
            <a:r>
              <a:rPr lang="de-DE" dirty="0" err="1"/>
              <a:t>nikaṇṭu</a:t>
            </a:r>
            <a:r>
              <a:rPr lang="de-DE" dirty="0"/>
              <a:t>-s)</a:t>
            </a:r>
          </a:p>
          <a:p>
            <a:endParaRPr lang="en-GB" dirty="0"/>
          </a:p>
        </p:txBody>
      </p:sp>
      <p:sp>
        <p:nvSpPr>
          <p:cNvPr id="4" name="Slide Number Placeholder 3">
            <a:extLst>
              <a:ext uri="{FF2B5EF4-FFF2-40B4-BE49-F238E27FC236}">
                <a16:creationId xmlns:a16="http://schemas.microsoft.com/office/drawing/2014/main" id="{FBFF4BBD-0653-78F1-0737-B7981AC6DB2E}"/>
              </a:ext>
            </a:extLst>
          </p:cNvPr>
          <p:cNvSpPr>
            <a:spLocks noGrp="1"/>
          </p:cNvSpPr>
          <p:nvPr>
            <p:ph type="sldNum" sz="quarter" idx="12"/>
          </p:nvPr>
        </p:nvSpPr>
        <p:spPr/>
        <p:txBody>
          <a:bodyPr/>
          <a:lstStyle/>
          <a:p>
            <a:fld id="{83F99798-9633-435F-B811-89DA0FD697C7}" type="slidenum">
              <a:rPr lang="en-GB" smtClean="0"/>
              <a:t>7</a:t>
            </a:fld>
            <a:endParaRPr lang="en-GB"/>
          </a:p>
        </p:txBody>
      </p:sp>
    </p:spTree>
    <p:extLst>
      <p:ext uri="{BB962C8B-B14F-4D97-AF65-F5344CB8AC3E}">
        <p14:creationId xmlns:p14="http://schemas.microsoft.com/office/powerpoint/2010/main" val="39668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1864-1273-30C0-1A7B-26FB63066332}"/>
              </a:ext>
            </a:extLst>
          </p:cNvPr>
          <p:cNvSpPr>
            <a:spLocks noGrp="1"/>
          </p:cNvSpPr>
          <p:nvPr>
            <p:ph type="title"/>
          </p:nvPr>
        </p:nvSpPr>
        <p:spPr>
          <a:xfrm>
            <a:off x="838200" y="136525"/>
            <a:ext cx="10515600" cy="952537"/>
          </a:xfrm>
        </p:spPr>
        <p:txBody>
          <a:bodyPr>
            <a:normAutofit/>
          </a:bodyPr>
          <a:lstStyle/>
          <a:p>
            <a:pPr algn="ctr"/>
            <a:r>
              <a:rPr lang="de-DE" sz="4000" dirty="0" err="1"/>
              <a:t>Ziegenbalg‘s</a:t>
            </a:r>
            <a:r>
              <a:rPr lang="de-DE" sz="4000" dirty="0"/>
              <a:t> </a:t>
            </a:r>
            <a:r>
              <a:rPr lang="de-DE" sz="4000" dirty="0" err="1"/>
              <a:t>testimony</a:t>
            </a:r>
            <a:r>
              <a:rPr lang="de-DE" sz="4000" dirty="0"/>
              <a:t> </a:t>
            </a:r>
            <a:r>
              <a:rPr lang="de-DE" sz="4000" dirty="0" err="1"/>
              <a:t>concerning</a:t>
            </a:r>
            <a:r>
              <a:rPr lang="de-DE" sz="4000" dirty="0"/>
              <a:t> </a:t>
            </a:r>
            <a:r>
              <a:rPr lang="de-DE" sz="4000" dirty="0" err="1"/>
              <a:t>the</a:t>
            </a:r>
            <a:r>
              <a:rPr lang="de-DE" sz="4000" dirty="0"/>
              <a:t> </a:t>
            </a:r>
            <a:r>
              <a:rPr lang="de-DE" sz="4000" dirty="0" err="1"/>
              <a:t>Tivākaram</a:t>
            </a:r>
            <a:endParaRPr lang="en-GB" sz="4000" dirty="0"/>
          </a:p>
        </p:txBody>
      </p:sp>
      <p:sp>
        <p:nvSpPr>
          <p:cNvPr id="6" name="Content Placeholder 5">
            <a:extLst>
              <a:ext uri="{FF2B5EF4-FFF2-40B4-BE49-F238E27FC236}">
                <a16:creationId xmlns:a16="http://schemas.microsoft.com/office/drawing/2014/main" id="{8C3B4A6E-0551-DE1E-A1B2-AA9EEAEE7E96}"/>
              </a:ext>
            </a:extLst>
          </p:cNvPr>
          <p:cNvSpPr>
            <a:spLocks noGrp="1"/>
          </p:cNvSpPr>
          <p:nvPr>
            <p:ph idx="1"/>
          </p:nvPr>
        </p:nvSpPr>
        <p:spPr>
          <a:xfrm>
            <a:off x="616449" y="1017142"/>
            <a:ext cx="11157735" cy="5476125"/>
          </a:xfrm>
        </p:spPr>
        <p:txBody>
          <a:bodyPr>
            <a:normAutofit/>
          </a:bodyPr>
          <a:lstStyle/>
          <a:p>
            <a:pPr marL="0" indent="0">
              <a:lnSpc>
                <a:spcPct val="110000"/>
              </a:lnSpc>
              <a:buNone/>
            </a:pPr>
            <a:r>
              <a:rPr lang="de-DE" sz="3000" dirty="0" err="1"/>
              <a:t>Diwagaram</a:t>
            </a:r>
            <a:r>
              <a:rPr lang="de-DE" sz="3000" dirty="0"/>
              <a:t>, ein poetisches Buch, so da </a:t>
            </a:r>
            <a:r>
              <a:rPr lang="de-DE" sz="3000" dirty="0" err="1"/>
              <a:t>copiam</a:t>
            </a:r>
            <a:r>
              <a:rPr lang="de-DE" sz="3000" dirty="0"/>
              <a:t> </a:t>
            </a:r>
            <a:r>
              <a:rPr lang="de-DE" sz="3000" dirty="0" err="1"/>
              <a:t>verborum</a:t>
            </a:r>
            <a:r>
              <a:rPr lang="de-DE" sz="3000" dirty="0"/>
              <a:t> in sich fasset, und am allerersten von der Jugend in ihrem 8. oder 9. Jahre </a:t>
            </a:r>
            <a:r>
              <a:rPr lang="de-DE" sz="3000" dirty="0" err="1"/>
              <a:t>gelernet</a:t>
            </a:r>
            <a:r>
              <a:rPr lang="de-DE" sz="3000" dirty="0"/>
              <a:t> wird. Der Autor dieses Buchs heißt </a:t>
            </a:r>
            <a:r>
              <a:rPr lang="de-DE" sz="3000" dirty="0" err="1"/>
              <a:t>Diwagaram</a:t>
            </a:r>
            <a:r>
              <a:rPr lang="de-DE" sz="3000" dirty="0"/>
              <a:t> und ist einer von der </a:t>
            </a:r>
            <a:r>
              <a:rPr lang="de-DE" sz="3000" dirty="0" err="1"/>
              <a:t>Schammaner</a:t>
            </a:r>
            <a:r>
              <a:rPr lang="de-DE" sz="3000" dirty="0"/>
              <a:t> Nation gewesen, […] Dieses Buch lernen allein diejenigen, so da wollen Gelehrte werden, oder doch solche Leute </a:t>
            </a:r>
            <a:r>
              <a:rPr lang="de-DE" sz="3000" dirty="0" err="1"/>
              <a:t>seyn</a:t>
            </a:r>
            <a:r>
              <a:rPr lang="de-DE" sz="3000" dirty="0"/>
              <a:t>, die mit Gelehrten umgehen und ihre gelehrte Sprache verstehen wollen. Die gemeinen </a:t>
            </a:r>
            <a:r>
              <a:rPr lang="de-DE" sz="3000" dirty="0" err="1"/>
              <a:t>Malabaren</a:t>
            </a:r>
            <a:r>
              <a:rPr lang="de-DE" sz="3000" dirty="0"/>
              <a:t> verstehen kein Wort aus selbigen oder doch ganz wenig.</a:t>
            </a:r>
          </a:p>
          <a:p>
            <a:pPr marL="0" indent="0" algn="r">
              <a:buNone/>
            </a:pPr>
            <a:r>
              <a:rPr lang="de-DE" dirty="0"/>
              <a:t>(</a:t>
            </a:r>
            <a:r>
              <a:rPr lang="de-DE" dirty="0" err="1"/>
              <a:t>Bibliotheca</a:t>
            </a:r>
            <a:r>
              <a:rPr lang="de-DE" dirty="0"/>
              <a:t> </a:t>
            </a:r>
            <a:r>
              <a:rPr lang="de-DE" dirty="0" err="1"/>
              <a:t>Malabarica</a:t>
            </a:r>
            <a:r>
              <a:rPr lang="de-DE" dirty="0"/>
              <a:t> [ca. 1706–1708]</a:t>
            </a:r>
          </a:p>
          <a:p>
            <a:pPr marL="0" indent="0" algn="r">
              <a:buNone/>
            </a:pPr>
            <a:r>
              <a:rPr lang="de-DE" dirty="0" err="1"/>
              <a:t>Sweetman</a:t>
            </a:r>
            <a:r>
              <a:rPr lang="de-DE" dirty="0"/>
              <a:t> and </a:t>
            </a:r>
            <a:r>
              <a:rPr lang="de-DE" dirty="0" err="1"/>
              <a:t>Ilakkuvan</a:t>
            </a:r>
            <a:r>
              <a:rPr lang="de-DE" dirty="0"/>
              <a:t> 2012: 50, BM 4 [original </a:t>
            </a:r>
            <a:r>
              <a:rPr lang="de-DE" dirty="0" err="1"/>
              <a:t>text</a:t>
            </a:r>
            <a:r>
              <a:rPr lang="de-DE" dirty="0"/>
              <a:t>])</a:t>
            </a:r>
            <a:endParaRPr lang="en-GB" dirty="0"/>
          </a:p>
        </p:txBody>
      </p:sp>
      <p:sp>
        <p:nvSpPr>
          <p:cNvPr id="5" name="Slide Number Placeholder 4">
            <a:extLst>
              <a:ext uri="{FF2B5EF4-FFF2-40B4-BE49-F238E27FC236}">
                <a16:creationId xmlns:a16="http://schemas.microsoft.com/office/drawing/2014/main" id="{EEAD04CE-EC60-E09F-C0D0-4F7C320001A4}"/>
              </a:ext>
            </a:extLst>
          </p:cNvPr>
          <p:cNvSpPr>
            <a:spLocks noGrp="1"/>
          </p:cNvSpPr>
          <p:nvPr>
            <p:ph type="sldNum" sz="quarter" idx="12"/>
          </p:nvPr>
        </p:nvSpPr>
        <p:spPr/>
        <p:txBody>
          <a:bodyPr/>
          <a:lstStyle/>
          <a:p>
            <a:fld id="{83F99798-9633-435F-B811-89DA0FD697C7}" type="slidenum">
              <a:rPr lang="en-GB" smtClean="0"/>
              <a:t>8</a:t>
            </a:fld>
            <a:endParaRPr lang="en-GB"/>
          </a:p>
        </p:txBody>
      </p:sp>
    </p:spTree>
    <p:extLst>
      <p:ext uri="{BB962C8B-B14F-4D97-AF65-F5344CB8AC3E}">
        <p14:creationId xmlns:p14="http://schemas.microsoft.com/office/powerpoint/2010/main" val="247019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1A57F-A656-870D-F789-D4A3098F1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95FCA-70F0-BEC9-AF12-5EC3C2DB7177}"/>
              </a:ext>
            </a:extLst>
          </p:cNvPr>
          <p:cNvSpPr>
            <a:spLocks noGrp="1"/>
          </p:cNvSpPr>
          <p:nvPr>
            <p:ph type="title"/>
          </p:nvPr>
        </p:nvSpPr>
        <p:spPr>
          <a:xfrm>
            <a:off x="838200" y="136525"/>
            <a:ext cx="10515600" cy="952537"/>
          </a:xfrm>
        </p:spPr>
        <p:txBody>
          <a:bodyPr>
            <a:normAutofit/>
          </a:bodyPr>
          <a:lstStyle/>
          <a:p>
            <a:pPr algn="ctr"/>
            <a:r>
              <a:rPr lang="de-DE" sz="4000" dirty="0" err="1"/>
              <a:t>Ziegenbalg‘s</a:t>
            </a:r>
            <a:r>
              <a:rPr lang="de-DE" sz="4000" dirty="0"/>
              <a:t> </a:t>
            </a:r>
            <a:r>
              <a:rPr lang="de-DE" sz="4000" dirty="0" err="1"/>
              <a:t>testimony</a:t>
            </a:r>
            <a:r>
              <a:rPr lang="de-DE" sz="4000" dirty="0"/>
              <a:t> </a:t>
            </a:r>
            <a:r>
              <a:rPr lang="de-DE" sz="4000" dirty="0" err="1"/>
              <a:t>concerning</a:t>
            </a:r>
            <a:r>
              <a:rPr lang="de-DE" sz="4000" dirty="0"/>
              <a:t> </a:t>
            </a:r>
            <a:r>
              <a:rPr lang="de-DE" sz="4000" dirty="0" err="1"/>
              <a:t>the</a:t>
            </a:r>
            <a:r>
              <a:rPr lang="de-DE" sz="4000" dirty="0"/>
              <a:t> </a:t>
            </a:r>
            <a:r>
              <a:rPr lang="de-DE" sz="4000" dirty="0" err="1"/>
              <a:t>Tivākaram</a:t>
            </a:r>
            <a:endParaRPr lang="en-GB" sz="4000" dirty="0"/>
          </a:p>
        </p:txBody>
      </p:sp>
      <p:sp>
        <p:nvSpPr>
          <p:cNvPr id="6" name="Content Placeholder 5">
            <a:extLst>
              <a:ext uri="{FF2B5EF4-FFF2-40B4-BE49-F238E27FC236}">
                <a16:creationId xmlns:a16="http://schemas.microsoft.com/office/drawing/2014/main" id="{091BD96A-8087-DC0E-0144-C01B63FF2AF5}"/>
              </a:ext>
            </a:extLst>
          </p:cNvPr>
          <p:cNvSpPr>
            <a:spLocks noGrp="1"/>
          </p:cNvSpPr>
          <p:nvPr>
            <p:ph idx="1"/>
          </p:nvPr>
        </p:nvSpPr>
        <p:spPr>
          <a:xfrm>
            <a:off x="616449" y="1017142"/>
            <a:ext cx="11157735" cy="5476125"/>
          </a:xfrm>
        </p:spPr>
        <p:txBody>
          <a:bodyPr>
            <a:normAutofit/>
          </a:bodyPr>
          <a:lstStyle/>
          <a:p>
            <a:pPr marL="0" indent="0">
              <a:lnSpc>
                <a:spcPct val="110000"/>
              </a:lnSpc>
              <a:buNone/>
            </a:pPr>
            <a:r>
              <a:rPr lang="en-GB" sz="3200" i="1" dirty="0" err="1"/>
              <a:t>Tivākaram</a:t>
            </a:r>
            <a:r>
              <a:rPr lang="en-GB" sz="3200" dirty="0"/>
              <a:t>, a poetic book containing </a:t>
            </a:r>
            <a:r>
              <a:rPr lang="en-GB" sz="3200" i="1" dirty="0" err="1"/>
              <a:t>copiam</a:t>
            </a:r>
            <a:r>
              <a:rPr lang="en-GB" sz="3200" i="1" dirty="0"/>
              <a:t> verborum</a:t>
            </a:r>
            <a:r>
              <a:rPr lang="en-GB" sz="3200" dirty="0"/>
              <a:t>, and studied by the youth at the earliest in their eighth or ninth year. the author of this book is called </a:t>
            </a:r>
            <a:r>
              <a:rPr lang="en-GB" sz="3200" dirty="0" err="1"/>
              <a:t>Tivākaran</a:t>
            </a:r>
            <a:r>
              <a:rPr lang="en-GB" sz="3200" dirty="0"/>
              <a:t> and was one of the </a:t>
            </a:r>
            <a:r>
              <a:rPr lang="en-GB" sz="3200" i="1" dirty="0" err="1"/>
              <a:t>camaṇar</a:t>
            </a:r>
            <a:r>
              <a:rPr lang="en-GB" sz="3200" i="1" dirty="0"/>
              <a:t> </a:t>
            </a:r>
            <a:r>
              <a:rPr lang="en-GB" sz="3200" dirty="0"/>
              <a:t>nation. […] His book is studied only by those who wish to become scholars, or those who interact with scholars and wish to understand their language. The common Malabarians understand not a word of it, or at least very little.</a:t>
            </a:r>
          </a:p>
          <a:p>
            <a:pPr marL="0" indent="0" algn="r">
              <a:buNone/>
            </a:pPr>
            <a:r>
              <a:rPr lang="en-GB" dirty="0"/>
              <a:t>(</a:t>
            </a:r>
            <a:r>
              <a:rPr lang="de-DE" dirty="0"/>
              <a:t>(</a:t>
            </a:r>
            <a:r>
              <a:rPr lang="de-DE" dirty="0" err="1"/>
              <a:t>Bibliotheca</a:t>
            </a:r>
            <a:r>
              <a:rPr lang="de-DE" dirty="0"/>
              <a:t> </a:t>
            </a:r>
            <a:r>
              <a:rPr lang="de-DE" dirty="0" err="1"/>
              <a:t>Malabarica</a:t>
            </a:r>
            <a:r>
              <a:rPr lang="de-DE" dirty="0"/>
              <a:t> [ca. 1706–1708]</a:t>
            </a:r>
          </a:p>
          <a:p>
            <a:pPr marL="0" indent="0" algn="r">
              <a:buNone/>
            </a:pPr>
            <a:r>
              <a:rPr lang="de-DE" dirty="0" err="1"/>
              <a:t>Sweetman</a:t>
            </a:r>
            <a:r>
              <a:rPr lang="de-DE" dirty="0"/>
              <a:t> and </a:t>
            </a:r>
            <a:r>
              <a:rPr lang="de-DE" dirty="0" err="1"/>
              <a:t>Ilakkuvan</a:t>
            </a:r>
            <a:r>
              <a:rPr lang="de-DE" dirty="0"/>
              <a:t> 2012: 50, BM 4 [</a:t>
            </a:r>
            <a:r>
              <a:rPr lang="de-DE" dirty="0" err="1"/>
              <a:t>translation</a:t>
            </a:r>
            <a:r>
              <a:rPr lang="de-DE" dirty="0"/>
              <a:t>])</a:t>
            </a:r>
            <a:endParaRPr lang="en-GB" dirty="0"/>
          </a:p>
        </p:txBody>
      </p:sp>
      <p:sp>
        <p:nvSpPr>
          <p:cNvPr id="5" name="Slide Number Placeholder 4">
            <a:extLst>
              <a:ext uri="{FF2B5EF4-FFF2-40B4-BE49-F238E27FC236}">
                <a16:creationId xmlns:a16="http://schemas.microsoft.com/office/drawing/2014/main" id="{AB1A51A6-46BE-6476-22F2-2A84542D34B3}"/>
              </a:ext>
            </a:extLst>
          </p:cNvPr>
          <p:cNvSpPr>
            <a:spLocks noGrp="1"/>
          </p:cNvSpPr>
          <p:nvPr>
            <p:ph type="sldNum" sz="quarter" idx="12"/>
          </p:nvPr>
        </p:nvSpPr>
        <p:spPr/>
        <p:txBody>
          <a:bodyPr/>
          <a:lstStyle/>
          <a:p>
            <a:fld id="{83F99798-9633-435F-B811-89DA0FD697C7}" type="slidenum">
              <a:rPr lang="en-GB" smtClean="0"/>
              <a:t>9</a:t>
            </a:fld>
            <a:endParaRPr lang="en-GB"/>
          </a:p>
        </p:txBody>
      </p:sp>
    </p:spTree>
    <p:extLst>
      <p:ext uri="{BB962C8B-B14F-4D97-AF65-F5344CB8AC3E}">
        <p14:creationId xmlns:p14="http://schemas.microsoft.com/office/powerpoint/2010/main" val="1046278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2494</Words>
  <Application>Microsoft Office PowerPoint</Application>
  <PresentationFormat>Widescreen</PresentationFormat>
  <Paragraphs>131</Paragraphs>
  <Slides>30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Algerian</vt:lpstr>
      <vt:lpstr>Aptos</vt:lpstr>
      <vt:lpstr>Aptos Display</vt:lpstr>
      <vt:lpstr>Arial</vt:lpstr>
      <vt:lpstr>Office Theme</vt:lpstr>
      <vt:lpstr>1_Office Theme</vt:lpstr>
      <vt:lpstr>How to Make Good Use of an Ancient Tamil Poetic Vocabulary while Preparing a Dictionary of Classical Tamil</vt:lpstr>
      <vt:lpstr>How to Make Good Use of an Ancient Tamil Poetic Vocabulary while Preparing a Dictionary of Classical Tamil</vt:lpstr>
      <vt:lpstr>PowerPoint Presentation</vt:lpstr>
      <vt:lpstr>What is Classical Tamil? (a few figures)</vt:lpstr>
      <vt:lpstr>The thematic section of the Tivākaram and the rest</vt:lpstr>
      <vt:lpstr>The place of Classical Tamil inside the Tamil triglossia</vt:lpstr>
      <vt:lpstr>Which varieties of Tamil have been described or characterized across history?</vt:lpstr>
      <vt:lpstr>Ziegenbalg‘s testimony concerning the Tivākaram</vt:lpstr>
      <vt:lpstr>Ziegenbalg‘s testimony concerning the Tivākaram</vt:lpstr>
      <vt:lpstr>Beschi‘s testimony (Caturakarāti preface, 1732)</vt:lpstr>
      <vt:lpstr>Beschi‘s testimony (Caturakarāti preface, 1732)</vt:lpstr>
      <vt:lpstr>Beschi‘s testimony (Caturakarāti preface, 1732)</vt:lpstr>
      <vt:lpstr>Beschi‘s testimony (Caturakarāti preface, 1732)</vt:lpstr>
      <vt:lpstr>Beschi‘s testimony (Caturakarāti preface, 1732)</vt:lpstr>
      <vt:lpstr>Beschi‘s testimony (Caturakarāti preface, 1732)</vt:lpstr>
      <vt:lpstr>Beschi‘s testimony (Caturakarāti preface, 1732)</vt:lpstr>
      <vt:lpstr>Beschi‘s testimony (Caturakarāti preface, 1732)</vt:lpstr>
      <vt:lpstr>Beschi‘s testimony (Caturakarāti preface, 1732)</vt:lpstr>
      <vt:lpstr>Beschi‘s testimony (Caturakarāti preface, 1732)</vt:lpstr>
      <vt:lpstr>Reading a verse and linking its words to the Tivākaram (trying to imagine the life of one who has memorized the Tivākaram)</vt:lpstr>
      <vt:lpstr>How to locate „maṉ“ (in „maṉṉuyir“) inside Tivākaram?</vt:lpstr>
      <vt:lpstr>How to locate „maṉ“ (in „maṉṉuyir“) inside Tivākaram?</vt:lpstr>
      <vt:lpstr>How to locate „maṉ“ (in „maṉṉuyir“) inside Tivākaram?</vt:lpstr>
      <vt:lpstr>How to locate „maṉ“ (in „maṉṉuyir“) inside Tivākaram? (IFP ms, RE47779)</vt:lpstr>
      <vt:lpstr>How to locate „maṉ“ (in „maṉṉuyir“) inside Tivākaram? (BnF, indien 239, p.239 &amp; p.240)</vt:lpstr>
      <vt:lpstr>Maṉṉal: Ti-9_69</vt:lpstr>
      <vt:lpstr>maṉṉal as 1 of 3 values of Polysemic maṉ: Ti-11_351 Editio Princeps 1840</vt:lpstr>
      <vt:lpstr>Maṉṉal: Ti-11_351</vt:lpstr>
      <vt:lpstr>The beginning the Printing of Tivākaram in 1839 and 1840 (Tāṇṭavarāya Mutaliyār)</vt:lpstr>
      <vt:lpstr>Uriccol, as characterized in Tolkāppiyam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Jean-Luc Chevillard</dc:creator>
  <cp:lastModifiedBy>Jean-Luc Chevillard</cp:lastModifiedBy>
  <cp:revision>36</cp:revision>
  <cp:lastPrinted>2025-12-02T08:34:28Z</cp:lastPrinted>
  <dcterms:created xsi:type="dcterms:W3CDTF">2025-11-29T10:09:17Z</dcterms:created>
  <dcterms:modified xsi:type="dcterms:W3CDTF">2025-12-03T08:35:50Z</dcterms:modified>
</cp:coreProperties>
</file>