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8" r:id="rId5"/>
    <p:sldId id="269" r:id="rId6"/>
    <p:sldId id="259" r:id="rId7"/>
    <p:sldId id="264" r:id="rId8"/>
    <p:sldId id="265" r:id="rId9"/>
    <p:sldId id="270" r:id="rId10"/>
    <p:sldId id="263" r:id="rId11"/>
    <p:sldId id="261" r:id="rId12"/>
    <p:sldId id="274" r:id="rId13"/>
    <p:sldId id="271" r:id="rId14"/>
    <p:sldId id="272" r:id="rId15"/>
    <p:sldId id="262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538C-BBCC-4D1C-B192-204FE8D2F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3082E-705B-4B56-B2A3-28E903F6B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64B16-B26A-44DD-AA92-9C51864E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3499-45B9-48F1-8D4F-1B40BACC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8A3A5-DD1B-4FF5-A4C9-4EA26765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6286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C15A-71AA-4AF5-83BF-62A86BD3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593EE-DDF0-4837-B29D-624298265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DD963-B6C1-47B0-B5BD-3CF1C9A4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64335-C963-4E02-B68F-AEF477EC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4AA5A-C297-47EF-958F-145600AC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8343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B95A3-54B5-4BB1-8C10-2C3A4601F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7155D-05B2-4D18-8497-C0380C083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329B6-0A1B-4ECA-97F5-8BD8C7ED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CAF80-6827-4877-A45C-CCE5B9A8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99D19-4E68-4D0E-B040-41BEE990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095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"/>
            <a:ext cx="12192000" cy="92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928689"/>
            <a:ext cx="12192000" cy="15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>
          <a:xfrm>
            <a:off x="0" y="6500813"/>
            <a:ext cx="12192000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473827"/>
            <a:ext cx="12192000" cy="158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571613"/>
            <a:ext cx="10972800" cy="4857784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609600" y="1000108"/>
            <a:ext cx="10972800" cy="50005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525345"/>
            <a:ext cx="8544983" cy="288032"/>
          </a:xfrm>
          <a:noFill/>
          <a:ln>
            <a:noFill/>
          </a:ln>
        </p:spPr>
        <p:txBody>
          <a:bodyPr/>
          <a:lstStyle>
            <a:lvl1pPr>
              <a:buNone/>
              <a:defRPr sz="1467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Klicken zum Einfügen von TP-Titel und Namen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1" y="6526"/>
            <a:ext cx="2282373" cy="91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Helmholz\Documents\SFB 950\Grafiken\CSMC Logo Neu\Neu-RZ\Neu-RZ\Vollversion\CSMC-Logo-4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7" y="134686"/>
            <a:ext cx="2064940" cy="6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5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0370-0176-43DC-94B4-D41929CE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BACA8-DB18-4E91-A96D-F8EA1165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A7DEE-7CE3-408F-B807-EE6250C6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98B9E-A229-4C70-BBCE-C167C0E3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5157B-DECD-4759-9AEA-CE125C17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8011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970E-ECBD-40DC-B69A-5494441A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66E9-9D9C-4BA8-85A6-C3400925E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B4BD7-5CEB-44CA-9120-31434647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7416A-6F42-4860-BF58-B073D827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94A0-0A80-4C47-ADD9-CC2BE76A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48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4180-96CC-4210-8492-80EBF154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64A7-B6F4-403E-B05C-E180D8CF5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AD5EB-A675-46CA-9F21-6185331DE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2EF7D-18DC-4351-8CE5-C56ADB76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C3067-284C-403F-880B-AFEEBD6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DB310-FB41-4FBA-B27A-E93CE7A5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3563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8792-296B-4EA6-9373-17B0DDF3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4A0FB-47D8-4186-A122-8C76DF2BF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DFA53-5518-4827-80CE-2B4E84E61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64F47A-1500-46F3-B02E-56DED001E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94F27-191D-410A-9720-79E1189FF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49307-578B-4FCD-9A75-46328A5D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A74E-7FF6-4043-9A23-4ADFDCC7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3AAEF-C350-48C4-8140-FD189F87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2140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5B8B-215A-4CDD-AF11-587699D6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47852-3DA1-464D-97B4-F04731E5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DFE8D-BCBD-4EB8-BDFA-92628A38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E8CA7-90B9-4824-AC5D-EFB3424E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1172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0F5C4-A947-409B-A3FB-E4735038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33412-3952-411B-A86F-06357D80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84765-2F73-46A4-AD03-2BD5A950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0579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89C6-7082-48E3-B8C0-4A45CA3C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9EF6-D25D-4C06-BD9E-3AA0C1A5C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0FA5C-6B14-405E-B69A-2F39DDD73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559C9-7206-4B42-AFF8-F10F5CA6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34003-D3FB-45D3-8050-214DEA63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A67ED-F9C6-49EA-8F98-76648F89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860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F1260-7CD9-43DC-9C37-701257BD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9D94A-1F29-4528-9217-93B4CAD83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7A8F3-5141-48A8-8647-BFC6B222A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1CEE2-9211-4C4B-8C81-53249A31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72A25-F1E4-40D5-9611-F2313B51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A1A50-8338-4810-BEB8-6E8D950C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2257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20E9B-0F75-4693-A018-813C0C28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D483F-8CA6-431C-9188-C4E4E73B8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AE616-2E1E-49EF-A0AA-10E8C165B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321CD-92FC-4129-B0A9-2510AA0225E3}" type="datetimeFigureOut">
              <a:rPr lang="en-DE" smtClean="0"/>
              <a:t>12/03/2025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FAB85-C491-49E9-AC91-A7470A296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A4A23-879C-4F96-9DFA-F913E4B36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F347-F3D4-44AA-80D2-618000B95BA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69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4719" y="1412775"/>
            <a:ext cx="4297679" cy="2996665"/>
          </a:xfrm>
        </p:spPr>
        <p:txBody>
          <a:bodyPr/>
          <a:lstStyle/>
          <a:p>
            <a:pPr algn="ctr"/>
            <a:r>
              <a:rPr lang="en-GB" sz="2800" dirty="0">
                <a:latin typeface="+mn-lt"/>
              </a:rPr>
              <a:t>How to Make Good Use</a:t>
            </a:r>
            <a:br>
              <a:rPr lang="en-GB" sz="2800" dirty="0">
                <a:latin typeface="+mn-lt"/>
              </a:rPr>
            </a:br>
            <a:r>
              <a:rPr lang="en-GB" sz="2800">
                <a:latin typeface="+mn-lt"/>
              </a:rPr>
              <a:t>of an </a:t>
            </a:r>
            <a:r>
              <a:rPr lang="en-GB" sz="2800" dirty="0">
                <a:latin typeface="+mn-lt"/>
              </a:rPr>
              <a:t>Ancient Tamil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Poetic Vocabulary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while Preparing a Dictionary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of Classical Tamil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Séminaire</a:t>
            </a:r>
            <a:r>
              <a:rPr lang="en-GB" dirty="0"/>
              <a:t> </a:t>
            </a:r>
            <a:r>
              <a:rPr lang="en-GB" dirty="0" err="1"/>
              <a:t>Mondes</a:t>
            </a:r>
            <a:r>
              <a:rPr lang="en-GB" dirty="0"/>
              <a:t> </a:t>
            </a:r>
            <a:r>
              <a:rPr lang="en-GB" dirty="0" err="1"/>
              <a:t>Indiens</a:t>
            </a:r>
            <a:r>
              <a:rPr lang="en-GB" dirty="0"/>
              <a:t>, 3 December 2026</a:t>
            </a:r>
          </a:p>
        </p:txBody>
      </p:sp>
      <p:pic>
        <p:nvPicPr>
          <p:cNvPr id="6" name="Picture 3" descr="C:\Users\Eva\AppData\Local\Temp\White_recta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19" y="68628"/>
            <a:ext cx="1802172" cy="8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61" y="133102"/>
            <a:ext cx="2880320" cy="6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07" y="44623"/>
            <a:ext cx="1405048" cy="89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B70CD-8E51-4C6B-AE30-9DB2FEDECD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-3071"/>
            <a:ext cx="2055376" cy="1172412"/>
          </a:xfrm>
          <a:prstGeom prst="rect">
            <a:avLst/>
          </a:prstGeom>
        </p:spPr>
      </p:pic>
      <p:pic>
        <p:nvPicPr>
          <p:cNvPr id="21" name="Picture 2" descr="C:\Users\Eva\Documents\European Advanced Grant\webpage\logo\NETamil Euro on white.jpg">
            <a:extLst>
              <a:ext uri="{FF2B5EF4-FFF2-40B4-BE49-F238E27FC236}">
                <a16:creationId xmlns:a16="http://schemas.microsoft.com/office/drawing/2014/main" id="{236C9429-969B-418E-B365-1685DA9E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59" y="68629"/>
            <a:ext cx="1366180" cy="7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319480-69D8-4E2D-91C7-35773FEFF854}"/>
              </a:ext>
            </a:extLst>
          </p:cNvPr>
          <p:cNvSpPr txBox="1"/>
          <p:nvPr/>
        </p:nvSpPr>
        <p:spPr>
          <a:xfrm>
            <a:off x="8013778" y="4116091"/>
            <a:ext cx="283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Eva Wilden, Hamburg</a:t>
            </a:r>
            <a:endParaRPr lang="en-DE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F4A8D-9415-4F2A-ABB4-BC7EDD95E0D7}"/>
              </a:ext>
            </a:extLst>
          </p:cNvPr>
          <p:cNvSpPr txBox="1"/>
          <p:nvPr/>
        </p:nvSpPr>
        <p:spPr>
          <a:xfrm>
            <a:off x="2166916" y="799542"/>
            <a:ext cx="2795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>
                <a:latin typeface="Algerian" panose="04020705040A02060702" pitchFamily="82" charset="0"/>
              </a:rPr>
              <a:t>Tamilex</a:t>
            </a:r>
            <a:endParaRPr lang="en-DE" sz="2400" dirty="0">
              <a:latin typeface="Algerian" panose="04020705040A02060702" pitchFamily="8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3FF729-DA88-4535-B2C0-3B18785A4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902" y="1565032"/>
            <a:ext cx="6420037" cy="490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5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0565-ACC2-4481-A6D0-D3BF412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The Sutra Missing in the Three Manuscripts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79A9A-0084-4988-A171-2079F703600C}"/>
              </a:ext>
            </a:extLst>
          </p:cNvPr>
          <p:cNvSpPr txBox="1"/>
          <p:nvPr/>
        </p:nvSpPr>
        <p:spPr>
          <a:xfrm>
            <a:off x="2448560" y="1920240"/>
            <a:ext cx="573567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/>
              <a:t>717. </a:t>
            </a:r>
            <a:r>
              <a:rPr lang="en-DE" sz="2400" b="1" i="1" dirty="0" err="1"/>
              <a:t>orupeyar</a:t>
            </a:r>
            <a:r>
              <a:rPr lang="en-DE" sz="2400" b="1" i="1" dirty="0"/>
              <a:t> </a:t>
            </a:r>
            <a:r>
              <a:rPr lang="en-DE" sz="2400" b="1" i="1" dirty="0" err="1"/>
              <a:t>maravakaip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en-DE" sz="2400" b="1" i="1" dirty="0"/>
          </a:p>
          <a:p>
            <a:endParaRPr lang="en-GB" sz="800" i="1" dirty="0"/>
          </a:p>
          <a:p>
            <a:r>
              <a:rPr lang="en-DE" sz="2400" i="1" dirty="0" err="1"/>
              <a:t>oru</a:t>
            </a:r>
            <a:r>
              <a:rPr lang="en-DE" sz="2400" i="1" dirty="0"/>
              <a:t> </a:t>
            </a:r>
            <a:r>
              <a:rPr lang="en-DE" sz="2400" i="1" dirty="0" err="1"/>
              <a:t>maram</a:t>
            </a:r>
            <a:r>
              <a:rPr lang="en-DE" sz="2400" i="1" dirty="0"/>
              <a:t> </a:t>
            </a:r>
            <a:r>
              <a:rPr lang="en-DE" sz="2400" i="1" dirty="0" err="1"/>
              <a:t>oru</a:t>
            </a:r>
            <a:r>
              <a:rPr lang="en-DE" sz="2400" i="1" dirty="0"/>
              <a:t> </a:t>
            </a:r>
            <a:r>
              <a:rPr lang="en-DE" sz="2400" i="1" dirty="0" err="1"/>
              <a:t>peyar</a:t>
            </a:r>
            <a:r>
              <a:rPr lang="en-DE" sz="2400" i="1" dirty="0"/>
              <a:t> </a:t>
            </a:r>
            <a:r>
              <a:rPr lang="en-DE" sz="2400" i="1" dirty="0" err="1"/>
              <a:t>uraikkum</a:t>
            </a:r>
            <a:r>
              <a:rPr lang="en-DE" sz="2400" i="1" dirty="0"/>
              <a:t> </a:t>
            </a:r>
            <a:r>
              <a:rPr lang="en-DE" sz="2400" i="1" dirty="0" err="1"/>
              <a:t>kiḷavi</a:t>
            </a:r>
            <a:endParaRPr lang="en-DE" sz="2400" i="1" dirty="0"/>
          </a:p>
          <a:p>
            <a:r>
              <a:rPr lang="en-DE" sz="2400" i="1" dirty="0" err="1"/>
              <a:t>varaiv</a:t>
            </a:r>
            <a:r>
              <a:rPr lang="en-DE" sz="2400" i="1" dirty="0"/>
              <a:t>* </a:t>
            </a:r>
            <a:r>
              <a:rPr lang="en-DE" sz="2400" i="1" dirty="0" err="1"/>
              <a:t>il</a:t>
            </a:r>
            <a:r>
              <a:rPr lang="en-DE" sz="2400" i="1" dirty="0"/>
              <a:t> +</a:t>
            </a:r>
            <a:r>
              <a:rPr lang="en-DE" sz="2400" i="1" dirty="0" err="1"/>
              <a:t>eṉmaṉār</a:t>
            </a:r>
            <a:r>
              <a:rPr lang="en-DE" sz="2400" i="1" dirty="0"/>
              <a:t> </a:t>
            </a:r>
            <a:r>
              <a:rPr lang="en-DE" sz="2400" i="1" dirty="0" err="1"/>
              <a:t>vaḷḷiyōr</a:t>
            </a:r>
            <a:r>
              <a:rPr lang="en-DE" sz="2400" i="1" dirty="0"/>
              <a:t>-ē</a:t>
            </a:r>
            <a:endParaRPr lang="de-DE" sz="2400" i="1" dirty="0"/>
          </a:p>
          <a:p>
            <a:endParaRPr lang="de-DE" sz="800" dirty="0"/>
          </a:p>
          <a:p>
            <a:r>
              <a:rPr lang="en-GB" sz="2400" dirty="0"/>
              <a:t>“</a:t>
            </a:r>
            <a:r>
              <a:rPr lang="de-DE" sz="2400" dirty="0"/>
              <a:t>Words that denote one tree with one name</a:t>
            </a:r>
          </a:p>
          <a:p>
            <a:r>
              <a:rPr lang="de-DE" sz="2400" dirty="0"/>
              <a:t>are without limits, say the liberal people.“</a:t>
            </a:r>
            <a:endParaRPr lang="en-DE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F8A1C-5169-4192-A6AA-E858AA3974DB}"/>
              </a:ext>
            </a:extLst>
          </p:cNvPr>
          <p:cNvSpPr txBox="1"/>
          <p:nvPr/>
        </p:nvSpPr>
        <p:spPr>
          <a:xfrm>
            <a:off x="2448560" y="4609326"/>
            <a:ext cx="5412251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C2 [72.]</a:t>
            </a:r>
            <a:r>
              <a:rPr lang="en-DE" sz="2000" b="1" dirty="0"/>
              <a:t> (698) </a:t>
            </a:r>
            <a:r>
              <a:rPr lang="en-DE" sz="2000" b="1" i="1" dirty="0" err="1"/>
              <a:t>orupey</a:t>
            </a:r>
            <a:r>
              <a:rPr lang="de-DE" sz="2000" b="1" i="1" dirty="0"/>
              <a:t>a</a:t>
            </a:r>
            <a:r>
              <a:rPr lang="en-DE" sz="2000" b="1" i="1" dirty="0"/>
              <a:t>r m</a:t>
            </a:r>
            <a:r>
              <a:rPr lang="de-DE" sz="2000" b="1" i="1" dirty="0"/>
              <a:t>ara</a:t>
            </a:r>
            <a:r>
              <a:rPr lang="en-DE" sz="2000" b="1" i="1" dirty="0" err="1"/>
              <a:t>ttiṉ</a:t>
            </a:r>
            <a:r>
              <a:rPr lang="en-DE" sz="2000" b="1" i="1" dirty="0"/>
              <a:t> </a:t>
            </a:r>
            <a:r>
              <a:rPr lang="en-DE" sz="2000" b="1" i="1" dirty="0" err="1"/>
              <a:t>peyar</a:t>
            </a:r>
            <a:endParaRPr lang="de-DE" sz="2000" i="1" dirty="0"/>
          </a:p>
          <a:p>
            <a:endParaRPr lang="de-DE" sz="800" i="1" dirty="0"/>
          </a:p>
          <a:p>
            <a:r>
              <a:rPr lang="en-DE" sz="2000" i="1" dirty="0" err="1"/>
              <a:t>ekiṉam</a:t>
            </a:r>
            <a:r>
              <a:rPr lang="en-DE" sz="2000" i="1" dirty="0"/>
              <a:t> </a:t>
            </a:r>
            <a:r>
              <a:rPr lang="en-DE" sz="2000" i="1" dirty="0" err="1"/>
              <a:t>cēmaram</a:t>
            </a:r>
            <a:r>
              <a:rPr lang="en-DE" sz="2000" i="1" dirty="0"/>
              <a:t> </a:t>
            </a:r>
            <a:r>
              <a:rPr lang="en-DE" sz="2000" i="1" dirty="0" err="1"/>
              <a:t>āṇmaram</a:t>
            </a:r>
            <a:r>
              <a:rPr lang="en-DE" sz="2000" i="1" dirty="0"/>
              <a:t> </a:t>
            </a:r>
            <a:r>
              <a:rPr lang="en-DE" sz="2000" i="1" dirty="0" err="1"/>
              <a:t>eṉpa</a:t>
            </a:r>
            <a:endParaRPr lang="en-DE" sz="2000" i="1" dirty="0"/>
          </a:p>
          <a:p>
            <a:r>
              <a:rPr lang="en-DE" sz="2000" i="1" dirty="0" err="1"/>
              <a:t>orumaram</a:t>
            </a:r>
            <a:r>
              <a:rPr lang="en-DE" sz="2000" i="1" dirty="0"/>
              <a:t> </a:t>
            </a:r>
            <a:r>
              <a:rPr lang="en-DE" sz="2000" i="1" dirty="0" err="1"/>
              <a:t>orupeyar</a:t>
            </a:r>
            <a:r>
              <a:rPr lang="en-DE" sz="2000" i="1" dirty="0"/>
              <a:t> </a:t>
            </a:r>
            <a:r>
              <a:rPr lang="en-DE" sz="2000" i="1" dirty="0" err="1"/>
              <a:t>uraikkum</a:t>
            </a:r>
            <a:r>
              <a:rPr lang="en-DE" sz="2000" i="1" dirty="0"/>
              <a:t> </a:t>
            </a:r>
            <a:r>
              <a:rPr lang="en-DE" sz="2000" i="1" dirty="0" err="1"/>
              <a:t>kiḷavi</a:t>
            </a:r>
            <a:endParaRPr lang="de-DE" sz="2000" i="1" dirty="0"/>
          </a:p>
          <a:p>
            <a:endParaRPr lang="de-DE" sz="800" dirty="0"/>
          </a:p>
          <a:p>
            <a:r>
              <a:rPr lang="en-GB" sz="2000" dirty="0"/>
              <a:t>“</a:t>
            </a:r>
            <a:r>
              <a:rPr lang="en-GB" sz="2000" dirty="0" err="1"/>
              <a:t>Eki</a:t>
            </a:r>
            <a:r>
              <a:rPr lang="de-DE" sz="2000" dirty="0"/>
              <a:t>ṉam</a:t>
            </a:r>
            <a:r>
              <a:rPr lang="en-GB" sz="2000" dirty="0"/>
              <a:t>, </a:t>
            </a:r>
            <a:r>
              <a:rPr lang="en-GB" sz="2000" dirty="0" err="1"/>
              <a:t>Cēmaram</a:t>
            </a:r>
            <a:r>
              <a:rPr lang="en-GB" sz="2000" dirty="0"/>
              <a:t> [and] </a:t>
            </a:r>
            <a:r>
              <a:rPr lang="en-GB" sz="2000" dirty="0" err="1"/>
              <a:t>Āṇmaram</a:t>
            </a:r>
            <a:r>
              <a:rPr lang="en-GB" sz="2000" dirty="0"/>
              <a:t>, they say,</a:t>
            </a:r>
          </a:p>
          <a:p>
            <a:r>
              <a:rPr lang="de-DE" sz="2000" dirty="0"/>
              <a:t>are words which denote one tree with one name.“</a:t>
            </a:r>
            <a:endParaRPr lang="en-DE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CE1DB-2FBD-43CE-A14A-2CFDFBE3742D}"/>
              </a:ext>
            </a:extLst>
          </p:cNvPr>
          <p:cNvSpPr txBox="1"/>
          <p:nvPr/>
        </p:nvSpPr>
        <p:spPr>
          <a:xfrm>
            <a:off x="8402320" y="5183093"/>
            <a:ext cx="2943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ends the section on trees!</a:t>
            </a:r>
            <a:endParaRPr lang="en-DE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B7085-B184-4E3B-9F8E-BB66061C2AD3}"/>
              </a:ext>
            </a:extLst>
          </p:cNvPr>
          <p:cNvSpPr txBox="1"/>
          <p:nvPr/>
        </p:nvSpPr>
        <p:spPr>
          <a:xfrm>
            <a:off x="8524240" y="2505015"/>
            <a:ext cx="2286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in the middle of the</a:t>
            </a:r>
          </a:p>
          <a:p>
            <a:r>
              <a:rPr lang="de-DE" sz="2000" b="1" dirty="0"/>
              <a:t>section on general </a:t>
            </a:r>
          </a:p>
          <a:p>
            <a:r>
              <a:rPr lang="de-DE" sz="2000" b="1" dirty="0"/>
              <a:t>words for tree!</a:t>
            </a:r>
            <a:endParaRPr lang="en-DE" sz="2000" b="1" dirty="0"/>
          </a:p>
        </p:txBody>
      </p:sp>
    </p:spTree>
    <p:extLst>
      <p:ext uri="{BB962C8B-B14F-4D97-AF65-F5344CB8AC3E}">
        <p14:creationId xmlns:p14="http://schemas.microsoft.com/office/powerpoint/2010/main" val="396003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C448-4833-4258-938F-7665D6DC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Metre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A5BDB-E41A-4AA1-A03A-71E1CE52B1CD}"/>
              </a:ext>
            </a:extLst>
          </p:cNvPr>
          <p:cNvSpPr txBox="1"/>
          <p:nvPr/>
        </p:nvSpPr>
        <p:spPr>
          <a:xfrm>
            <a:off x="690880" y="1849120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normal </a:t>
            </a:r>
            <a:r>
              <a:rPr lang="de-DE" sz="2400" i="1" dirty="0"/>
              <a:t>nūṟpā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F932F-A768-42D9-ACA4-A31BE438871A}"/>
              </a:ext>
            </a:extLst>
          </p:cNvPr>
          <p:cNvSpPr txBox="1"/>
          <p:nvPr/>
        </p:nvSpPr>
        <p:spPr>
          <a:xfrm>
            <a:off x="690880" y="4273997"/>
            <a:ext cx="2491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Glitches:</a:t>
            </a:r>
          </a:p>
          <a:p>
            <a:r>
              <a:rPr lang="de-DE" sz="2400" dirty="0"/>
              <a:t>hypermetrical feet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525D1-111A-4629-A5F0-2B78E39B3F1D}"/>
              </a:ext>
            </a:extLst>
          </p:cNvPr>
          <p:cNvSpPr txBox="1"/>
          <p:nvPr/>
        </p:nvSpPr>
        <p:spPr>
          <a:xfrm>
            <a:off x="3810000" y="1625600"/>
            <a:ext cx="8107680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T5: </a:t>
            </a:r>
            <a:r>
              <a:rPr lang="en-DE" sz="2400" b="1" dirty="0"/>
              <a:t>193. (827) </a:t>
            </a:r>
            <a:r>
              <a:rPr lang="en-DE" sz="2400" b="1" i="1" dirty="0" err="1"/>
              <a:t>ceṅkuvaḷaiyiṉ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r>
              <a:rPr lang="en-GB" sz="2400" b="1" dirty="0"/>
              <a:t>, “Names for red waterlilies”</a:t>
            </a:r>
            <a:endParaRPr lang="en-DE" sz="2400" b="1" i="1" dirty="0"/>
          </a:p>
          <a:p>
            <a:pPr>
              <a:lnSpc>
                <a:spcPct val="150000"/>
              </a:lnSpc>
            </a:pPr>
            <a:r>
              <a:rPr lang="en-DE" sz="2400" i="1" dirty="0" err="1"/>
              <a:t>ceṅkuvaḷai</a:t>
            </a:r>
            <a:r>
              <a:rPr lang="en-DE" sz="2400" i="1" dirty="0"/>
              <a:t> </a:t>
            </a:r>
            <a:r>
              <a:rPr lang="en-DE" sz="2400" i="1" dirty="0" err="1"/>
              <a:t>arattam</a:t>
            </a:r>
            <a:r>
              <a:rPr lang="en-DE" sz="2400" i="1" dirty="0"/>
              <a:t> </a:t>
            </a:r>
            <a:r>
              <a:rPr lang="en-DE" sz="2400" i="1" dirty="0" err="1"/>
              <a:t>uṟpalam</a:t>
            </a:r>
            <a:r>
              <a:rPr lang="en-DE" sz="2400" i="1" dirty="0"/>
              <a:t> </a:t>
            </a:r>
            <a:r>
              <a:rPr lang="en-DE" sz="2400" i="1" dirty="0" err="1"/>
              <a:t>ceṅkaḻunīr</a:t>
            </a:r>
            <a:endParaRPr lang="en-DE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DCDD6-695F-4F2E-AA56-24B298A187D7}"/>
              </a:ext>
            </a:extLst>
          </p:cNvPr>
          <p:cNvSpPr txBox="1"/>
          <p:nvPr/>
        </p:nvSpPr>
        <p:spPr>
          <a:xfrm>
            <a:off x="4124960" y="3489167"/>
            <a:ext cx="6597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c.e.: </a:t>
            </a:r>
            <a:r>
              <a:rPr lang="en-DE" sz="2400" b="1" dirty="0"/>
              <a:t>704. </a:t>
            </a:r>
            <a:r>
              <a:rPr lang="en-DE" sz="2400" b="1" i="1" dirty="0" err="1"/>
              <a:t>karumpiṉ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r>
              <a:rPr lang="en-GB" sz="2400" b="1" dirty="0"/>
              <a:t>, “Names for sugarcane”</a:t>
            </a:r>
            <a:endParaRPr lang="en-DE" sz="2400" b="1" i="1" dirty="0"/>
          </a:p>
          <a:p>
            <a:r>
              <a:rPr lang="en-DE" sz="2400" i="1" dirty="0" err="1"/>
              <a:t>kaḻai</a:t>
            </a:r>
            <a:r>
              <a:rPr lang="en-DE" sz="2400" i="1" dirty="0"/>
              <a:t> </a:t>
            </a:r>
            <a:r>
              <a:rPr lang="en-DE" sz="2400" i="1" dirty="0" err="1"/>
              <a:t>vēḻam</a:t>
            </a:r>
            <a:r>
              <a:rPr lang="en-DE" sz="2400" i="1" dirty="0"/>
              <a:t> </a:t>
            </a:r>
            <a:r>
              <a:rPr lang="en-DE" sz="2400" i="1" dirty="0" err="1"/>
              <a:t>ikku</a:t>
            </a:r>
            <a:r>
              <a:rPr lang="en-DE" sz="2400" i="1" dirty="0"/>
              <a:t> </a:t>
            </a:r>
            <a:r>
              <a:rPr lang="en-DE" sz="2400" i="1" dirty="0" err="1"/>
              <a:t>kaṉṉal</a:t>
            </a:r>
            <a:r>
              <a:rPr lang="en-DE" sz="2400" i="1" dirty="0"/>
              <a:t> </a:t>
            </a:r>
            <a:r>
              <a:rPr lang="en-DE" sz="2400" i="1" dirty="0" err="1"/>
              <a:t>karump</a:t>
            </a:r>
            <a:r>
              <a:rPr lang="en-DE" sz="2400" i="1" dirty="0"/>
              <a:t>*-ē</a:t>
            </a:r>
            <a:endParaRPr lang="de-DE" sz="2400" i="1" dirty="0"/>
          </a:p>
          <a:p>
            <a:r>
              <a:rPr lang="de-DE" sz="2400" dirty="0"/>
              <a:t>metrical split:</a:t>
            </a:r>
          </a:p>
          <a:p>
            <a:r>
              <a:rPr lang="en-DE" sz="2400" i="1" dirty="0" err="1">
                <a:solidFill>
                  <a:srgbClr val="FF0000"/>
                </a:solidFill>
              </a:rPr>
              <a:t>kaḻaivēḻa</a:t>
            </a:r>
            <a:r>
              <a:rPr lang="de-DE" sz="2400" i="1" dirty="0"/>
              <a:t> </a:t>
            </a:r>
            <a:r>
              <a:rPr lang="en-DE" sz="2400" i="1" dirty="0" err="1"/>
              <a:t>mikku</a:t>
            </a:r>
            <a:r>
              <a:rPr lang="en-DE" sz="2400" i="1" dirty="0"/>
              <a:t> </a:t>
            </a:r>
            <a:r>
              <a:rPr lang="en-DE" sz="2400" i="1" dirty="0" err="1"/>
              <a:t>kaṉṉal</a:t>
            </a:r>
            <a:r>
              <a:rPr lang="en-DE" sz="2400" i="1" dirty="0"/>
              <a:t> </a:t>
            </a:r>
            <a:r>
              <a:rPr lang="en-DE" sz="2400" i="1" dirty="0" err="1"/>
              <a:t>karumpē</a:t>
            </a:r>
            <a:r>
              <a:rPr lang="en-GB" sz="2400" i="1" dirty="0"/>
              <a:t>	</a:t>
            </a:r>
            <a:r>
              <a:rPr lang="en-GB" sz="2400" dirty="0"/>
              <a:t>&gt;&gt; extra name</a:t>
            </a:r>
            <a:endParaRPr lang="de-DE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C00E1-B4D8-4F33-957A-167C0180DFBA}"/>
              </a:ext>
            </a:extLst>
          </p:cNvPr>
          <p:cNvSpPr txBox="1"/>
          <p:nvPr/>
        </p:nvSpPr>
        <p:spPr>
          <a:xfrm>
            <a:off x="4124960" y="5435600"/>
            <a:ext cx="779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b="1" dirty="0"/>
              <a:t>812. </a:t>
            </a:r>
            <a:r>
              <a:rPr lang="en-DE" sz="2400" b="1" i="1" dirty="0" err="1"/>
              <a:t>veṟṟilaiyiṉ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r>
              <a:rPr lang="de-DE" sz="2400" b="1" dirty="0"/>
              <a:t>, </a:t>
            </a:r>
            <a:r>
              <a:rPr lang="en-GB" sz="2400" b="1" dirty="0"/>
              <a:t>“Names for betel”</a:t>
            </a:r>
            <a:endParaRPr lang="en-DE" sz="2400" b="1" dirty="0"/>
          </a:p>
          <a:p>
            <a:r>
              <a:rPr lang="en-DE" sz="2400" i="1" dirty="0" err="1">
                <a:solidFill>
                  <a:srgbClr val="FF0000"/>
                </a:solidFill>
              </a:rPr>
              <a:t>nākavalli</a:t>
            </a:r>
            <a:r>
              <a:rPr lang="en-DE" sz="2400" i="1" dirty="0"/>
              <a:t> </a:t>
            </a:r>
            <a:r>
              <a:rPr lang="en-DE" sz="2400" i="1" dirty="0" err="1">
                <a:solidFill>
                  <a:srgbClr val="FF0000"/>
                </a:solidFill>
              </a:rPr>
              <a:t>tāmpūlam</a:t>
            </a:r>
            <a:r>
              <a:rPr lang="en-DE" sz="2400" i="1" dirty="0"/>
              <a:t> </a:t>
            </a:r>
            <a:r>
              <a:rPr lang="en-DE" sz="2400" i="1" dirty="0" err="1"/>
              <a:t>veṟṟil</a:t>
            </a:r>
            <a:r>
              <a:rPr lang="en-US" sz="2400" i="1" dirty="0"/>
              <a:t>ai</a:t>
            </a:r>
            <a:r>
              <a:rPr lang="en-GB" sz="2400" i="1" dirty="0"/>
              <a:t>		</a:t>
            </a:r>
            <a:r>
              <a:rPr lang="en-GB" sz="2400" dirty="0"/>
              <a:t>&gt;&gt; overlong names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25323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FB3C-24E9-4A9A-B8F8-04AE8EAE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Hypermetrical Sutras --</a:t>
            </a:r>
            <a:r>
              <a:rPr lang="en-GB" sz="3600" dirty="0"/>
              <a:t> </a:t>
            </a:r>
            <a:r>
              <a:rPr lang="en-GB" sz="3600" dirty="0">
                <a:latin typeface="+mn-lt"/>
              </a:rPr>
              <a:t>Glitch?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65668-A956-49A9-B7B9-25F4B42F90FF}"/>
              </a:ext>
            </a:extLst>
          </p:cNvPr>
          <p:cNvSpPr txBox="1"/>
          <p:nvPr/>
        </p:nvSpPr>
        <p:spPr>
          <a:xfrm>
            <a:off x="1950720" y="1824415"/>
            <a:ext cx="8534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c.e.: </a:t>
            </a:r>
            <a:r>
              <a:rPr lang="en-DE" sz="2400" b="1" dirty="0"/>
              <a:t>628. </a:t>
            </a:r>
            <a:r>
              <a:rPr lang="en-DE" sz="2400" b="1" i="1" dirty="0" err="1"/>
              <a:t>pañca</a:t>
            </a:r>
            <a:r>
              <a:rPr lang="en-DE" sz="2400" b="1" i="1" dirty="0"/>
              <a:t> </a:t>
            </a:r>
            <a:r>
              <a:rPr lang="en-DE" sz="2400" b="1" i="1" dirty="0" err="1"/>
              <a:t>taruviṉ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r>
              <a:rPr lang="de-DE" sz="2400" b="1" i="1" dirty="0"/>
              <a:t>, </a:t>
            </a:r>
            <a:r>
              <a:rPr lang="en-GB" sz="2400" b="1" dirty="0"/>
              <a:t>“Names of the five trees”</a:t>
            </a:r>
          </a:p>
          <a:p>
            <a:r>
              <a:rPr lang="en-GB" sz="2400" b="1" dirty="0" err="1"/>
              <a:t>C1</a:t>
            </a:r>
            <a:r>
              <a:rPr lang="en-GB" sz="2400" b="1" dirty="0"/>
              <a:t>: [1.] </a:t>
            </a:r>
            <a:r>
              <a:rPr lang="en-GB" sz="2400" b="1" i="1" dirty="0"/>
              <a:t>ka</a:t>
            </a:r>
            <a:r>
              <a:rPr lang="de-DE" sz="2400" b="1" i="1" dirty="0"/>
              <a:t>ṟ</a:t>
            </a:r>
            <a:r>
              <a:rPr lang="en-GB" sz="2400" b="1" i="1" dirty="0" err="1"/>
              <a:t>paka</a:t>
            </a:r>
            <a:r>
              <a:rPr lang="en-GB" sz="2400" b="1" i="1" dirty="0"/>
              <a:t> </a:t>
            </a:r>
            <a:r>
              <a:rPr lang="en-GB" sz="2400" b="1" i="1" dirty="0" err="1"/>
              <a:t>taruviṉ</a:t>
            </a:r>
            <a:r>
              <a:rPr lang="en-GB" sz="2400" b="1" i="1" dirty="0"/>
              <a:t> </a:t>
            </a:r>
            <a:r>
              <a:rPr lang="en-GB" sz="2400" b="1" i="1" dirty="0" err="1"/>
              <a:t>peyar</a:t>
            </a:r>
            <a:r>
              <a:rPr lang="en-GB" sz="2400" b="1" dirty="0"/>
              <a:t>, “Names of the wish-fulling trees”</a:t>
            </a:r>
          </a:p>
          <a:p>
            <a:r>
              <a:rPr lang="en-GB" sz="2400" b="1" dirty="0" err="1"/>
              <a:t>T5</a:t>
            </a:r>
            <a:r>
              <a:rPr lang="en-GB" sz="2400" b="1" dirty="0"/>
              <a:t>: 1.</a:t>
            </a:r>
            <a:r>
              <a:rPr lang="en-GB" sz="2400" b="1" i="1" dirty="0"/>
              <a:t> </a:t>
            </a:r>
            <a:r>
              <a:rPr lang="en-GB" sz="2400" b="1" i="1" dirty="0" err="1"/>
              <a:t>teyvattarukkaḷiṉ</a:t>
            </a:r>
            <a:r>
              <a:rPr lang="en-GB" sz="2400" b="1" i="1" dirty="0"/>
              <a:t> </a:t>
            </a:r>
            <a:r>
              <a:rPr lang="en-GB" sz="2400" b="1" i="1" dirty="0" err="1"/>
              <a:t>peyar</a:t>
            </a:r>
            <a:r>
              <a:rPr lang="en-GB" sz="2400" b="1" dirty="0"/>
              <a:t>, “Names of the divine trees”</a:t>
            </a:r>
            <a:endParaRPr lang="en-DE" sz="2400" b="1" dirty="0"/>
          </a:p>
          <a:p>
            <a:endParaRPr lang="en-GB" sz="800" i="1" dirty="0"/>
          </a:p>
          <a:p>
            <a:r>
              <a:rPr lang="en-DE" sz="2400" i="1" dirty="0" err="1"/>
              <a:t>cantāṉam</a:t>
            </a:r>
            <a:r>
              <a:rPr lang="en-DE" sz="2400" i="1" dirty="0"/>
              <a:t> </a:t>
            </a:r>
            <a:r>
              <a:rPr lang="en-DE" sz="2400" i="1" dirty="0" err="1"/>
              <a:t>tēvatāram</a:t>
            </a:r>
            <a:r>
              <a:rPr lang="en-DE" sz="2400" i="1" dirty="0"/>
              <a:t> </a:t>
            </a:r>
            <a:r>
              <a:rPr lang="en-DE" sz="2400" i="1" dirty="0" err="1"/>
              <a:t>taru</a:t>
            </a:r>
            <a:r>
              <a:rPr lang="en-GB" sz="2400" i="1" dirty="0"/>
              <a:t>+</a:t>
            </a:r>
            <a:r>
              <a:rPr lang="en-DE" sz="2400" i="1" dirty="0"/>
              <a:t> </a:t>
            </a:r>
            <a:r>
              <a:rPr lang="en-DE" sz="2400" i="1" dirty="0" err="1"/>
              <a:t>kaṟpakam</a:t>
            </a:r>
            <a:endParaRPr lang="en-DE" sz="2400" i="1" dirty="0"/>
          </a:p>
          <a:p>
            <a:r>
              <a:rPr lang="en-DE" sz="2400" i="1" dirty="0" err="1"/>
              <a:t>mantāram</a:t>
            </a:r>
            <a:r>
              <a:rPr lang="en-DE" sz="2400" i="1" dirty="0"/>
              <a:t> </a:t>
            </a:r>
            <a:r>
              <a:rPr lang="en-DE" sz="2400" i="1" dirty="0" err="1"/>
              <a:t>pāricātam</a:t>
            </a:r>
            <a:r>
              <a:rPr lang="en-DE" sz="2400" i="1" dirty="0"/>
              <a:t> </a:t>
            </a:r>
            <a:r>
              <a:rPr lang="en-DE" sz="2400" i="1" dirty="0" err="1"/>
              <a:t>avaṟṟiṉ</a:t>
            </a:r>
            <a:r>
              <a:rPr lang="en-DE" sz="2400" i="1" dirty="0"/>
              <a:t> </a:t>
            </a:r>
            <a:r>
              <a:rPr lang="en-DE" sz="2400" i="1" dirty="0" err="1"/>
              <a:t>varukkam</a:t>
            </a:r>
            <a:endParaRPr lang="en-DE" sz="2400" i="1" dirty="0"/>
          </a:p>
          <a:p>
            <a:endParaRPr lang="en-GB" sz="800" dirty="0"/>
          </a:p>
          <a:p>
            <a:r>
              <a:rPr lang="en-GB" sz="2400" dirty="0"/>
              <a:t>“The Cant</a:t>
            </a:r>
            <a:r>
              <a:rPr lang="de-DE" sz="2400" dirty="0"/>
              <a:t>āṉam, the Tēvatāram tree, the Kaṟpakam,</a:t>
            </a:r>
          </a:p>
          <a:p>
            <a:r>
              <a:rPr lang="de-DE" sz="2400" dirty="0"/>
              <a:t>the Mantāram, [and] the Pāricātam [are] their kinds.</a:t>
            </a:r>
            <a:endParaRPr lang="en-DE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4A313-D957-40A4-8977-8D37A27AC268}"/>
              </a:ext>
            </a:extLst>
          </p:cNvPr>
          <p:cNvSpPr txBox="1"/>
          <p:nvPr/>
        </p:nvSpPr>
        <p:spPr>
          <a:xfrm>
            <a:off x="2235200" y="5303520"/>
            <a:ext cx="911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Metrical split needed for the first line:</a:t>
            </a:r>
          </a:p>
          <a:p>
            <a:r>
              <a:rPr lang="en-DE" sz="2000" i="1" dirty="0" err="1"/>
              <a:t>cantā</a:t>
            </a:r>
            <a:r>
              <a:rPr lang="de-DE" sz="2000" i="1" dirty="0"/>
              <a:t> </a:t>
            </a:r>
            <a:r>
              <a:rPr lang="en-DE" sz="2000" i="1" dirty="0" err="1"/>
              <a:t>ṉamtēva</a:t>
            </a:r>
            <a:r>
              <a:rPr lang="de-DE" sz="2000" i="1" dirty="0"/>
              <a:t> </a:t>
            </a:r>
            <a:r>
              <a:rPr lang="en-DE" sz="2000" i="1" dirty="0" err="1"/>
              <a:t>tāramtaru</a:t>
            </a:r>
            <a:r>
              <a:rPr lang="en-GB" sz="2000" i="1" dirty="0"/>
              <a:t>+</a:t>
            </a:r>
            <a:r>
              <a:rPr lang="en-GB" sz="2000" dirty="0"/>
              <a:t>(h)</a:t>
            </a:r>
            <a:r>
              <a:rPr lang="en-DE" sz="2000" i="1" dirty="0"/>
              <a:t> </a:t>
            </a:r>
            <a:r>
              <a:rPr lang="en-DE" sz="2000" i="1" dirty="0" err="1"/>
              <a:t>kaṟpakam</a:t>
            </a:r>
            <a:r>
              <a:rPr lang="de-DE" sz="2000" i="1" dirty="0"/>
              <a:t>		&gt;&gt; </a:t>
            </a:r>
            <a:r>
              <a:rPr lang="de-DE" sz="2000" dirty="0"/>
              <a:t>unnatural split and still</a:t>
            </a:r>
            <a:r>
              <a:rPr lang="de-DE" sz="2000" i="1" dirty="0"/>
              <a:t> 	</a:t>
            </a:r>
            <a:endParaRPr lang="en-DE" sz="2000" i="1" dirty="0"/>
          </a:p>
          <a:p>
            <a:r>
              <a:rPr lang="en-DE" sz="2000" i="1" dirty="0" err="1"/>
              <a:t>mantāram</a:t>
            </a:r>
            <a:r>
              <a:rPr lang="de-DE" sz="2000" dirty="0"/>
              <a:t>(h)</a:t>
            </a:r>
            <a:r>
              <a:rPr lang="en-DE" sz="2000" i="1" dirty="0"/>
              <a:t> </a:t>
            </a:r>
            <a:r>
              <a:rPr lang="en-DE" sz="2000" i="1" dirty="0" err="1"/>
              <a:t>pāricātam</a:t>
            </a:r>
            <a:r>
              <a:rPr lang="de-DE" sz="2000" dirty="0"/>
              <a:t>(h)</a:t>
            </a:r>
            <a:r>
              <a:rPr lang="en-DE" sz="2000" i="1" dirty="0"/>
              <a:t> </a:t>
            </a:r>
            <a:r>
              <a:rPr lang="en-DE" sz="2000" i="1" dirty="0" err="1"/>
              <a:t>avaṟṟiṉ</a:t>
            </a:r>
            <a:r>
              <a:rPr lang="en-DE" sz="2000" i="1" dirty="0"/>
              <a:t> </a:t>
            </a:r>
            <a:r>
              <a:rPr lang="en-DE" sz="2000" i="1" dirty="0" err="1"/>
              <a:t>varukkam</a:t>
            </a:r>
            <a:r>
              <a:rPr lang="de-DE" sz="2000" i="1" dirty="0"/>
              <a:t>	      </a:t>
            </a:r>
            <a:r>
              <a:rPr lang="de-DE" sz="2000" dirty="0"/>
              <a:t>three hypermetrical feet!</a:t>
            </a:r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230686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AC17-C600-450A-9265-1FFC3D7A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Distribution of Languages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028B1-2525-412E-8836-108BA5228B47}"/>
              </a:ext>
            </a:extLst>
          </p:cNvPr>
          <p:cNvSpPr txBox="1"/>
          <p:nvPr/>
        </p:nvSpPr>
        <p:spPr>
          <a:xfrm>
            <a:off x="3322320" y="2540000"/>
            <a:ext cx="6671313" cy="151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old share – seminated by </a:t>
            </a:r>
            <a:r>
              <a:rPr lang="de-DE" sz="2400" i="1" dirty="0"/>
              <a:t>Tolkāppiyam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equitable distribution of Tamil and Sanskrit(/Prakrit)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dominated by Sanskrit &gt;&gt; added late(r)?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9413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0420-8732-4451-B31B-1260E874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50165"/>
            <a:ext cx="1149096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Pure Tamil sutras on the Difference between </a:t>
            </a:r>
            <a:r>
              <a:rPr lang="de-DE" sz="3600" i="1" dirty="0">
                <a:latin typeface="+mn-lt"/>
              </a:rPr>
              <a:t>pul</a:t>
            </a:r>
            <a:r>
              <a:rPr lang="de-DE" sz="3600" dirty="0">
                <a:latin typeface="+mn-lt"/>
              </a:rPr>
              <a:t> and </a:t>
            </a:r>
            <a:r>
              <a:rPr lang="de-DE" sz="3600" i="1" dirty="0">
                <a:latin typeface="+mn-lt"/>
              </a:rPr>
              <a:t>maram</a:t>
            </a:r>
            <a:endParaRPr lang="en-DE" sz="3600" i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7D9BF-2FFA-4A72-9C32-09825A805A81}"/>
              </a:ext>
            </a:extLst>
          </p:cNvPr>
          <p:cNvSpPr txBox="1"/>
          <p:nvPr/>
        </p:nvSpPr>
        <p:spPr>
          <a:xfrm>
            <a:off x="447040" y="1117600"/>
            <a:ext cx="67086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/>
              <a:t>Tolkāppiyam Poruḷatikāram, Marapiyal: pul </a:t>
            </a:r>
            <a:r>
              <a:rPr lang="de-DE" sz="2000" b="1" dirty="0"/>
              <a:t>and</a:t>
            </a:r>
            <a:r>
              <a:rPr lang="de-DE" sz="2000" b="1" i="1" dirty="0"/>
              <a:t> maram</a:t>
            </a:r>
            <a:endParaRPr lang="en-DE" sz="2000" b="1" dirty="0"/>
          </a:p>
          <a:p>
            <a:r>
              <a:rPr lang="en-DE" sz="2000" b="1" dirty="0"/>
              <a:t>86. (</a:t>
            </a:r>
            <a:r>
              <a:rPr lang="en-DE" sz="2000" b="1" dirty="0" err="1"/>
              <a:t>TPi</a:t>
            </a:r>
            <a:r>
              <a:rPr lang="en-DE" sz="2000" b="1" dirty="0"/>
              <a:t> 630)</a:t>
            </a:r>
            <a:r>
              <a:rPr lang="en-GB" sz="2000" b="1" dirty="0"/>
              <a:t> </a:t>
            </a:r>
            <a:r>
              <a:rPr lang="en-DE" sz="2000" i="1" dirty="0" err="1">
                <a:highlight>
                  <a:srgbClr val="00FFFF"/>
                </a:highlight>
              </a:rPr>
              <a:t>puṟa</a:t>
            </a:r>
            <a:r>
              <a:rPr lang="en-DE" sz="2000" i="1" dirty="0">
                <a:highlight>
                  <a:srgbClr val="00FFFF"/>
                </a:highlight>
              </a:rPr>
              <a:t>+ </a:t>
            </a:r>
            <a:r>
              <a:rPr lang="en-DE" sz="2000" i="1" dirty="0" err="1">
                <a:highlight>
                  <a:srgbClr val="00FFFF"/>
                </a:highlight>
              </a:rPr>
              <a:t>kāḻaṉa</a:t>
            </a:r>
            <a:r>
              <a:rPr lang="de-DE" sz="2000" i="1" dirty="0">
                <a:highlight>
                  <a:srgbClr val="00FFFF"/>
                </a:highlight>
              </a:rPr>
              <a:t>-</a:t>
            </a:r>
            <a:r>
              <a:rPr lang="en-DE" sz="2000" i="1" dirty="0">
                <a:highlight>
                  <a:srgbClr val="00FFFF"/>
                </a:highlight>
              </a:rPr>
              <a:t>~ē </a:t>
            </a:r>
            <a:r>
              <a:rPr lang="en-DE" sz="2000" i="1" dirty="0" err="1">
                <a:highlight>
                  <a:srgbClr val="00FFFF"/>
                </a:highlight>
              </a:rPr>
              <a:t>pul</a:t>
            </a:r>
            <a:r>
              <a:rPr lang="en-DE" sz="2000" i="1" dirty="0"/>
              <a:t> </a:t>
            </a:r>
            <a:r>
              <a:rPr lang="en-DE" sz="2000" i="1" dirty="0" err="1"/>
              <a:t>eṉa</a:t>
            </a:r>
            <a:r>
              <a:rPr lang="en-DE" sz="2000" i="1" dirty="0"/>
              <a:t> </a:t>
            </a:r>
            <a:r>
              <a:rPr lang="en-DE" sz="2000" i="1" dirty="0" err="1"/>
              <a:t>moḻipa</a:t>
            </a:r>
            <a:r>
              <a:rPr lang="en-DE" sz="2000" i="1" dirty="0"/>
              <a:t>. </a:t>
            </a:r>
          </a:p>
          <a:p>
            <a:r>
              <a:rPr lang="en-GB" sz="2000" dirty="0"/>
              <a:t>“Those that have their hard part outside [are] </a:t>
            </a:r>
            <a:r>
              <a:rPr lang="en-GB" sz="2000" i="1" dirty="0" err="1"/>
              <a:t>pul</a:t>
            </a:r>
            <a:r>
              <a:rPr lang="en-GB" sz="2000" dirty="0"/>
              <a:t>, they say.”</a:t>
            </a:r>
            <a:endParaRPr lang="en-DE" sz="2000" dirty="0"/>
          </a:p>
          <a:p>
            <a:r>
              <a:rPr lang="en-DE" sz="2000" b="1" dirty="0"/>
              <a:t>87. (</a:t>
            </a:r>
            <a:r>
              <a:rPr lang="en-DE" sz="2000" b="1" dirty="0" err="1"/>
              <a:t>TPi</a:t>
            </a:r>
            <a:r>
              <a:rPr lang="en-DE" sz="2000" b="1" dirty="0"/>
              <a:t> 631)</a:t>
            </a:r>
            <a:r>
              <a:rPr lang="en-GB" sz="2000" b="1" dirty="0"/>
              <a:t> </a:t>
            </a:r>
            <a:r>
              <a:rPr lang="en-DE" sz="2000" i="1" dirty="0">
                <a:highlight>
                  <a:srgbClr val="00FFFF"/>
                </a:highlight>
              </a:rPr>
              <a:t>aka+ </a:t>
            </a:r>
            <a:r>
              <a:rPr lang="en-DE" sz="2000" i="1" dirty="0" err="1">
                <a:highlight>
                  <a:srgbClr val="00FFFF"/>
                </a:highlight>
              </a:rPr>
              <a:t>kāḻaṉa</a:t>
            </a:r>
            <a:r>
              <a:rPr lang="de-DE" sz="2000" i="1" dirty="0">
                <a:highlight>
                  <a:srgbClr val="00FFFF"/>
                </a:highlight>
              </a:rPr>
              <a:t>-</a:t>
            </a:r>
            <a:r>
              <a:rPr lang="en-DE" sz="2000" i="1" dirty="0">
                <a:highlight>
                  <a:srgbClr val="00FFFF"/>
                </a:highlight>
              </a:rPr>
              <a:t>~ē </a:t>
            </a:r>
            <a:r>
              <a:rPr lang="en-DE" sz="2000" i="1" dirty="0" err="1">
                <a:highlight>
                  <a:srgbClr val="00FFFF"/>
                </a:highlight>
              </a:rPr>
              <a:t>maram</a:t>
            </a:r>
            <a:r>
              <a:rPr lang="en-DE" sz="2000" i="1" dirty="0"/>
              <a:t> </a:t>
            </a:r>
            <a:r>
              <a:rPr lang="en-DE" sz="2000" i="1" dirty="0" err="1"/>
              <a:t>eṉa</a:t>
            </a:r>
            <a:r>
              <a:rPr lang="en-DE" sz="2000" i="1" dirty="0"/>
              <a:t> </a:t>
            </a:r>
            <a:r>
              <a:rPr lang="en-DE" sz="2000" i="1" dirty="0" err="1"/>
              <a:t>moḻipa</a:t>
            </a:r>
            <a:r>
              <a:rPr lang="en-DE" sz="2000" i="1" dirty="0"/>
              <a:t>. </a:t>
            </a:r>
          </a:p>
          <a:p>
            <a:r>
              <a:rPr lang="en-GB" sz="2000" dirty="0"/>
              <a:t>“Those that have their hard part inside [are] </a:t>
            </a:r>
            <a:r>
              <a:rPr lang="en-GB" sz="2000" i="1" dirty="0" err="1"/>
              <a:t>maram</a:t>
            </a:r>
            <a:r>
              <a:rPr lang="en-GB" sz="2000" dirty="0"/>
              <a:t>, they say.”</a:t>
            </a:r>
            <a:endParaRPr lang="en-D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2B06D-B1AE-49E9-98E5-41B553676A8E}"/>
              </a:ext>
            </a:extLst>
          </p:cNvPr>
          <p:cNvSpPr txBox="1"/>
          <p:nvPr/>
        </p:nvSpPr>
        <p:spPr>
          <a:xfrm>
            <a:off x="447040" y="2918460"/>
            <a:ext cx="9881808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c.e.(!): </a:t>
            </a:r>
            <a:r>
              <a:rPr lang="en-DE" sz="2400" b="1" dirty="0"/>
              <a:t>724. </a:t>
            </a:r>
            <a:r>
              <a:rPr lang="en-DE" sz="2400" b="1" i="1" dirty="0" err="1">
                <a:highlight>
                  <a:srgbClr val="FF00FF"/>
                </a:highlight>
              </a:rPr>
              <a:t>uḷvayira</a:t>
            </a:r>
            <a:r>
              <a:rPr lang="en-DE" sz="2400" b="1" i="1" dirty="0"/>
              <a:t> </a:t>
            </a:r>
            <a:r>
              <a:rPr lang="en-DE" sz="2400" b="1" i="1" dirty="0" err="1"/>
              <a:t>marattiṉ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de-DE" sz="2400" b="1" i="1" dirty="0"/>
          </a:p>
          <a:p>
            <a:r>
              <a:rPr lang="en-DE" sz="2400" i="1" dirty="0">
                <a:highlight>
                  <a:srgbClr val="00FFFF"/>
                </a:highlight>
              </a:rPr>
              <a:t>aka+ </a:t>
            </a:r>
            <a:r>
              <a:rPr lang="en-DE" sz="2400" i="1" dirty="0" err="1">
                <a:highlight>
                  <a:srgbClr val="00FFFF"/>
                </a:highlight>
              </a:rPr>
              <a:t>kāḻaṉa</a:t>
            </a:r>
            <a:r>
              <a:rPr lang="en-DE" sz="2400" i="1" dirty="0">
                <a:highlight>
                  <a:srgbClr val="00FFFF"/>
                </a:highlight>
              </a:rPr>
              <a:t>-~ē</a:t>
            </a:r>
            <a:r>
              <a:rPr lang="en-DE" sz="2400" i="1" dirty="0"/>
              <a:t> </a:t>
            </a:r>
            <a:r>
              <a:rPr lang="en-DE" sz="2400" i="1" dirty="0" err="1"/>
              <a:t>val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FF"/>
                </a:highlight>
              </a:rPr>
              <a:t>maram</a:t>
            </a:r>
            <a:r>
              <a:rPr lang="en-DE" sz="2400" i="1" dirty="0"/>
              <a:t> </a:t>
            </a:r>
            <a:r>
              <a:rPr lang="en-DE" sz="2400" i="1" dirty="0" err="1"/>
              <a:t>ākum</a:t>
            </a:r>
            <a:endParaRPr lang="en-DE" sz="2400" i="1" dirty="0"/>
          </a:p>
          <a:p>
            <a:r>
              <a:rPr lang="en-DE" sz="2400" i="1" dirty="0" err="1"/>
              <a:t>avai</a:t>
            </a:r>
            <a:r>
              <a:rPr lang="en-DE" sz="2400" i="1" dirty="0"/>
              <a:t>-~ē </a:t>
            </a:r>
            <a:r>
              <a:rPr lang="en-DE" sz="2400" i="1" dirty="0" err="1">
                <a:highlight>
                  <a:srgbClr val="00FF00"/>
                </a:highlight>
              </a:rPr>
              <a:t>karuṅkāli</a:t>
            </a:r>
            <a:r>
              <a:rPr lang="en-DE" sz="2400" i="1" dirty="0">
                <a:highlight>
                  <a:srgbClr val="00FF00"/>
                </a:highlight>
              </a:rPr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mutalā</a:t>
            </a:r>
            <a:r>
              <a:rPr lang="en-DE" sz="2400" i="1" dirty="0"/>
              <a:t> ~</a:t>
            </a:r>
            <a:r>
              <a:rPr lang="en-DE" sz="2400" i="1" dirty="0" err="1"/>
              <a:t>uḷḷaṉa</a:t>
            </a:r>
            <a:endParaRPr lang="en-DE" sz="2400" i="1" dirty="0"/>
          </a:p>
          <a:p>
            <a:r>
              <a:rPr lang="en-GB" sz="2400" dirty="0"/>
              <a:t>“Those that have their hard part inside are hard trees.</a:t>
            </a:r>
          </a:p>
          <a:p>
            <a:r>
              <a:rPr lang="en-GB" sz="2400" dirty="0"/>
              <a:t>Those include </a:t>
            </a:r>
            <a:r>
              <a:rPr lang="en-GB" sz="2400" dirty="0" err="1"/>
              <a:t>Karuṅkāli</a:t>
            </a:r>
            <a:r>
              <a:rPr lang="en-GB" sz="2400" dirty="0"/>
              <a:t> as the first.”</a:t>
            </a:r>
            <a:endParaRPr lang="de-DE" sz="2400" dirty="0"/>
          </a:p>
          <a:p>
            <a:endParaRPr lang="de-DE" sz="1000" dirty="0"/>
          </a:p>
          <a:p>
            <a:r>
              <a:rPr lang="de-DE" sz="2400" b="1" dirty="0"/>
              <a:t>c.e.</a:t>
            </a:r>
            <a:r>
              <a:rPr lang="en-DE" sz="2400" b="1" dirty="0"/>
              <a:t>725. </a:t>
            </a:r>
            <a:r>
              <a:rPr lang="en-DE" sz="2400" b="1" i="1" dirty="0" err="1">
                <a:highlight>
                  <a:srgbClr val="FF00FF"/>
                </a:highlight>
              </a:rPr>
              <a:t>puṟavayira</a:t>
            </a:r>
            <a:r>
              <a:rPr lang="en-DE" sz="2400" b="1" i="1" dirty="0"/>
              <a:t> </a:t>
            </a:r>
            <a:r>
              <a:rPr lang="en-DE" sz="2400" b="1" i="1" dirty="0" err="1"/>
              <a:t>marattiṉ</a:t>
            </a:r>
            <a:r>
              <a:rPr lang="de-DE" sz="2400" b="1" i="1" dirty="0"/>
              <a:t> peyar</a:t>
            </a:r>
          </a:p>
          <a:p>
            <a:r>
              <a:rPr lang="en-DE" sz="2400" i="1" dirty="0" err="1">
                <a:highlight>
                  <a:srgbClr val="00FFFF"/>
                </a:highlight>
              </a:rPr>
              <a:t>puṟa</a:t>
            </a:r>
            <a:r>
              <a:rPr lang="en-DE" sz="2400" i="1" dirty="0">
                <a:highlight>
                  <a:srgbClr val="00FFFF"/>
                </a:highlight>
              </a:rPr>
              <a:t> </a:t>
            </a:r>
            <a:r>
              <a:rPr lang="en-DE" sz="2400" i="1" dirty="0" err="1">
                <a:highlight>
                  <a:srgbClr val="00FFFF"/>
                </a:highlight>
              </a:rPr>
              <a:t>kāḻaṉa</a:t>
            </a:r>
            <a:r>
              <a:rPr lang="en-DE" sz="2400" i="1" dirty="0">
                <a:highlight>
                  <a:srgbClr val="00FFFF"/>
                </a:highlight>
              </a:rPr>
              <a:t>-~ē</a:t>
            </a:r>
            <a:r>
              <a:rPr lang="en-DE" sz="2400" i="1" dirty="0"/>
              <a:t> </a:t>
            </a:r>
            <a:r>
              <a:rPr lang="en-DE" sz="2400" i="1" dirty="0" err="1"/>
              <a:t>val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FF"/>
                </a:highlight>
              </a:rPr>
              <a:t>pul</a:t>
            </a:r>
            <a:r>
              <a:rPr lang="en-DE" sz="2400" i="1" dirty="0"/>
              <a:t> +</a:t>
            </a:r>
            <a:r>
              <a:rPr lang="en-DE" sz="2400" i="1" dirty="0" err="1"/>
              <a:t>eṉpa</a:t>
            </a:r>
            <a:endParaRPr lang="en-DE" sz="2400" i="1" dirty="0"/>
          </a:p>
          <a:p>
            <a:r>
              <a:rPr lang="en-DE" sz="2400" i="1" dirty="0" err="1"/>
              <a:t>avai</a:t>
            </a:r>
            <a:r>
              <a:rPr lang="en-DE" sz="2400" i="1" dirty="0"/>
              <a:t> </a:t>
            </a:r>
            <a:r>
              <a:rPr lang="en-DE" sz="2400" i="1" dirty="0" err="1"/>
              <a:t>tām</a:t>
            </a:r>
            <a:r>
              <a:rPr lang="en-DE" sz="2400" i="1" dirty="0"/>
              <a:t> </a:t>
            </a:r>
            <a:r>
              <a:rPr lang="en-DE" sz="2400" i="1" dirty="0" err="1"/>
              <a:t>terikkiṉ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paṉai</a:t>
            </a:r>
            <a:r>
              <a:rPr lang="en-DE" sz="2400" i="1" dirty="0">
                <a:highlight>
                  <a:srgbClr val="00FF00"/>
                </a:highlight>
              </a:rPr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teṅku</a:t>
            </a:r>
            <a:r>
              <a:rPr lang="en-DE" sz="2400" i="1" dirty="0">
                <a:highlight>
                  <a:srgbClr val="00FF00"/>
                </a:highlight>
              </a:rPr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kamuku</a:t>
            </a:r>
            <a:r>
              <a:rPr lang="en-DE" sz="2400" i="1" dirty="0">
                <a:highlight>
                  <a:srgbClr val="00FF00"/>
                </a:highlight>
              </a:rPr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mūṅkil</a:t>
            </a:r>
            <a:endParaRPr lang="en-DE" sz="2400" i="1" dirty="0">
              <a:highlight>
                <a:srgbClr val="00FF00"/>
              </a:highlight>
            </a:endParaRPr>
          </a:p>
          <a:p>
            <a:r>
              <a:rPr lang="en-GB" sz="2400" dirty="0"/>
              <a:t>“Those that have their hard part outside are hard grass.</a:t>
            </a:r>
          </a:p>
          <a:p>
            <a:r>
              <a:rPr lang="en-GB" sz="2400" dirty="0"/>
              <a:t>Those are, if made evident, [are] palmyra, coconut, areca nut [and] bamboo.”</a:t>
            </a:r>
            <a:endParaRPr lang="de-DE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DC2E3-DFE8-45CF-B41B-ACFFDDBB4361}"/>
              </a:ext>
            </a:extLst>
          </p:cNvPr>
          <p:cNvSpPr txBox="1"/>
          <p:nvPr/>
        </p:nvSpPr>
        <p:spPr>
          <a:xfrm>
            <a:off x="7528560" y="2943860"/>
            <a:ext cx="4679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/>
              <a:t>The growth of a sutra:</a:t>
            </a:r>
          </a:p>
          <a:p>
            <a:r>
              <a:rPr lang="de-DE" sz="2400" b="1" dirty="0"/>
              <a:t>3. title (Skt. word – fashionable?)</a:t>
            </a:r>
          </a:p>
          <a:p>
            <a:r>
              <a:rPr lang="de-DE" sz="2400" b="1" dirty="0"/>
              <a:t>1. old core taken from </a:t>
            </a:r>
            <a:r>
              <a:rPr lang="de-DE" sz="2400" b="1" i="1" dirty="0"/>
              <a:t>Tolkāppiyam</a:t>
            </a:r>
          </a:p>
          <a:p>
            <a:r>
              <a:rPr lang="de-DE" sz="2400" b="1" dirty="0"/>
              <a:t>2. examples integrated</a:t>
            </a:r>
            <a:endParaRPr lang="en-DE" sz="2400" b="1" dirty="0"/>
          </a:p>
        </p:txBody>
      </p:sp>
    </p:spTree>
    <p:extLst>
      <p:ext uri="{BB962C8B-B14F-4D97-AF65-F5344CB8AC3E}">
        <p14:creationId xmlns:p14="http://schemas.microsoft.com/office/powerpoint/2010/main" val="393610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CAA3-03B4-4C93-A8B4-0682B04E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Roughly Equal Distribution of Tamil and Sanskrit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3171D-9480-4D08-9DFA-B70E1F027BF8}"/>
              </a:ext>
            </a:extLst>
          </p:cNvPr>
          <p:cNvSpPr txBox="1"/>
          <p:nvPr/>
        </p:nvSpPr>
        <p:spPr>
          <a:xfrm>
            <a:off x="2296160" y="1534160"/>
            <a:ext cx="51433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c.e.: </a:t>
            </a:r>
            <a:r>
              <a:rPr lang="en-DE" sz="2400" b="1" dirty="0"/>
              <a:t>713. </a:t>
            </a:r>
            <a:r>
              <a:rPr lang="en-DE" sz="2400" b="1" i="1" dirty="0" err="1"/>
              <a:t>kāṭṭiṉ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r>
              <a:rPr lang="de-DE" sz="2400" b="1" dirty="0"/>
              <a:t>, </a:t>
            </a:r>
            <a:r>
              <a:rPr lang="en-GB" sz="2400" b="1" dirty="0"/>
              <a:t>“wild forest”</a:t>
            </a:r>
            <a:endParaRPr lang="de-DE" sz="2400" b="1" i="1" dirty="0"/>
          </a:p>
          <a:p>
            <a:r>
              <a:rPr lang="en-DE" sz="2400" i="1" dirty="0" err="1">
                <a:highlight>
                  <a:srgbClr val="00FF00"/>
                </a:highlight>
              </a:rPr>
              <a:t>kaṭam</a:t>
            </a:r>
            <a:r>
              <a:rPr lang="en-DE" sz="2400" i="1" dirty="0"/>
              <a:t> </a:t>
            </a:r>
            <a:r>
              <a:rPr lang="en-GB" sz="2400" i="1" dirty="0"/>
              <a:t>(</a:t>
            </a:r>
            <a:r>
              <a:rPr lang="en-DE" sz="2400" i="1" dirty="0" err="1"/>
              <a:t>viyal</a:t>
            </a:r>
            <a:r>
              <a:rPr lang="en-GB" sz="2400" i="1" dirty="0"/>
              <a:t>)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paḻuvam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FF"/>
                </a:highlight>
              </a:rPr>
              <a:t>kaṭci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kuṟumpoṟai</a:t>
            </a:r>
            <a:endParaRPr lang="en-DE" sz="2400" i="1" dirty="0">
              <a:highlight>
                <a:srgbClr val="00FF00"/>
              </a:highlight>
            </a:endParaRPr>
          </a:p>
          <a:p>
            <a:r>
              <a:rPr lang="en-DE" sz="2400" i="1" dirty="0" err="1">
                <a:highlight>
                  <a:srgbClr val="00FF00"/>
                </a:highlight>
              </a:rPr>
              <a:t>kaṭaṟu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FF"/>
                </a:highlight>
              </a:rPr>
              <a:t>kāntāram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FF"/>
                </a:highlight>
              </a:rPr>
              <a:t>aṭavi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kāṉ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FF"/>
                </a:highlight>
              </a:rPr>
              <a:t>vaṉam</a:t>
            </a:r>
            <a:endParaRPr lang="en-DE" sz="2400" i="1" dirty="0">
              <a:highlight>
                <a:srgbClr val="00FFFF"/>
              </a:highlight>
            </a:endParaRPr>
          </a:p>
          <a:p>
            <a:r>
              <a:rPr lang="en-DE" sz="2400" i="1" dirty="0" err="1">
                <a:highlight>
                  <a:srgbClr val="00FFFF"/>
                </a:highlight>
              </a:rPr>
              <a:t>kavaṉam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FF"/>
                </a:highlight>
              </a:rPr>
              <a:t>kāṇṭam</a:t>
            </a:r>
            <a:r>
              <a:rPr lang="en-DE" sz="2400" i="1" dirty="0"/>
              <a:t> </a:t>
            </a:r>
            <a:r>
              <a:rPr lang="de-DE" sz="2400" i="1" dirty="0"/>
              <a:t>(</a:t>
            </a:r>
            <a:r>
              <a:rPr lang="en-DE" sz="2400" i="1" dirty="0" err="1"/>
              <a:t>kaṉam</a:t>
            </a:r>
            <a:r>
              <a:rPr lang="de-DE" sz="2400" i="1" dirty="0"/>
              <a:t>)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muḷari</a:t>
            </a:r>
            <a:endParaRPr lang="en-DE" sz="2400" i="1" dirty="0">
              <a:highlight>
                <a:srgbClr val="00FF00"/>
              </a:highlight>
            </a:endParaRPr>
          </a:p>
          <a:p>
            <a:r>
              <a:rPr lang="en-DE" sz="2400" i="1" dirty="0" err="1">
                <a:highlight>
                  <a:srgbClr val="00FF00"/>
                </a:highlight>
              </a:rPr>
              <a:t>curam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FF"/>
                </a:highlight>
              </a:rPr>
              <a:t>attam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FF"/>
                </a:highlight>
              </a:rPr>
              <a:t>āraṇiyam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kāṉam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kaḷari</a:t>
            </a:r>
            <a:endParaRPr lang="en-DE" sz="2400" i="1" dirty="0">
              <a:highlight>
                <a:srgbClr val="00FF00"/>
              </a:highlight>
            </a:endParaRPr>
          </a:p>
          <a:p>
            <a:r>
              <a:rPr lang="de-DE" sz="2400" i="1" dirty="0"/>
              <a:t>(</a:t>
            </a:r>
            <a:r>
              <a:rPr lang="en-DE" sz="2400" i="1" dirty="0" err="1"/>
              <a:t>cīr</a:t>
            </a:r>
            <a:r>
              <a:rPr lang="en-DE" sz="2400" i="1" dirty="0"/>
              <a:t> </a:t>
            </a:r>
            <a:r>
              <a:rPr lang="en-DE" sz="2400" i="1" dirty="0" err="1"/>
              <a:t>aṇi</a:t>
            </a:r>
            <a:r>
              <a:rPr lang="de-DE" sz="2400" i="1" dirty="0"/>
              <a:t>)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poccai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viṭar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00FF00"/>
                </a:highlight>
              </a:rPr>
              <a:t>tillam</a:t>
            </a:r>
            <a:r>
              <a:rPr lang="en-DE" sz="2400" i="1" dirty="0"/>
              <a:t> </a:t>
            </a:r>
            <a:r>
              <a:rPr lang="en-DE" sz="2400" b="1" i="1" dirty="0" err="1"/>
              <a:t>kāṭ</a:t>
            </a:r>
            <a:r>
              <a:rPr lang="en-DE" sz="2400" i="1" dirty="0"/>
              <a:t>*-ē</a:t>
            </a:r>
            <a:endParaRPr lang="en-DE" sz="24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E00F7-8DEB-4E35-8C52-6026D96B664E}"/>
              </a:ext>
            </a:extLst>
          </p:cNvPr>
          <p:cNvSpPr txBox="1"/>
          <p:nvPr/>
        </p:nvSpPr>
        <p:spPr>
          <a:xfrm>
            <a:off x="2458720" y="5080000"/>
            <a:ext cx="4559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/>
              <a:t>781. </a:t>
            </a:r>
            <a:r>
              <a:rPr lang="en-DE" sz="2400" b="1" i="1" dirty="0" err="1"/>
              <a:t>eḷḷiṉ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r>
              <a:rPr lang="de-DE" sz="2400" b="1" dirty="0"/>
              <a:t>, </a:t>
            </a:r>
            <a:r>
              <a:rPr lang="en-GB" sz="2400" b="1" dirty="0"/>
              <a:t>“sesamum”</a:t>
            </a:r>
            <a:endParaRPr lang="en-DE" sz="2400" b="1" i="1" dirty="0"/>
          </a:p>
          <a:p>
            <a:r>
              <a:rPr lang="en-DE" sz="2400" i="1" dirty="0" err="1">
                <a:highlight>
                  <a:srgbClr val="00FF00"/>
                </a:highlight>
              </a:rPr>
              <a:t>eṇ</a:t>
            </a:r>
            <a:r>
              <a:rPr lang="en-DE" sz="2400" i="1" dirty="0"/>
              <a:t>-+um </a:t>
            </a:r>
            <a:r>
              <a:rPr lang="en-DE" sz="2400" i="1" dirty="0" err="1">
                <a:highlight>
                  <a:srgbClr val="00FFFF"/>
                </a:highlight>
              </a:rPr>
              <a:t>tilam</a:t>
            </a:r>
            <a:r>
              <a:rPr lang="en-DE" sz="2400" i="1" dirty="0"/>
              <a:t>-um </a:t>
            </a:r>
            <a:r>
              <a:rPr lang="en-DE" sz="2400" b="1" i="1" dirty="0" err="1"/>
              <a:t>eḷ</a:t>
            </a:r>
            <a:r>
              <a:rPr lang="en-DE" sz="2400" i="1" dirty="0"/>
              <a:t> +</a:t>
            </a:r>
            <a:r>
              <a:rPr lang="en-DE" sz="2400" i="1" dirty="0" err="1"/>
              <a:t>eṉa</a:t>
            </a:r>
            <a:r>
              <a:rPr lang="en-DE" sz="2400" i="1" dirty="0"/>
              <a:t> ~</a:t>
            </a:r>
            <a:r>
              <a:rPr lang="en-DE" sz="2400" i="1" dirty="0" err="1"/>
              <a:t>icaippar</a:t>
            </a:r>
            <a:endParaRPr lang="en-DE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C2595-3F3A-4AE7-ACCE-F7DF69C20B43}"/>
              </a:ext>
            </a:extLst>
          </p:cNvPr>
          <p:cNvSpPr txBox="1"/>
          <p:nvPr/>
        </p:nvSpPr>
        <p:spPr>
          <a:xfrm>
            <a:off x="8168640" y="5449332"/>
            <a:ext cx="135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&lt;Skt. </a:t>
            </a:r>
            <a:r>
              <a:rPr lang="en-GB" sz="2400" i="1" dirty="0" err="1"/>
              <a:t>tila</a:t>
            </a:r>
            <a:r>
              <a:rPr lang="en-GB" sz="2400" i="1" dirty="0"/>
              <a:t>-</a:t>
            </a:r>
            <a:endParaRPr lang="en-DE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EA86-4C26-42ED-A4DF-6083C68A05DC}"/>
              </a:ext>
            </a:extLst>
          </p:cNvPr>
          <p:cNvSpPr txBox="1"/>
          <p:nvPr/>
        </p:nvSpPr>
        <p:spPr>
          <a:xfrm>
            <a:off x="8497649" y="1416368"/>
            <a:ext cx="3476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Skt. words:</a:t>
            </a:r>
          </a:p>
          <a:p>
            <a:r>
              <a:rPr lang="en-GB" sz="2400" i="1" dirty="0" err="1"/>
              <a:t>kak</a:t>
            </a:r>
            <a:r>
              <a:rPr lang="de-DE" sz="2400" i="1" dirty="0"/>
              <a:t>ṣa-</a:t>
            </a:r>
          </a:p>
          <a:p>
            <a:r>
              <a:rPr lang="de-DE" sz="2400" i="1" dirty="0"/>
              <a:t>kāntāra-, aṭavi-, vana-</a:t>
            </a:r>
          </a:p>
          <a:p>
            <a:r>
              <a:rPr lang="de-DE" sz="2400" i="1" dirty="0"/>
              <a:t>gahana-, kāṇḍa-?</a:t>
            </a:r>
          </a:p>
          <a:p>
            <a:r>
              <a:rPr lang="de-DE" sz="2400" i="1" dirty="0"/>
              <a:t>advan-, araṇya-, kānana-?</a:t>
            </a:r>
            <a:endParaRPr lang="en-DE" sz="2400" i="1" dirty="0"/>
          </a:p>
        </p:txBody>
      </p:sp>
    </p:spTree>
    <p:extLst>
      <p:ext uri="{BB962C8B-B14F-4D97-AF65-F5344CB8AC3E}">
        <p14:creationId xmlns:p14="http://schemas.microsoft.com/office/powerpoint/2010/main" val="52246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C4A4-94A7-4545-A142-F3C996F7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Domination of Sanskrit: 21 Words for </a:t>
            </a:r>
            <a:r>
              <a:rPr lang="en-GB" sz="3600" dirty="0">
                <a:latin typeface="+mn-lt"/>
              </a:rPr>
              <a:t>‘Lotus’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E7959-81EB-420B-9DFF-9AC4D90154EB}"/>
              </a:ext>
            </a:extLst>
          </p:cNvPr>
          <p:cNvSpPr txBox="1"/>
          <p:nvPr/>
        </p:nvSpPr>
        <p:spPr>
          <a:xfrm>
            <a:off x="1422543" y="1737360"/>
            <a:ext cx="568931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c.e. 825: </a:t>
            </a:r>
            <a:r>
              <a:rPr lang="de-DE" sz="2400" b="1" i="1" dirty="0"/>
              <a:t>tāmarai</a:t>
            </a:r>
            <a:r>
              <a:rPr lang="de-DE" sz="2400" i="1" dirty="0"/>
              <a:t>yiṉ peyar</a:t>
            </a:r>
          </a:p>
          <a:p>
            <a:r>
              <a:rPr lang="en-US" sz="2400" i="1" dirty="0" err="1">
                <a:solidFill>
                  <a:srgbClr val="FFC000"/>
                </a:solidFill>
                <a:highlight>
                  <a:srgbClr val="00FFFF"/>
                </a:highlight>
              </a:rPr>
              <a:t>puṇṭarīkam</a:t>
            </a:r>
            <a:r>
              <a:rPr lang="en-US" sz="2400" i="1" dirty="0"/>
              <a:t>, </a:t>
            </a:r>
            <a:r>
              <a:rPr lang="en-US" sz="2400" i="1" dirty="0" err="1"/>
              <a:t>naḷiṉam</a:t>
            </a:r>
            <a:r>
              <a:rPr lang="en-US" sz="2400" i="1" dirty="0"/>
              <a:t>, </a:t>
            </a:r>
            <a:r>
              <a:rPr lang="en-US" sz="2400" i="1" dirty="0" err="1">
                <a:solidFill>
                  <a:srgbClr val="FFC000"/>
                </a:solidFill>
                <a:highlight>
                  <a:srgbClr val="00FFFF"/>
                </a:highlight>
              </a:rPr>
              <a:t>patumam</a:t>
            </a:r>
            <a:r>
              <a:rPr lang="en-US" sz="2400" i="1" dirty="0"/>
              <a:t>, </a:t>
            </a:r>
            <a:r>
              <a:rPr lang="en-US" sz="2400" i="1" dirty="0" err="1"/>
              <a:t>carōrukam</a:t>
            </a:r>
            <a:r>
              <a:rPr lang="en-US" sz="2400" i="1" dirty="0"/>
              <a:t>,</a:t>
            </a:r>
          </a:p>
          <a:p>
            <a:r>
              <a:rPr lang="en-US" sz="2400" i="1" dirty="0" err="1">
                <a:solidFill>
                  <a:srgbClr val="00B050"/>
                </a:solidFill>
              </a:rPr>
              <a:t>muṇṭakam</a:t>
            </a:r>
            <a:r>
              <a:rPr lang="en-US" sz="2400" i="1" dirty="0"/>
              <a:t>, </a:t>
            </a:r>
            <a:r>
              <a:rPr lang="en-US" sz="2400" i="1" dirty="0" err="1"/>
              <a:t>ampōrukam</a:t>
            </a:r>
            <a:r>
              <a:rPr lang="en-US" sz="2400" i="1" dirty="0"/>
              <a:t>, </a:t>
            </a:r>
            <a:r>
              <a:rPr lang="en-US" sz="2400" i="1" dirty="0" err="1">
                <a:solidFill>
                  <a:srgbClr val="FFC000"/>
                </a:solidFill>
                <a:highlight>
                  <a:srgbClr val="00FFFF"/>
                </a:highlight>
              </a:rPr>
              <a:t>aravintam</a:t>
            </a:r>
            <a:r>
              <a:rPr lang="en-US" sz="2400" i="1" dirty="0"/>
              <a:t>,</a:t>
            </a:r>
          </a:p>
          <a:p>
            <a:r>
              <a:rPr lang="en-US" sz="2400" i="1" dirty="0" err="1">
                <a:solidFill>
                  <a:srgbClr val="FFC000"/>
                </a:solidFill>
                <a:highlight>
                  <a:srgbClr val="00FFFF"/>
                </a:highlight>
              </a:rPr>
              <a:t>paṅkayam</a:t>
            </a:r>
            <a:r>
              <a:rPr lang="en-US" sz="2400" i="1" dirty="0"/>
              <a:t>, </a:t>
            </a:r>
            <a:r>
              <a:rPr lang="en-US" sz="2400" i="1" dirty="0" err="1"/>
              <a:t>ampucam</a:t>
            </a:r>
            <a:r>
              <a:rPr lang="en-US" sz="2400" i="1" dirty="0"/>
              <a:t>, </a:t>
            </a:r>
            <a:r>
              <a:rPr lang="en-US" sz="2400" i="1" dirty="0" err="1"/>
              <a:t>vārīcam</a:t>
            </a:r>
            <a:r>
              <a:rPr lang="en-US" sz="2400" i="1" dirty="0"/>
              <a:t>, </a:t>
            </a:r>
            <a:r>
              <a:rPr lang="en-US" sz="2400" i="1" dirty="0" err="1"/>
              <a:t>calacam</a:t>
            </a:r>
            <a:r>
              <a:rPr lang="en-US" sz="2400" i="1" dirty="0"/>
              <a:t>,</a:t>
            </a:r>
          </a:p>
          <a:p>
            <a:r>
              <a:rPr lang="en-US" sz="2400" i="1" dirty="0" err="1"/>
              <a:t>kañcam</a:t>
            </a:r>
            <a:r>
              <a:rPr lang="en-US" sz="2400" i="1" dirty="0"/>
              <a:t>, </a:t>
            </a:r>
            <a:r>
              <a:rPr lang="en-US" sz="2400" i="1" dirty="0" err="1"/>
              <a:t>vaṉacam</a:t>
            </a:r>
            <a:r>
              <a:rPr lang="en-US" sz="2400" i="1" dirty="0"/>
              <a:t>, </a:t>
            </a:r>
            <a:r>
              <a:rPr lang="en-US" sz="2400" i="1" dirty="0" err="1"/>
              <a:t>kōkaṉakam</a:t>
            </a:r>
            <a:r>
              <a:rPr lang="en-US" sz="2400" i="1" dirty="0"/>
              <a:t>, </a:t>
            </a:r>
            <a:r>
              <a:rPr lang="en-US" sz="2400" i="1" dirty="0" err="1">
                <a:solidFill>
                  <a:srgbClr val="FFC000"/>
                </a:solidFill>
                <a:highlight>
                  <a:srgbClr val="00FFFF"/>
                </a:highlight>
              </a:rPr>
              <a:t>kamalam</a:t>
            </a:r>
            <a:r>
              <a:rPr lang="en-US" sz="2400" i="1" dirty="0"/>
              <a:t>,</a:t>
            </a:r>
          </a:p>
          <a:p>
            <a:r>
              <a:rPr lang="en-US" sz="2400" i="1" dirty="0" err="1">
                <a:solidFill>
                  <a:srgbClr val="FFC000"/>
                </a:solidFill>
              </a:rPr>
              <a:t>ampuyam</a:t>
            </a:r>
            <a:r>
              <a:rPr lang="en-US" sz="2400" i="1" dirty="0"/>
              <a:t>, </a:t>
            </a:r>
            <a:r>
              <a:rPr lang="en-US" sz="2400" i="1" dirty="0" err="1">
                <a:solidFill>
                  <a:srgbClr val="00B050"/>
                </a:solidFill>
              </a:rPr>
              <a:t>muḷari</a:t>
            </a:r>
            <a:r>
              <a:rPr lang="en-US" sz="2400" i="1" dirty="0"/>
              <a:t>, </a:t>
            </a:r>
            <a:r>
              <a:rPr lang="en-US" sz="2400" i="1" dirty="0" err="1"/>
              <a:t>tirumāl</a:t>
            </a:r>
            <a:r>
              <a:rPr lang="en-US" sz="2400" i="1" dirty="0"/>
              <a:t> </a:t>
            </a:r>
            <a:r>
              <a:rPr lang="en-US" sz="2400" i="1" dirty="0" err="1"/>
              <a:t>koppūḻ</a:t>
            </a:r>
            <a:r>
              <a:rPr lang="en-US" sz="2400" i="1" dirty="0"/>
              <a:t>,</a:t>
            </a:r>
          </a:p>
          <a:p>
            <a:r>
              <a:rPr lang="en-US" sz="2400" i="1" dirty="0" err="1"/>
              <a:t>tirumalar</a:t>
            </a:r>
            <a:r>
              <a:rPr lang="en-US" sz="2400" i="1" dirty="0"/>
              <a:t>, </a:t>
            </a:r>
            <a:r>
              <a:rPr lang="en-US" sz="2400" i="1" dirty="0" err="1">
                <a:solidFill>
                  <a:srgbClr val="00B050"/>
                </a:solidFill>
              </a:rPr>
              <a:t>iṇṭai</a:t>
            </a:r>
            <a:r>
              <a:rPr lang="en-US" sz="2400" i="1" dirty="0"/>
              <a:t>, </a:t>
            </a:r>
            <a:r>
              <a:rPr lang="en-US" sz="2400" i="1" dirty="0" err="1"/>
              <a:t>catapattiri</a:t>
            </a:r>
            <a:r>
              <a:rPr lang="en-US" sz="2400" i="1" dirty="0"/>
              <a:t> (</a:t>
            </a:r>
            <a:r>
              <a:rPr lang="en-US" sz="2400" i="1" dirty="0" err="1"/>
              <a:t>eṉa</a:t>
            </a:r>
            <a:r>
              <a:rPr lang="en-US" sz="2400" i="1" dirty="0"/>
              <a:t>)</a:t>
            </a:r>
          </a:p>
          <a:p>
            <a:r>
              <a:rPr lang="en-US" sz="2400" i="1" dirty="0"/>
              <a:t>(</a:t>
            </a:r>
            <a:r>
              <a:rPr lang="en-US" sz="2400" i="1" dirty="0" err="1"/>
              <a:t>varupavai</a:t>
            </a:r>
            <a:r>
              <a:rPr lang="en-US" sz="2400" i="1" dirty="0"/>
              <a:t>) </a:t>
            </a:r>
            <a:r>
              <a:rPr lang="en-US" sz="2400" b="1" i="1" dirty="0" err="1"/>
              <a:t>tāmarai</a:t>
            </a:r>
            <a:r>
              <a:rPr lang="en-US" sz="2400" i="1" dirty="0"/>
              <a:t> (</a:t>
            </a:r>
            <a:r>
              <a:rPr lang="en-US" sz="2400" i="1" dirty="0" err="1"/>
              <a:t>vaḷ</a:t>
            </a:r>
            <a:r>
              <a:rPr lang="en-US" sz="2400" i="1" dirty="0"/>
              <a:t> </a:t>
            </a:r>
            <a:r>
              <a:rPr lang="en-US" sz="2400" i="1" dirty="0" err="1"/>
              <a:t>peyar</a:t>
            </a:r>
            <a:r>
              <a:rPr lang="en-US" sz="2400" i="1" dirty="0"/>
              <a:t> </a:t>
            </a:r>
            <a:r>
              <a:rPr lang="en-US" sz="2400" i="1" dirty="0" err="1"/>
              <a:t>ākum</a:t>
            </a:r>
            <a:r>
              <a:rPr lang="en-US" sz="2400" i="1" dirty="0"/>
              <a:t>)</a:t>
            </a:r>
            <a:r>
              <a:rPr lang="en-US" sz="2400" dirty="0"/>
              <a:t>.</a:t>
            </a:r>
            <a:endParaRPr lang="de-DE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28818-4CC0-4338-BDB2-913D702960A5}"/>
              </a:ext>
            </a:extLst>
          </p:cNvPr>
          <p:cNvSpPr txBox="1"/>
          <p:nvPr/>
        </p:nvSpPr>
        <p:spPr>
          <a:xfrm>
            <a:off x="3413903" y="5628640"/>
            <a:ext cx="569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&gt; on 21 items 18 Sanskrit words and calques</a:t>
            </a:r>
            <a:endParaRPr lang="en-DE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6B6BE-C8E6-4FE7-9550-BE3B3A69687E}"/>
              </a:ext>
            </a:extLst>
          </p:cNvPr>
          <p:cNvSpPr txBox="1"/>
          <p:nvPr/>
        </p:nvSpPr>
        <p:spPr>
          <a:xfrm>
            <a:off x="8808720" y="1930400"/>
            <a:ext cx="2082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Tamil</a:t>
            </a:r>
          </a:p>
          <a:p>
            <a:r>
              <a:rPr lang="de-DE" sz="2000" i="1" dirty="0">
                <a:highlight>
                  <a:srgbClr val="00FFFF"/>
                </a:highlight>
              </a:rPr>
              <a:t>Tēvāram</a:t>
            </a:r>
          </a:p>
          <a:p>
            <a:r>
              <a:rPr lang="de-DE" sz="2000" i="1" dirty="0">
                <a:solidFill>
                  <a:srgbClr val="FFC000"/>
                </a:solidFill>
              </a:rPr>
              <a:t>Tivyappirapantam</a:t>
            </a:r>
            <a:endParaRPr lang="en-DE" sz="2000" i="1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4BCEF-A205-4E97-B1A2-3266BD16BF75}"/>
              </a:ext>
            </a:extLst>
          </p:cNvPr>
          <p:cNvSpPr txBox="1"/>
          <p:nvPr/>
        </p:nvSpPr>
        <p:spPr>
          <a:xfrm>
            <a:off x="8808720" y="3429000"/>
            <a:ext cx="3174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old corpus:</a:t>
            </a:r>
          </a:p>
          <a:p>
            <a:r>
              <a:rPr lang="de-DE" i="1" dirty="0"/>
              <a:t>muṇṭakam</a:t>
            </a:r>
            <a:r>
              <a:rPr lang="de-DE" dirty="0"/>
              <a:t>,  a thorny bush</a:t>
            </a:r>
          </a:p>
          <a:p>
            <a:r>
              <a:rPr lang="de-DE" i="1" dirty="0"/>
              <a:t>muḷari</a:t>
            </a:r>
            <a:r>
              <a:rPr lang="de-DE" dirty="0"/>
              <a:t>, thorn twig</a:t>
            </a:r>
          </a:p>
          <a:p>
            <a:r>
              <a:rPr lang="de-DE" i="1" dirty="0"/>
              <a:t>iṇṭai</a:t>
            </a:r>
            <a:r>
              <a:rPr lang="de-DE" dirty="0"/>
              <a:t>, </a:t>
            </a:r>
            <a:r>
              <a:rPr lang="de-DE" i="1" dirty="0"/>
              <a:t>Tēvāram</a:t>
            </a:r>
            <a:r>
              <a:rPr lang="de-DE" dirty="0"/>
              <a:t>: circlet of flowers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4739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383F-69FE-4E6C-8FCD-970D364F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Conclusions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1104A-BD57-4AD4-9314-D1695B373E1A}"/>
              </a:ext>
            </a:extLst>
          </p:cNvPr>
          <p:cNvSpPr txBox="1"/>
          <p:nvPr/>
        </p:nvSpPr>
        <p:spPr>
          <a:xfrm>
            <a:off x="680720" y="1341120"/>
            <a:ext cx="10813281" cy="5021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Clear sub-structure (with few interruptions)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Titles function in lieu of a commentary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Considerable regional variation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Multiple indications of reworking (metrical anomalies)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 Constant and growing influx of Sanskrit, probably over many centuries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 Critical edition will rather have to be a synoptic and cumulative effort: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Marking the different titles and concomitant sutra splits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Recording regional/dialectal/spelling variations and still weed out mis-spellings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 make the layers visible without destroying or streamlining them  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2597676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CB87E-B890-433A-936C-080835FA2E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87600" y="650240"/>
            <a:ext cx="6217920" cy="5323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1E5528-04D2-4B72-B277-42333084C031}"/>
              </a:ext>
            </a:extLst>
          </p:cNvPr>
          <p:cNvSpPr txBox="1"/>
          <p:nvPr/>
        </p:nvSpPr>
        <p:spPr>
          <a:xfrm>
            <a:off x="9174480" y="31292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ush Script MT" panose="03060802040406070304" pitchFamily="66" charset="0"/>
              </a:rPr>
              <a:t>thank you!</a:t>
            </a:r>
            <a:endParaRPr lang="en-DE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1038-BCCD-4A7E-9409-5683C8DC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805"/>
            <a:ext cx="12192000" cy="1941195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The Micro-structure: chapter 4 – Plants</a:t>
            </a:r>
            <a:br>
              <a:rPr lang="de-DE" sz="3600" dirty="0">
                <a:latin typeface="+mn-lt"/>
              </a:rPr>
            </a:br>
            <a:r>
              <a:rPr lang="de-DE" sz="3600" i="1" dirty="0"/>
              <a:t>marappeyart tokuti</a:t>
            </a:r>
            <a:r>
              <a:rPr lang="de-DE" sz="3600" dirty="0"/>
              <a:t>, </a:t>
            </a:r>
            <a:r>
              <a:rPr lang="en-GB" sz="3600" dirty="0"/>
              <a:t>“</a:t>
            </a:r>
            <a:r>
              <a:rPr lang="de-DE" sz="3600" dirty="0"/>
              <a:t>Collection of Tree Names“</a:t>
            </a:r>
            <a:endParaRPr lang="en-DE" sz="36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7A223-42A6-4765-A003-3DF2470A0D4C}"/>
              </a:ext>
            </a:extLst>
          </p:cNvPr>
          <p:cNvSpPr txBox="1"/>
          <p:nvPr/>
        </p:nvSpPr>
        <p:spPr>
          <a:xfrm>
            <a:off x="955040" y="3423469"/>
            <a:ext cx="7962051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manuscripts:</a:t>
            </a:r>
          </a:p>
          <a:p>
            <a:pPr>
              <a:lnSpc>
                <a:spcPct val="150000"/>
              </a:lnSpc>
            </a:pPr>
            <a:r>
              <a:rPr lang="en-GB" sz="2400" b="1" dirty="0" err="1"/>
              <a:t>C1</a:t>
            </a:r>
            <a:r>
              <a:rPr lang="en-GB" sz="2400" b="1" dirty="0"/>
              <a:t> (</a:t>
            </a:r>
            <a:r>
              <a:rPr lang="en-GB" sz="2400" b="1" dirty="0" err="1"/>
              <a:t>UVSL</a:t>
            </a:r>
            <a:r>
              <a:rPr lang="en-GB" sz="2400" b="1" dirty="0"/>
              <a:t> 449)</a:t>
            </a:r>
            <a:r>
              <a:rPr lang="en-GB" sz="2400" dirty="0"/>
              <a:t> 61 f., complete, titles: f. </a:t>
            </a:r>
            <a:r>
              <a:rPr lang="en-GB" sz="2400" dirty="0" err="1"/>
              <a:t>316r</a:t>
            </a:r>
            <a:endParaRPr lang="en-DE" sz="2400" dirty="0"/>
          </a:p>
          <a:p>
            <a:pPr>
              <a:lnSpc>
                <a:spcPct val="150000"/>
              </a:lnSpc>
            </a:pPr>
            <a:r>
              <a:rPr lang="en-GB" sz="2400" dirty="0" err="1"/>
              <a:t>P1</a:t>
            </a:r>
            <a:r>
              <a:rPr lang="en-GB" sz="2400" dirty="0"/>
              <a:t> (</a:t>
            </a:r>
            <a:r>
              <a:rPr lang="en-GB" sz="2400" dirty="0" err="1"/>
              <a:t>BnF</a:t>
            </a:r>
            <a:r>
              <a:rPr lang="en-GB" sz="2400" dirty="0"/>
              <a:t> </a:t>
            </a:r>
            <a:r>
              <a:rPr lang="en-GB" sz="2400" dirty="0" err="1"/>
              <a:t>INDIEN_239</a:t>
            </a:r>
            <a:r>
              <a:rPr lang="en-GB" sz="2400" dirty="0"/>
              <a:t>) 161 f., complete (</a:t>
            </a:r>
            <a:r>
              <a:rPr lang="en-GB" sz="2400" dirty="0" err="1"/>
              <a:t>Ducler</a:t>
            </a:r>
            <a:r>
              <a:rPr lang="en-GB" sz="2400" dirty="0"/>
              <a:t>), no titles: f. </a:t>
            </a:r>
            <a:r>
              <a:rPr lang="en-GB" sz="2400" dirty="0" err="1"/>
              <a:t>54r</a:t>
            </a:r>
            <a:r>
              <a:rPr lang="en-GB" sz="2400" dirty="0"/>
              <a:t> </a:t>
            </a:r>
            <a:endParaRPr lang="en-DE" sz="2400" dirty="0"/>
          </a:p>
          <a:p>
            <a:pPr>
              <a:lnSpc>
                <a:spcPct val="150000"/>
              </a:lnSpc>
            </a:pP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P4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BnF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INDIEN_575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) chapter 4 {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uninked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, not fully digitised}</a:t>
            </a:r>
            <a:endParaRPr lang="en-DE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dirty="0" err="1"/>
              <a:t>T5</a:t>
            </a:r>
            <a:r>
              <a:rPr lang="en-GB" sz="2400" b="1" dirty="0"/>
              <a:t> (</a:t>
            </a:r>
            <a:r>
              <a:rPr lang="en-GB" sz="2400" b="1" dirty="0" err="1"/>
              <a:t>TU_Tamil</a:t>
            </a:r>
            <a:r>
              <a:rPr lang="en-GB" sz="2400" b="1" dirty="0"/>
              <a:t>-0625-0811) </a:t>
            </a:r>
            <a:r>
              <a:rPr lang="en-GB" sz="2400" dirty="0"/>
              <a:t>62 f., chapter 1-8 + titles: </a:t>
            </a:r>
            <a:r>
              <a:rPr lang="en-GB" sz="2400" dirty="0" err="1"/>
              <a:t>im</a:t>
            </a:r>
            <a:r>
              <a:rPr lang="en-GB" sz="2400" dirty="0"/>
              <a:t>. 64</a:t>
            </a:r>
            <a:endParaRPr lang="en-DE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861E9-AC1E-483E-82F6-F6F9D4C8B819}"/>
              </a:ext>
            </a:extLst>
          </p:cNvPr>
          <p:cNvSpPr txBox="1"/>
          <p:nvPr/>
        </p:nvSpPr>
        <p:spPr>
          <a:xfrm>
            <a:off x="955040" y="2408828"/>
            <a:ext cx="6255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critical edition:</a:t>
            </a:r>
          </a:p>
          <a:p>
            <a:r>
              <a:rPr lang="de-DE" sz="2000" i="1" dirty="0"/>
              <a:t>Tivākaram</a:t>
            </a:r>
            <a:r>
              <a:rPr lang="de-DE" sz="2000" dirty="0"/>
              <a:t>. Mu. Caṇmukam Piḷḷai &amp; I. Cuntaramūrtti (eds), </a:t>
            </a:r>
          </a:p>
          <a:p>
            <a:r>
              <a:rPr lang="de-DE" sz="2000" dirty="0"/>
              <a:t>vol. 1, Ceṉṉai Palkalaik Kaḻakam, 1990</a:t>
            </a:r>
            <a:endParaRPr lang="en-DE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99802-03FF-4B3B-B559-B001F0F05E52}"/>
              </a:ext>
            </a:extLst>
          </p:cNvPr>
          <p:cNvSpPr txBox="1"/>
          <p:nvPr/>
        </p:nvSpPr>
        <p:spPr>
          <a:xfrm>
            <a:off x="9133840" y="2144668"/>
            <a:ext cx="29211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Ch. 4</a:t>
            </a:r>
          </a:p>
          <a:p>
            <a:r>
              <a:rPr lang="de-DE" sz="2400" dirty="0"/>
              <a:t>sutra 628-844</a:t>
            </a:r>
          </a:p>
          <a:p>
            <a:r>
              <a:rPr lang="de-DE" sz="2400" dirty="0"/>
              <a:t>= 217 head words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225 h.w. (1 missing)</a:t>
            </a:r>
          </a:p>
          <a:p>
            <a:endParaRPr lang="de-DE" sz="2400" dirty="0"/>
          </a:p>
          <a:p>
            <a:r>
              <a:rPr lang="de-DE" sz="2400" dirty="0"/>
              <a:t>216 items (2 missing) 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208 h.w. (10 missing)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403531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CDC2-ED91-497B-BF90-40BF2413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Table of Contents (not marked in any way)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C83D7-07AC-4AEC-BE5A-38F137E514AA}"/>
              </a:ext>
            </a:extLst>
          </p:cNvPr>
          <p:cNvSpPr txBox="1"/>
          <p:nvPr/>
        </p:nvSpPr>
        <p:spPr>
          <a:xfrm>
            <a:off x="1666240" y="1472470"/>
            <a:ext cx="6697731" cy="3913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/>
              <a:t>Trees (</a:t>
            </a:r>
            <a:r>
              <a:rPr lang="de-DE" sz="2400" i="1" dirty="0"/>
              <a:t>maram</a:t>
            </a:r>
            <a:r>
              <a:rPr lang="de-DE" sz="2400" dirty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/>
              <a:t>Ferns(?) (</a:t>
            </a:r>
            <a:r>
              <a:rPr lang="de-DE" sz="2400" i="1" dirty="0"/>
              <a:t>pul</a:t>
            </a:r>
            <a:r>
              <a:rPr lang="de-DE" sz="2400" dirty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/>
              <a:t>general terms for trees (parts and accumulations)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/>
              <a:t>garden plants (decorative and edible/usable)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/>
              <a:t>creepers and flowers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/>
              <a:t>general terms for flowers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/>
              <a:t>colophon</a:t>
            </a:r>
            <a:endParaRPr lang="en-DE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E0A65-9ADA-48E2-8F8E-BB1DB2FAD9C6}"/>
              </a:ext>
            </a:extLst>
          </p:cNvPr>
          <p:cNvSpPr txBox="1"/>
          <p:nvPr/>
        </p:nvSpPr>
        <p:spPr>
          <a:xfrm>
            <a:off x="6190337" y="5049520"/>
            <a:ext cx="5931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with some interruptions, </a:t>
            </a:r>
          </a:p>
          <a:p>
            <a:r>
              <a:rPr lang="de-DE" sz="2400" dirty="0"/>
              <a:t>such as</a:t>
            </a:r>
          </a:p>
          <a:p>
            <a:r>
              <a:rPr lang="de-DE" sz="2400" dirty="0"/>
              <a:t>c.e.: </a:t>
            </a:r>
            <a:r>
              <a:rPr lang="de-DE" sz="2400" b="1" dirty="0"/>
              <a:t>719. </a:t>
            </a:r>
            <a:r>
              <a:rPr lang="de-DE" sz="2400" b="1" i="1" dirty="0"/>
              <a:t>īṅkaiyiṉ peyar</a:t>
            </a:r>
            <a:r>
              <a:rPr lang="de-DE" sz="2400" dirty="0"/>
              <a:t>, </a:t>
            </a:r>
            <a:r>
              <a:rPr lang="en-GB" sz="2400" dirty="0"/>
              <a:t>“Names for mimosa”</a:t>
            </a:r>
            <a:endParaRPr lang="de-DE" sz="2400" dirty="0"/>
          </a:p>
          <a:p>
            <a:r>
              <a:rPr lang="en-DE" sz="2400" i="1" dirty="0" err="1"/>
              <a:t>iṇṭai</a:t>
            </a:r>
            <a:r>
              <a:rPr lang="en-DE" sz="2400" i="1" dirty="0"/>
              <a:t> ~</a:t>
            </a:r>
            <a:r>
              <a:rPr lang="en-DE" sz="2400" i="1" dirty="0" err="1"/>
              <a:t>īṅkai</a:t>
            </a:r>
            <a:r>
              <a:rPr lang="en-GB" sz="2400" i="1" dirty="0"/>
              <a:t>		            </a:t>
            </a:r>
            <a:r>
              <a:rPr lang="en-GB" sz="2400" dirty="0"/>
              <a:t>in section 3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9559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1E88-D488-40E7-BD59-E3C6E388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An entry in the </a:t>
            </a:r>
            <a:r>
              <a:rPr lang="en-GB" sz="3600" dirty="0">
                <a:latin typeface="+mn-lt"/>
              </a:rPr>
              <a:t>“</a:t>
            </a:r>
            <a:r>
              <a:rPr lang="de-DE" sz="3600" dirty="0">
                <a:latin typeface="+mn-lt"/>
              </a:rPr>
              <a:t>critical edition“</a:t>
            </a:r>
            <a:endParaRPr lang="en-DE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A8FF8-62DE-4695-915A-8D1821D6A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80" y="1365568"/>
            <a:ext cx="7139217" cy="4994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0AACD-CDAF-46C9-9934-E5AAA0B0B0AB}"/>
              </a:ext>
            </a:extLst>
          </p:cNvPr>
          <p:cNvSpPr txBox="1"/>
          <p:nvPr/>
        </p:nvSpPr>
        <p:spPr>
          <a:xfrm>
            <a:off x="8473844" y="1534160"/>
            <a:ext cx="330154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unified title = headword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semi-wordsplit sutra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enumeration of synonyms 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apparatus with variant</a:t>
            </a:r>
          </a:p>
          <a:p>
            <a:r>
              <a:rPr lang="de-DE" sz="2000" dirty="0"/>
              <a:t>      but without source</a:t>
            </a:r>
          </a:p>
          <a:p>
            <a:r>
              <a:rPr lang="de-DE" sz="2000" dirty="0"/>
              <a:t>      indication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notes </a:t>
            </a:r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8871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B932-E5A9-4101-B519-6A4B457F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The three manuscripts</a:t>
            </a:r>
            <a:endParaRPr lang="en-DE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CB4E2-A753-470F-8477-7A6A1B68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0" y="5602223"/>
            <a:ext cx="12015240" cy="774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1D2EF3-E889-4D80-9589-EA760B88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906"/>
            <a:ext cx="12192000" cy="1370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CD7A8-027E-4641-ADB0-4C6E37BCB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8" y="3437890"/>
            <a:ext cx="12015239" cy="1312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F99F1-D433-4919-89EE-FFE184E79052}"/>
              </a:ext>
            </a:extLst>
          </p:cNvPr>
          <p:cNvSpPr txBox="1"/>
          <p:nvPr/>
        </p:nvSpPr>
        <p:spPr>
          <a:xfrm>
            <a:off x="731520" y="2759392"/>
            <a:ext cx="93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UVSL 449: </a:t>
            </a:r>
            <a:r>
              <a:rPr lang="de-DE" i="1" dirty="0"/>
              <a:t>Tivākaram</a:t>
            </a:r>
            <a:r>
              <a:rPr lang="de-DE" dirty="0"/>
              <a:t>, ch. 4 – scriptio continua, but lines separated by hyphen, titles count as lines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01FAC-0A44-4932-967E-DFB39DDACF2A}"/>
              </a:ext>
            </a:extLst>
          </p:cNvPr>
          <p:cNvSpPr txBox="1"/>
          <p:nvPr/>
        </p:nvSpPr>
        <p:spPr>
          <a:xfrm>
            <a:off x="721360" y="4771072"/>
            <a:ext cx="704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TT Tamil_0625_0811: </a:t>
            </a:r>
            <a:r>
              <a:rPr lang="de-DE" i="1" dirty="0"/>
              <a:t>Tivākaram</a:t>
            </a:r>
            <a:r>
              <a:rPr lang="de-DE" dirty="0"/>
              <a:t>, ch. 4 – columns with titles and numbers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C24F0-7F35-466D-ADE3-DCCE4D6BB232}"/>
              </a:ext>
            </a:extLst>
          </p:cNvPr>
          <p:cNvSpPr txBox="1"/>
          <p:nvPr/>
        </p:nvSpPr>
        <p:spPr>
          <a:xfrm>
            <a:off x="772160" y="6386512"/>
            <a:ext cx="534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BnF INDIEN_239: </a:t>
            </a:r>
            <a:r>
              <a:rPr lang="de-DE" i="1" dirty="0"/>
              <a:t>Tivākaram</a:t>
            </a:r>
            <a:r>
              <a:rPr lang="de-DE" dirty="0"/>
              <a:t>, ch. 4 – columns, text only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0264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FBE0-B60A-4D1F-AB45-43CF6CBD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Titles – a Minimal Commentary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B22B7-DAB9-4338-BD00-EDD5EF1BC27C}"/>
              </a:ext>
            </a:extLst>
          </p:cNvPr>
          <p:cNvSpPr txBox="1"/>
          <p:nvPr/>
        </p:nvSpPr>
        <p:spPr>
          <a:xfrm>
            <a:off x="375920" y="1132944"/>
            <a:ext cx="6451446" cy="2066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/>
              <a:t>standard cases:</a:t>
            </a:r>
          </a:p>
          <a:p>
            <a:pPr>
              <a:lnSpc>
                <a:spcPct val="150000"/>
              </a:lnSpc>
            </a:pPr>
            <a:r>
              <a:rPr lang="en-DE" sz="2400" b="1" dirty="0"/>
              <a:t>638. </a:t>
            </a:r>
            <a:r>
              <a:rPr lang="en-DE" sz="2400" b="1" i="1" dirty="0" err="1"/>
              <a:t>acōkiṉ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en-DE" sz="2400" b="1" i="1" dirty="0"/>
          </a:p>
          <a:p>
            <a:pPr>
              <a:lnSpc>
                <a:spcPct val="150000"/>
              </a:lnSpc>
            </a:pPr>
            <a:r>
              <a:rPr lang="en-DE" sz="2400" i="1" dirty="0" err="1"/>
              <a:t>piṇṭi</a:t>
            </a:r>
            <a:r>
              <a:rPr lang="en-DE" sz="2400" i="1" dirty="0"/>
              <a:t> </a:t>
            </a:r>
            <a:r>
              <a:rPr lang="en-DE" sz="2400" i="1" dirty="0" err="1"/>
              <a:t>ceyalai</a:t>
            </a:r>
            <a:r>
              <a:rPr lang="en-DE" sz="2400" i="1" dirty="0"/>
              <a:t> </a:t>
            </a:r>
            <a:r>
              <a:rPr lang="en-DE" sz="2400" i="1" dirty="0" err="1"/>
              <a:t>kākōḷi</a:t>
            </a:r>
            <a:r>
              <a:rPr lang="en-DE" sz="2400" i="1" dirty="0"/>
              <a:t> ~</a:t>
            </a:r>
            <a:r>
              <a:rPr lang="en-DE" sz="2400" i="1" dirty="0" err="1"/>
              <a:t>acōk</a:t>
            </a:r>
            <a:r>
              <a:rPr lang="en-DE" sz="2400" i="1" dirty="0"/>
              <a:t>*-ē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“Pi</a:t>
            </a:r>
            <a:r>
              <a:rPr lang="de-DE" sz="2400" dirty="0"/>
              <a:t>ṇṭi, Ceyal, Kākōḷi [are words for] the Aśoka tree.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54644-E576-406E-8DC2-21139490DC88}"/>
              </a:ext>
            </a:extLst>
          </p:cNvPr>
          <p:cNvSpPr txBox="1"/>
          <p:nvPr/>
        </p:nvSpPr>
        <p:spPr>
          <a:xfrm>
            <a:off x="375920" y="3322320"/>
            <a:ext cx="6030818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DE" sz="2400" b="1" dirty="0"/>
              <a:t>649. </a:t>
            </a:r>
            <a:r>
              <a:rPr lang="en-DE" sz="2400" b="1" i="1" dirty="0" err="1"/>
              <a:t>ceruntiyiṉ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en-DE" sz="2400" b="1" i="1" dirty="0"/>
          </a:p>
          <a:p>
            <a:pPr>
              <a:lnSpc>
                <a:spcPct val="150000"/>
              </a:lnSpc>
            </a:pPr>
            <a:r>
              <a:rPr lang="en-DE" sz="2400" i="1" dirty="0" err="1"/>
              <a:t>pañcaram</a:t>
            </a:r>
            <a:r>
              <a:rPr lang="en-DE" sz="2400" i="1" dirty="0"/>
              <a:t> </a:t>
            </a:r>
            <a:r>
              <a:rPr lang="en-DE" sz="2400" i="1" dirty="0" err="1"/>
              <a:t>ceṅkōṭu</a:t>
            </a:r>
            <a:r>
              <a:rPr lang="en-DE" sz="2400" i="1" dirty="0"/>
              <a:t> </a:t>
            </a:r>
            <a:r>
              <a:rPr lang="en-DE" sz="2400" i="1" dirty="0" err="1"/>
              <a:t>cerunti</a:t>
            </a:r>
            <a:r>
              <a:rPr lang="en-DE" sz="2400" i="1" dirty="0"/>
              <a:t> ~</a:t>
            </a:r>
            <a:r>
              <a:rPr lang="en-DE" sz="2400" i="1" dirty="0" err="1"/>
              <a:t>eṉa</a:t>
            </a:r>
            <a:r>
              <a:rPr lang="en-DE" sz="2400" i="1" dirty="0"/>
              <a:t>+ </a:t>
            </a:r>
            <a:r>
              <a:rPr lang="en-DE" sz="2400" i="1" dirty="0" err="1"/>
              <a:t>pakarvar</a:t>
            </a:r>
            <a:endParaRPr lang="de-DE" sz="2400" i="1" dirty="0"/>
          </a:p>
          <a:p>
            <a:pPr>
              <a:lnSpc>
                <a:spcPct val="150000"/>
              </a:lnSpc>
            </a:pPr>
            <a:r>
              <a:rPr lang="en-GB" sz="2400" dirty="0"/>
              <a:t>“The call the </a:t>
            </a:r>
            <a:r>
              <a:rPr lang="en-GB" sz="2400" dirty="0" err="1"/>
              <a:t>Cerunti</a:t>
            </a:r>
            <a:r>
              <a:rPr lang="en-GB" sz="2400" dirty="0"/>
              <a:t>  </a:t>
            </a:r>
            <a:r>
              <a:rPr lang="en-GB" sz="2400" dirty="0" err="1"/>
              <a:t>Pañcaram</a:t>
            </a:r>
            <a:r>
              <a:rPr lang="en-GB" sz="2400" dirty="0"/>
              <a:t> [and] Ce</a:t>
            </a:r>
            <a:r>
              <a:rPr lang="de-DE" sz="2400" dirty="0"/>
              <a:t>ṅkōṭu.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0EAE2-642B-4E5F-8901-4BC3D7D09C5F}"/>
              </a:ext>
            </a:extLst>
          </p:cNvPr>
          <p:cNvSpPr txBox="1"/>
          <p:nvPr/>
        </p:nvSpPr>
        <p:spPr>
          <a:xfrm>
            <a:off x="7203440" y="1469482"/>
            <a:ext cx="4861524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DE" sz="2400" b="1" dirty="0"/>
              <a:t>645.</a:t>
            </a:r>
            <a:r>
              <a:rPr lang="en-DE" sz="2400" b="1" i="1" dirty="0"/>
              <a:t> </a:t>
            </a:r>
            <a:r>
              <a:rPr lang="en-DE" sz="2400" b="1" i="1" dirty="0" err="1"/>
              <a:t>attiyiṉ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en-DE" sz="2400" b="1" i="1" dirty="0"/>
          </a:p>
          <a:p>
            <a:pPr>
              <a:lnSpc>
                <a:spcPct val="150000"/>
              </a:lnSpc>
            </a:pPr>
            <a:r>
              <a:rPr lang="en-DE" sz="2400" i="1" dirty="0" err="1"/>
              <a:t>atav</a:t>
            </a:r>
            <a:r>
              <a:rPr lang="en-DE" sz="2400" i="1" dirty="0"/>
              <a:t>*-um </a:t>
            </a:r>
            <a:r>
              <a:rPr lang="en-DE" sz="2400" i="1" dirty="0" err="1"/>
              <a:t>utumparam</a:t>
            </a:r>
            <a:r>
              <a:rPr lang="en-DE" sz="2400" i="1" dirty="0"/>
              <a:t>-um </a:t>
            </a:r>
            <a:r>
              <a:rPr lang="en-DE" sz="2400" i="1" dirty="0" err="1"/>
              <a:t>atti</a:t>
            </a:r>
            <a:r>
              <a:rPr lang="en-DE" sz="2400" i="1" dirty="0"/>
              <a:t> ~</a:t>
            </a:r>
            <a:r>
              <a:rPr lang="en-DE" sz="2400" i="1" dirty="0" err="1"/>
              <a:t>ākum</a:t>
            </a:r>
            <a:endParaRPr lang="en-DE" sz="2400" i="1" dirty="0"/>
          </a:p>
          <a:p>
            <a:pPr>
              <a:lnSpc>
                <a:spcPct val="150000"/>
              </a:lnSpc>
            </a:pPr>
            <a:r>
              <a:rPr lang="en-GB" sz="2400" dirty="0"/>
              <a:t>“</a:t>
            </a:r>
            <a:r>
              <a:rPr lang="de-DE" sz="2400" dirty="0"/>
              <a:t>Atavu and Utumparam will be Atti.“</a:t>
            </a:r>
            <a:endParaRPr lang="en-D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9064B-005E-4632-BC83-F1A5929F83B7}"/>
              </a:ext>
            </a:extLst>
          </p:cNvPr>
          <p:cNvSpPr txBox="1"/>
          <p:nvPr/>
        </p:nvSpPr>
        <p:spPr>
          <a:xfrm>
            <a:off x="7579360" y="3369275"/>
            <a:ext cx="3631379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u="sng" dirty="0"/>
              <a:t>minimal sutra</a:t>
            </a:r>
            <a:endParaRPr lang="de-DE" sz="2400" b="1" u="sng" dirty="0"/>
          </a:p>
          <a:p>
            <a:pPr>
              <a:lnSpc>
                <a:spcPct val="150000"/>
              </a:lnSpc>
            </a:pPr>
            <a:r>
              <a:rPr lang="en-DE" sz="2400" b="1" dirty="0"/>
              <a:t>635. </a:t>
            </a:r>
            <a:r>
              <a:rPr lang="en-DE" sz="2400" b="1" i="1" dirty="0" err="1"/>
              <a:t>ceṇpakattiṉ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en-DE" sz="2400" b="1" i="1" dirty="0"/>
          </a:p>
          <a:p>
            <a:pPr>
              <a:lnSpc>
                <a:spcPct val="150000"/>
              </a:lnSpc>
            </a:pPr>
            <a:r>
              <a:rPr lang="en-DE" sz="2400" i="1" dirty="0" err="1"/>
              <a:t>caṇpakam</a:t>
            </a:r>
            <a:r>
              <a:rPr lang="en-DE" sz="2400" i="1" dirty="0"/>
              <a:t> </a:t>
            </a:r>
            <a:r>
              <a:rPr lang="en-DE" sz="2400" i="1" dirty="0" err="1"/>
              <a:t>ceṇpakam</a:t>
            </a:r>
            <a:endParaRPr lang="de-DE" sz="2400" i="1" dirty="0"/>
          </a:p>
          <a:p>
            <a:pPr>
              <a:lnSpc>
                <a:spcPct val="150000"/>
              </a:lnSpc>
            </a:pPr>
            <a:r>
              <a:rPr lang="en-GB" sz="2400" dirty="0"/>
              <a:t>“</a:t>
            </a:r>
            <a:r>
              <a:rPr lang="de-DE" sz="2400" dirty="0"/>
              <a:t>Caṇpakam [is] Ceṇpakam.“</a:t>
            </a:r>
            <a:endParaRPr lang="en-D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E534B-ADC5-4229-A154-4EF015912BCF}"/>
              </a:ext>
            </a:extLst>
          </p:cNvPr>
          <p:cNvSpPr txBox="1"/>
          <p:nvPr/>
        </p:nvSpPr>
        <p:spPr>
          <a:xfrm>
            <a:off x="1209041" y="6270804"/>
            <a:ext cx="976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but: on 217 head words in the edition come 156 title deviations!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76488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F9F0-6B49-46DE-8F8E-1CEF21B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Titles -- Different Head Words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9AEE2-1B6A-4924-ADA0-D2BC669F3F42}"/>
              </a:ext>
            </a:extLst>
          </p:cNvPr>
          <p:cNvSpPr txBox="1"/>
          <p:nvPr/>
        </p:nvSpPr>
        <p:spPr>
          <a:xfrm>
            <a:off x="406400" y="1355407"/>
            <a:ext cx="4061753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u="sng" dirty="0"/>
              <a:t>different names: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c.e.: </a:t>
            </a:r>
            <a:r>
              <a:rPr lang="en-DE" sz="2400" b="1" dirty="0"/>
              <a:t>628. </a:t>
            </a:r>
            <a:r>
              <a:rPr lang="en-DE" sz="2400" b="1" i="1" dirty="0" err="1">
                <a:highlight>
                  <a:srgbClr val="FFFF00"/>
                </a:highlight>
              </a:rPr>
              <a:t>pañca</a:t>
            </a:r>
            <a:r>
              <a:rPr lang="en-DE" sz="2400" b="1" i="1" dirty="0">
                <a:highlight>
                  <a:srgbClr val="FFFF00"/>
                </a:highlight>
              </a:rPr>
              <a:t> </a:t>
            </a:r>
            <a:r>
              <a:rPr lang="en-DE" sz="2400" b="1" i="1" dirty="0" err="1">
                <a:highlight>
                  <a:srgbClr val="FFFF00"/>
                </a:highlight>
              </a:rPr>
              <a:t>taruviṉ</a:t>
            </a:r>
            <a:r>
              <a:rPr lang="en-DE" sz="2400" b="1" i="1" dirty="0"/>
              <a:t> </a:t>
            </a:r>
            <a:r>
              <a:rPr lang="de-DE" sz="2400" b="1" i="1" dirty="0"/>
              <a:t>peyar</a:t>
            </a:r>
          </a:p>
          <a:p>
            <a:pPr>
              <a:lnSpc>
                <a:spcPct val="150000"/>
              </a:lnSpc>
            </a:pPr>
            <a:r>
              <a:rPr lang="en-DE" sz="2400" b="1" dirty="0" err="1"/>
              <a:t>C1</a:t>
            </a:r>
            <a:r>
              <a:rPr lang="en-DE" sz="2400" b="1" dirty="0"/>
              <a:t>: </a:t>
            </a:r>
            <a:r>
              <a:rPr lang="de-DE" sz="2400" b="1" dirty="0"/>
              <a:t>  </a:t>
            </a:r>
            <a:r>
              <a:rPr lang="en-DE" sz="2400" b="1" i="1" dirty="0" err="1">
                <a:highlight>
                  <a:srgbClr val="FFFF00"/>
                </a:highlight>
              </a:rPr>
              <a:t>kaṟpaka</a:t>
            </a:r>
            <a:r>
              <a:rPr lang="en-DE" sz="2400" b="1" i="1" dirty="0">
                <a:highlight>
                  <a:srgbClr val="FFFF00"/>
                </a:highlight>
              </a:rPr>
              <a:t> </a:t>
            </a:r>
            <a:r>
              <a:rPr lang="en-DE" sz="2400" b="1" i="1" dirty="0" err="1">
                <a:highlight>
                  <a:srgbClr val="FFFF00"/>
                </a:highlight>
              </a:rPr>
              <a:t>taruviṉ</a:t>
            </a:r>
            <a:r>
              <a:rPr lang="de-DE" sz="2400" b="1" i="1" dirty="0"/>
              <a:t> peyar</a:t>
            </a:r>
            <a:r>
              <a:rPr lang="en-GB" sz="24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b="1" dirty="0" err="1"/>
              <a:t>T5</a:t>
            </a:r>
            <a:r>
              <a:rPr lang="en-GB" sz="2400" b="1" dirty="0"/>
              <a:t>:   1. </a:t>
            </a:r>
            <a:r>
              <a:rPr lang="en-GB" sz="2400" b="1" i="1" dirty="0" err="1">
                <a:highlight>
                  <a:srgbClr val="FFFF00"/>
                </a:highlight>
              </a:rPr>
              <a:t>teyvattarukkaḷ</a:t>
            </a:r>
            <a:r>
              <a:rPr lang="en-GB" sz="2400" b="1" i="1" dirty="0" err="1"/>
              <a:t>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r>
              <a:rPr lang="de-DE" sz="24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6192C-EFC4-4704-A2B0-B969309FBE59}"/>
              </a:ext>
            </a:extLst>
          </p:cNvPr>
          <p:cNvSpPr txBox="1"/>
          <p:nvPr/>
        </p:nvSpPr>
        <p:spPr>
          <a:xfrm>
            <a:off x="6186177" y="1355408"/>
            <a:ext cx="4006674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u="sng" dirty="0"/>
              <a:t>different head word: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c.e.: </a:t>
            </a:r>
            <a:r>
              <a:rPr lang="en-DE" sz="2400" b="1" dirty="0"/>
              <a:t>631. </a:t>
            </a:r>
            <a:r>
              <a:rPr lang="en-DE" sz="2400" b="1" i="1" dirty="0" err="1">
                <a:highlight>
                  <a:srgbClr val="FFFF00"/>
                </a:highlight>
              </a:rPr>
              <a:t>marāmarattiṉ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de-DE" sz="2400" b="1" i="1" dirty="0"/>
          </a:p>
          <a:p>
            <a:pPr>
              <a:lnSpc>
                <a:spcPct val="150000"/>
              </a:lnSpc>
            </a:pPr>
            <a:r>
              <a:rPr lang="en-DE" sz="2400" b="1" dirty="0" err="1"/>
              <a:t>C1</a:t>
            </a:r>
            <a:r>
              <a:rPr lang="en-DE" sz="2400" b="1" dirty="0"/>
              <a:t>:</a:t>
            </a:r>
            <a:r>
              <a:rPr lang="en-DE" sz="2400" b="1" i="1" dirty="0"/>
              <a:t> </a:t>
            </a:r>
            <a:r>
              <a:rPr lang="en-DE" sz="2400" b="1" i="1" dirty="0" err="1">
                <a:highlight>
                  <a:srgbClr val="00FF00"/>
                </a:highlight>
              </a:rPr>
              <a:t>cālamarattiṉ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en-DE" sz="2400" b="1" i="1" dirty="0"/>
          </a:p>
          <a:p>
            <a:pPr>
              <a:lnSpc>
                <a:spcPct val="150000"/>
              </a:lnSpc>
            </a:pPr>
            <a:r>
              <a:rPr lang="de-DE" sz="2400" dirty="0"/>
              <a:t>sutra: </a:t>
            </a:r>
            <a:r>
              <a:rPr lang="en-DE" sz="2400" i="1" dirty="0" err="1">
                <a:highlight>
                  <a:srgbClr val="00FF00"/>
                </a:highlight>
              </a:rPr>
              <a:t>cālam</a:t>
            </a:r>
            <a:r>
              <a:rPr lang="en-DE" sz="2400" i="1" dirty="0"/>
              <a:t> </a:t>
            </a:r>
            <a:r>
              <a:rPr lang="en-DE" sz="2400" i="1" dirty="0" err="1">
                <a:highlight>
                  <a:srgbClr val="FFFF00"/>
                </a:highlight>
              </a:rPr>
              <a:t>marāmaram</a:t>
            </a:r>
            <a:endParaRPr lang="de-DE" sz="2400" i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E5F60-FA6D-4D6B-A97D-0B49A8FA4A5E}"/>
              </a:ext>
            </a:extLst>
          </p:cNvPr>
          <p:cNvSpPr txBox="1"/>
          <p:nvPr/>
        </p:nvSpPr>
        <p:spPr>
          <a:xfrm>
            <a:off x="406400" y="4297680"/>
            <a:ext cx="4981492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u="sng" dirty="0"/>
              <a:t>variations on the spelling of the name: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c.e.: </a:t>
            </a:r>
            <a:r>
              <a:rPr lang="en-DE" sz="2400" b="1" dirty="0"/>
              <a:t>642. </a:t>
            </a:r>
            <a:r>
              <a:rPr lang="en-DE" sz="2400" b="1" i="1" dirty="0" err="1">
                <a:highlight>
                  <a:srgbClr val="00FFFF"/>
                </a:highlight>
              </a:rPr>
              <a:t>kurāviṉ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de-DE" sz="2400" b="1" i="1" dirty="0"/>
          </a:p>
          <a:p>
            <a:pPr>
              <a:lnSpc>
                <a:spcPct val="150000"/>
              </a:lnSpc>
            </a:pPr>
            <a:r>
              <a:rPr lang="en-DE" sz="2400" b="1" dirty="0" err="1"/>
              <a:t>C1</a:t>
            </a:r>
            <a:r>
              <a:rPr lang="en-DE" sz="2400" b="1" dirty="0"/>
              <a:t>: </a:t>
            </a:r>
            <a:r>
              <a:rPr lang="en-DE" sz="2400" b="1" i="1" dirty="0" err="1">
                <a:highlight>
                  <a:srgbClr val="00FFFF"/>
                </a:highlight>
              </a:rPr>
              <a:t>kuṭaviṉ</a:t>
            </a:r>
            <a:r>
              <a:rPr lang="de-DE" sz="2400" b="1" i="1" dirty="0"/>
              <a:t> </a:t>
            </a:r>
            <a:r>
              <a:rPr lang="en-DE" sz="2400" b="1" i="1" dirty="0" err="1"/>
              <a:t>peyar</a:t>
            </a:r>
            <a:endParaRPr lang="de-DE" sz="2400" b="1" i="1" dirty="0"/>
          </a:p>
          <a:p>
            <a:pPr>
              <a:lnSpc>
                <a:spcPct val="150000"/>
              </a:lnSpc>
            </a:pPr>
            <a:r>
              <a:rPr lang="en-DE" sz="2400" b="1" dirty="0" err="1"/>
              <a:t>T5</a:t>
            </a:r>
            <a:r>
              <a:rPr lang="en-DE" sz="2400" b="1" dirty="0"/>
              <a:t>: </a:t>
            </a:r>
            <a:r>
              <a:rPr lang="de-DE" sz="2400" b="1" dirty="0"/>
              <a:t>15. </a:t>
            </a:r>
            <a:r>
              <a:rPr lang="en-DE" sz="2400" b="1" i="1" dirty="0" err="1">
                <a:highlight>
                  <a:srgbClr val="00FFFF"/>
                </a:highlight>
              </a:rPr>
              <a:t>kuraviṉ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en-DE" sz="24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B8684-9B9A-479C-834E-FA82B9F28D9C}"/>
              </a:ext>
            </a:extLst>
          </p:cNvPr>
          <p:cNvSpPr txBox="1"/>
          <p:nvPr/>
        </p:nvSpPr>
        <p:spPr>
          <a:xfrm>
            <a:off x="6096000" y="3962400"/>
            <a:ext cx="55763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/>
              <a:t>different organisation:</a:t>
            </a:r>
          </a:p>
          <a:p>
            <a:r>
              <a:rPr lang="de-DE" sz="2400" dirty="0"/>
              <a:t>c.e:</a:t>
            </a:r>
            <a:r>
              <a:rPr lang="en-DE" sz="2400" b="1" dirty="0"/>
              <a:t> 643. </a:t>
            </a:r>
            <a:r>
              <a:rPr lang="en-DE" sz="2400" b="1" i="1" dirty="0" err="1"/>
              <a:t>nāvaliṉ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en-DE" sz="2400" b="1" i="1" dirty="0"/>
          </a:p>
          <a:p>
            <a:r>
              <a:rPr lang="de-DE" sz="2400" i="1" dirty="0"/>
              <a:t>        </a:t>
            </a:r>
            <a:r>
              <a:rPr lang="en-DE" sz="2400" i="1" dirty="0" err="1"/>
              <a:t>campu</a:t>
            </a:r>
            <a:r>
              <a:rPr lang="en-DE" sz="2400" i="1" dirty="0"/>
              <a:t> </a:t>
            </a:r>
            <a:r>
              <a:rPr lang="en-DE" sz="2400" i="1" dirty="0" err="1"/>
              <a:t>nāval</a:t>
            </a:r>
            <a:endParaRPr lang="en-DE" sz="2400" i="1" dirty="0"/>
          </a:p>
          <a:p>
            <a:r>
              <a:rPr lang="de-DE" sz="2400" b="1" dirty="0"/>
              <a:t>        </a:t>
            </a:r>
            <a:r>
              <a:rPr lang="en-DE" sz="2400" b="1" dirty="0"/>
              <a:t>644. </a:t>
            </a:r>
            <a:r>
              <a:rPr lang="en-DE" sz="2400" b="1" i="1" dirty="0" err="1"/>
              <a:t>vēmpiṉ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en-DE" sz="2400" b="1" i="1" dirty="0"/>
          </a:p>
          <a:p>
            <a:r>
              <a:rPr lang="de-DE" sz="2400" i="1" dirty="0"/>
              <a:t>        </a:t>
            </a:r>
            <a:r>
              <a:rPr lang="en-DE" sz="2400" i="1" dirty="0" err="1"/>
              <a:t>nimpam</a:t>
            </a:r>
            <a:r>
              <a:rPr lang="en-DE" sz="2400" i="1" dirty="0"/>
              <a:t> </a:t>
            </a:r>
            <a:r>
              <a:rPr lang="en-DE" sz="2400" i="1" dirty="0" err="1"/>
              <a:t>vēmp</a:t>
            </a:r>
            <a:r>
              <a:rPr lang="en-DE" sz="2400" i="1" dirty="0"/>
              <a:t>*-ē</a:t>
            </a:r>
          </a:p>
          <a:p>
            <a:r>
              <a:rPr lang="de-DE" sz="2400" dirty="0"/>
              <a:t>T5: </a:t>
            </a:r>
            <a:r>
              <a:rPr lang="en-DE" sz="2400" b="1" i="1" dirty="0" err="1"/>
              <a:t>nāvalukkum</a:t>
            </a:r>
            <a:r>
              <a:rPr lang="en-DE" sz="2400" b="1" i="1" dirty="0"/>
              <a:t> </a:t>
            </a:r>
            <a:r>
              <a:rPr lang="en-DE" sz="2400" b="1" i="1" dirty="0" err="1"/>
              <a:t>vēmpukkum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endParaRPr lang="en-DE" sz="2400" b="1" i="1" dirty="0"/>
          </a:p>
          <a:p>
            <a:r>
              <a:rPr lang="de-DE" sz="2400" i="1" dirty="0"/>
              <a:t>      </a:t>
            </a:r>
            <a:r>
              <a:rPr lang="en-DE" sz="2400" i="1" dirty="0" err="1"/>
              <a:t>campu</a:t>
            </a:r>
            <a:r>
              <a:rPr lang="en-DE" sz="2400" i="1" dirty="0"/>
              <a:t> </a:t>
            </a:r>
            <a:r>
              <a:rPr lang="en-DE" sz="2400" i="1" dirty="0" err="1"/>
              <a:t>nāval</a:t>
            </a:r>
            <a:r>
              <a:rPr lang="de-DE" sz="2400" i="1" dirty="0"/>
              <a:t> -16-</a:t>
            </a:r>
            <a:r>
              <a:rPr lang="en-DE" sz="2400" i="1" dirty="0"/>
              <a:t> </a:t>
            </a:r>
            <a:r>
              <a:rPr lang="en-DE" sz="2400" i="1" dirty="0" err="1"/>
              <a:t>nimpam</a:t>
            </a:r>
            <a:r>
              <a:rPr lang="en-DE" sz="2400" i="1" dirty="0"/>
              <a:t> </a:t>
            </a:r>
            <a:r>
              <a:rPr lang="en-DE" sz="2400" i="1" dirty="0" err="1"/>
              <a:t>vēmp</a:t>
            </a:r>
            <a:r>
              <a:rPr lang="en-DE" sz="2400" i="1" dirty="0"/>
              <a:t>*-ē</a:t>
            </a:r>
            <a:r>
              <a:rPr lang="de-DE" sz="2400" dirty="0"/>
              <a:t> -17-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82794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5649-3358-4BDB-BEDE-4E668C1A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Titles: Different Levels of Abstraction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34D5E-1078-4ADD-AE21-413B38D974CD}"/>
              </a:ext>
            </a:extLst>
          </p:cNvPr>
          <p:cNvSpPr txBox="1"/>
          <p:nvPr/>
        </p:nvSpPr>
        <p:spPr>
          <a:xfrm>
            <a:off x="944880" y="1371600"/>
            <a:ext cx="870712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/>
              <a:t>c.e.: </a:t>
            </a:r>
            <a:r>
              <a:rPr lang="en-DE" sz="2400" b="1" dirty="0"/>
              <a:t>727. </a:t>
            </a:r>
            <a:r>
              <a:rPr lang="en-DE" sz="2400" b="1" i="1" dirty="0" err="1">
                <a:highlight>
                  <a:srgbClr val="FFFF00"/>
                </a:highlight>
              </a:rPr>
              <a:t>ciṟutūṟṟiṉ</a:t>
            </a:r>
            <a:r>
              <a:rPr lang="en-DE" sz="2400" b="1" i="1" dirty="0"/>
              <a:t> </a:t>
            </a:r>
            <a:r>
              <a:rPr lang="en-DE" sz="2400" b="1" i="1" dirty="0" err="1">
                <a:highlight>
                  <a:srgbClr val="00FF00"/>
                </a:highlight>
              </a:rPr>
              <a:t>peyar</a:t>
            </a:r>
            <a:r>
              <a:rPr lang="en-DE" sz="2400" b="1" i="1" dirty="0"/>
              <a:t> </a:t>
            </a:r>
            <a:r>
              <a:rPr lang="de-DE" sz="2400" b="1" dirty="0"/>
              <a:t>                                       </a:t>
            </a:r>
            <a:r>
              <a:rPr lang="en-GB" sz="2400" b="1" dirty="0"/>
              <a:t>“little bushes”</a:t>
            </a:r>
            <a:endParaRPr lang="de-DE" sz="2400" b="1" dirty="0"/>
          </a:p>
          <a:p>
            <a:pPr>
              <a:lnSpc>
                <a:spcPct val="150000"/>
              </a:lnSpc>
            </a:pPr>
            <a:r>
              <a:rPr lang="en-DE" sz="2400" b="1" dirty="0" err="1"/>
              <a:t>T5</a:t>
            </a:r>
            <a:r>
              <a:rPr lang="en-DE" sz="2400" b="1" dirty="0"/>
              <a:t>: </a:t>
            </a:r>
            <a:r>
              <a:rPr lang="de-DE" sz="2400" b="1" dirty="0"/>
              <a:t>  95. </a:t>
            </a:r>
            <a:r>
              <a:rPr lang="en-DE" sz="2400" b="1" i="1" dirty="0" err="1">
                <a:highlight>
                  <a:srgbClr val="FFFF00"/>
                </a:highlight>
              </a:rPr>
              <a:t>ciṟuceṭikaḷ</a:t>
            </a:r>
            <a:r>
              <a:rPr lang="de-DE" sz="2400" b="1" i="1" dirty="0">
                <a:highlight>
                  <a:srgbClr val="FFFF00"/>
                </a:highlight>
              </a:rPr>
              <a:t>[u]</a:t>
            </a:r>
            <a:r>
              <a:rPr lang="en-DE" sz="2400" b="1" i="1" dirty="0" err="1">
                <a:highlight>
                  <a:srgbClr val="FFFF00"/>
                </a:highlight>
              </a:rPr>
              <a:t>kku</a:t>
            </a:r>
            <a:r>
              <a:rPr lang="en-DE" sz="2400" b="1" i="1" dirty="0"/>
              <a:t> </a:t>
            </a:r>
            <a:r>
              <a:rPr lang="en-DE" sz="2400" b="1" i="1" dirty="0" err="1">
                <a:highlight>
                  <a:srgbClr val="00FF00"/>
                </a:highlight>
              </a:rPr>
              <a:t>potuppeyar</a:t>
            </a:r>
            <a:r>
              <a:rPr lang="de-DE" sz="2400" b="1" dirty="0"/>
              <a:t>	&gt;&gt; type, not species!</a:t>
            </a:r>
            <a:endParaRPr lang="en-DE" sz="2400" b="1" dirty="0"/>
          </a:p>
          <a:p>
            <a:pPr>
              <a:lnSpc>
                <a:spcPct val="150000"/>
              </a:lnSpc>
            </a:pPr>
            <a:r>
              <a:rPr lang="en-DE" sz="2400" i="1" dirty="0"/>
              <a:t>aril-ē </a:t>
            </a:r>
            <a:r>
              <a:rPr lang="en-DE" sz="2400" i="1" dirty="0" err="1"/>
              <a:t>patukkai</a:t>
            </a:r>
            <a:r>
              <a:rPr lang="en-DE" sz="2400" i="1" dirty="0"/>
              <a:t> </a:t>
            </a:r>
            <a:r>
              <a:rPr lang="en-DE" sz="2400" i="1" dirty="0" err="1"/>
              <a:t>ciṟutūṟ</a:t>
            </a:r>
            <a:r>
              <a:rPr lang="en-DE" sz="2400" i="1" dirty="0"/>
              <a:t>* </a:t>
            </a:r>
            <a:r>
              <a:rPr lang="en-DE" sz="2400" i="1" dirty="0" err="1"/>
              <a:t>ākum</a:t>
            </a:r>
            <a:endParaRPr lang="en-DE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440CB-E13B-4724-8C0A-A03FACC5BD5E}"/>
              </a:ext>
            </a:extLst>
          </p:cNvPr>
          <p:cNvSpPr txBox="1"/>
          <p:nvPr/>
        </p:nvSpPr>
        <p:spPr>
          <a:xfrm>
            <a:off x="944880" y="3789333"/>
            <a:ext cx="1105408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/>
              <a:t>c.e. </a:t>
            </a:r>
            <a:r>
              <a:rPr lang="en-DE" sz="2400" b="1" dirty="0"/>
              <a:t>698. </a:t>
            </a:r>
            <a:r>
              <a:rPr lang="en-DE" sz="2400" b="1" i="1" dirty="0" err="1">
                <a:highlight>
                  <a:srgbClr val="00FF00"/>
                </a:highlight>
              </a:rPr>
              <a:t>āṇmarattiṉ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r>
              <a:rPr lang="de-DE" sz="2400" b="1" dirty="0"/>
              <a:t>				&gt;&gt; </a:t>
            </a:r>
            <a:r>
              <a:rPr lang="de-DE" sz="2400" b="1" dirty="0">
                <a:highlight>
                  <a:srgbClr val="00FF00"/>
                </a:highlight>
              </a:rPr>
              <a:t>species</a:t>
            </a:r>
            <a:r>
              <a:rPr lang="de-DE" sz="2400" b="1" dirty="0"/>
              <a:t>(?)</a:t>
            </a:r>
          </a:p>
          <a:p>
            <a:pPr>
              <a:lnSpc>
                <a:spcPct val="150000"/>
              </a:lnSpc>
            </a:pPr>
            <a:r>
              <a:rPr lang="en-DE" sz="2400" b="1" dirty="0" err="1"/>
              <a:t>C1</a:t>
            </a:r>
            <a:r>
              <a:rPr lang="en-DE" sz="2400" b="1" dirty="0"/>
              <a:t>:</a:t>
            </a:r>
            <a:r>
              <a:rPr lang="en-DE" sz="2400" b="1" i="1" dirty="0"/>
              <a:t> </a:t>
            </a:r>
            <a:r>
              <a:rPr lang="en-DE" sz="2400" b="1" i="1" dirty="0" err="1">
                <a:highlight>
                  <a:srgbClr val="00FFFF"/>
                </a:highlight>
              </a:rPr>
              <a:t>orupeyar</a:t>
            </a:r>
            <a:r>
              <a:rPr lang="en-DE" sz="2400" b="1" i="1" dirty="0">
                <a:highlight>
                  <a:srgbClr val="00FFFF"/>
                </a:highlight>
              </a:rPr>
              <a:t> </a:t>
            </a:r>
            <a:r>
              <a:rPr lang="en-DE" sz="2400" b="1" i="1" dirty="0" err="1">
                <a:highlight>
                  <a:srgbClr val="00FFFF"/>
                </a:highlight>
              </a:rPr>
              <a:t>marattiṉ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r>
              <a:rPr lang="de-DE" sz="2400" b="1" dirty="0"/>
              <a:t>				&gt;&gt; </a:t>
            </a:r>
            <a:r>
              <a:rPr lang="de-DE" sz="2400" b="1" dirty="0">
                <a:highlight>
                  <a:srgbClr val="00FFFF"/>
                </a:highlight>
              </a:rPr>
              <a:t>extension sutra</a:t>
            </a:r>
          </a:p>
          <a:p>
            <a:pPr>
              <a:lnSpc>
                <a:spcPct val="150000"/>
              </a:lnSpc>
            </a:pPr>
            <a:r>
              <a:rPr lang="en-DE" sz="2400" b="1" dirty="0" err="1"/>
              <a:t>T5</a:t>
            </a:r>
            <a:r>
              <a:rPr lang="de-DE" sz="2400" b="1" dirty="0"/>
              <a:t>: 68.</a:t>
            </a:r>
            <a:r>
              <a:rPr lang="en-DE" sz="2400" b="1" dirty="0"/>
              <a:t> </a:t>
            </a:r>
            <a:r>
              <a:rPr lang="en-DE" sz="2400" b="1" i="1" dirty="0" err="1">
                <a:highlight>
                  <a:srgbClr val="00FFFF"/>
                </a:highlight>
              </a:rPr>
              <a:t>orupeyaraiyuṭaiya</a:t>
            </a:r>
            <a:r>
              <a:rPr lang="en-DE" sz="2400" b="1" i="1" dirty="0">
                <a:highlight>
                  <a:srgbClr val="00FFFF"/>
                </a:highlight>
              </a:rPr>
              <a:t> </a:t>
            </a:r>
            <a:r>
              <a:rPr lang="en-DE" sz="2400" b="1" i="1" dirty="0" err="1">
                <a:highlight>
                  <a:srgbClr val="00FFFF"/>
                </a:highlight>
              </a:rPr>
              <a:t>maraṅkaḷiṉ</a:t>
            </a:r>
            <a:r>
              <a:rPr lang="en-DE" sz="2400" b="1" i="1" dirty="0"/>
              <a:t> </a:t>
            </a:r>
            <a:r>
              <a:rPr lang="en-DE" sz="2400" b="1" i="1" dirty="0" err="1"/>
              <a:t>peyar</a:t>
            </a:r>
            <a:r>
              <a:rPr lang="de-DE" sz="2400" b="1" dirty="0"/>
              <a:t>	</a:t>
            </a:r>
            <a:r>
              <a:rPr lang="en-GB" sz="2400" b="1" dirty="0"/>
              <a:t>“</a:t>
            </a:r>
            <a:r>
              <a:rPr lang="en-GB" sz="2400" b="1" dirty="0">
                <a:highlight>
                  <a:srgbClr val="00FFFF"/>
                </a:highlight>
              </a:rPr>
              <a:t>trees with only one name</a:t>
            </a:r>
            <a:r>
              <a:rPr lang="en-GB" sz="2400" b="1" dirty="0"/>
              <a:t>”</a:t>
            </a:r>
            <a:endParaRPr lang="en-DE" sz="2400" b="1" dirty="0"/>
          </a:p>
          <a:p>
            <a:pPr>
              <a:lnSpc>
                <a:spcPct val="150000"/>
              </a:lnSpc>
            </a:pPr>
            <a:r>
              <a:rPr lang="en-DE" sz="2400" i="1" dirty="0" err="1"/>
              <a:t>ekiṉam</a:t>
            </a:r>
            <a:r>
              <a:rPr lang="en-DE" sz="2400" i="1" dirty="0"/>
              <a:t> </a:t>
            </a:r>
            <a:r>
              <a:rPr lang="en-DE" sz="2400" i="1" dirty="0" err="1"/>
              <a:t>cemmaram</a:t>
            </a:r>
            <a:r>
              <a:rPr lang="de-DE" sz="2400" i="1" dirty="0"/>
              <a:t>/cēmaram</a:t>
            </a:r>
            <a:r>
              <a:rPr lang="en-DE" sz="2400" i="1" dirty="0"/>
              <a:t> </a:t>
            </a:r>
            <a:r>
              <a:rPr lang="en-DE" sz="2400" i="1" dirty="0" err="1"/>
              <a:t>āṇmaram</a:t>
            </a:r>
            <a:r>
              <a:rPr lang="en-DE" sz="2400" i="1" dirty="0"/>
              <a:t> </a:t>
            </a:r>
            <a:r>
              <a:rPr lang="en-DE" sz="2400" i="1" dirty="0" err="1"/>
              <a:t>eṉpa</a:t>
            </a:r>
            <a:r>
              <a:rPr lang="en-GB" sz="2400" dirty="0"/>
              <a:t>	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>
                <a:highlight>
                  <a:srgbClr val="FF00FF"/>
                </a:highlight>
              </a:rPr>
              <a:t>C1, T5: </a:t>
            </a:r>
            <a:r>
              <a:rPr lang="en-DE" sz="2400" i="1" dirty="0" err="1">
                <a:highlight>
                  <a:srgbClr val="FF00FF"/>
                </a:highlight>
              </a:rPr>
              <a:t>orumaram</a:t>
            </a:r>
            <a:r>
              <a:rPr lang="en-DE" sz="2400" i="1" dirty="0">
                <a:highlight>
                  <a:srgbClr val="FF00FF"/>
                </a:highlight>
              </a:rPr>
              <a:t> </a:t>
            </a:r>
            <a:r>
              <a:rPr lang="en-DE" sz="2400" i="1" dirty="0" err="1">
                <a:highlight>
                  <a:srgbClr val="FF00FF"/>
                </a:highlight>
              </a:rPr>
              <a:t>orupeyar</a:t>
            </a:r>
            <a:r>
              <a:rPr lang="en-DE" sz="2400" i="1" dirty="0">
                <a:highlight>
                  <a:srgbClr val="FF00FF"/>
                </a:highlight>
              </a:rPr>
              <a:t> </a:t>
            </a:r>
            <a:r>
              <a:rPr lang="en-DE" sz="2400" i="1" dirty="0" err="1">
                <a:highlight>
                  <a:srgbClr val="FF00FF"/>
                </a:highlight>
              </a:rPr>
              <a:t>uraikkum</a:t>
            </a:r>
            <a:r>
              <a:rPr lang="en-DE" sz="2400" i="1" dirty="0">
                <a:highlight>
                  <a:srgbClr val="FF00FF"/>
                </a:highlight>
              </a:rPr>
              <a:t> </a:t>
            </a:r>
            <a:r>
              <a:rPr lang="en-DE" sz="2400" i="1" dirty="0" err="1">
                <a:highlight>
                  <a:srgbClr val="FF00FF"/>
                </a:highlight>
              </a:rPr>
              <a:t>kiḷavi</a:t>
            </a:r>
            <a:r>
              <a:rPr lang="de-DE" sz="2400" dirty="0">
                <a:highlight>
                  <a:srgbClr val="FF00FF"/>
                </a:highlight>
              </a:rPr>
              <a:t>		&gt;&gt; extra line</a:t>
            </a:r>
            <a:endParaRPr lang="en-DE" sz="2400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192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C60A-6891-4FEA-AE0B-AB344A43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+mn-lt"/>
              </a:rPr>
              <a:t>Additions and Substractions</a:t>
            </a:r>
            <a:endParaRPr lang="en-DE" sz="3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52DC6-9A22-4135-BA86-70B42941E9F8}"/>
              </a:ext>
            </a:extLst>
          </p:cNvPr>
          <p:cNvSpPr txBox="1"/>
          <p:nvPr/>
        </p:nvSpPr>
        <p:spPr>
          <a:xfrm>
            <a:off x="3342640" y="1714252"/>
            <a:ext cx="6064545" cy="4549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/>
              <a:t>extra sutras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extra lines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extra words &gt;&gt; metre</a:t>
            </a:r>
          </a:p>
          <a:p>
            <a:pPr>
              <a:lnSpc>
                <a:spcPct val="150000"/>
              </a:lnSpc>
            </a:pPr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800" dirty="0"/>
              <a:t>missing sutras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missing lines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missing words? &gt;&gt; hypometrical sutras? 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109729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1511</Words>
  <Application>Microsoft Office PowerPoint</Application>
  <PresentationFormat>Widescreen</PresentationFormat>
  <Paragraphs>215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Algerian</vt:lpstr>
      <vt:lpstr>Arial</vt:lpstr>
      <vt:lpstr>Brush Script MT</vt:lpstr>
      <vt:lpstr>Calibri</vt:lpstr>
      <vt:lpstr>Calibri Light</vt:lpstr>
      <vt:lpstr>Office Theme</vt:lpstr>
      <vt:lpstr>How to Make Good Use of an Ancient Tamil Poetic Vocabulary while Preparing a Dictionary of Classical Tamil</vt:lpstr>
      <vt:lpstr>The Micro-structure: chapter 4 – Plants marappeyart tokuti, “Collection of Tree Names“</vt:lpstr>
      <vt:lpstr>Table of Contents (not marked in any way)</vt:lpstr>
      <vt:lpstr>An entry in the “critical edition“</vt:lpstr>
      <vt:lpstr>The three manuscripts</vt:lpstr>
      <vt:lpstr>Titles – a Minimal Commentary</vt:lpstr>
      <vt:lpstr>Titles -- Different Head Words</vt:lpstr>
      <vt:lpstr>Titles: Different Levels of Abstraction</vt:lpstr>
      <vt:lpstr>Additions and Substractions</vt:lpstr>
      <vt:lpstr>The Sutra Missing in the Three Manuscripts</vt:lpstr>
      <vt:lpstr>Metre</vt:lpstr>
      <vt:lpstr>Hypermetrical Sutras -- Glitch?</vt:lpstr>
      <vt:lpstr>Distribution of Languages</vt:lpstr>
      <vt:lpstr>Pure Tamil sutras on the Difference between pul and maram</vt:lpstr>
      <vt:lpstr>Roughly Equal Distribution of Tamil and Sanskrit</vt:lpstr>
      <vt:lpstr>Domination of Sanskrit: 21 Words for ‘Lotus’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Good Use of and Ancient Tamil Poetic Vocabulary while Preparing a Dictionary of Classical Tamil</dc:title>
  <dc:creator>Wilden</dc:creator>
  <cp:lastModifiedBy>Jean-Luc Chevillard</cp:lastModifiedBy>
  <cp:revision>81</cp:revision>
  <dcterms:created xsi:type="dcterms:W3CDTF">2025-11-20T06:33:16Z</dcterms:created>
  <dcterms:modified xsi:type="dcterms:W3CDTF">2025-12-03T08:41:43Z</dcterms:modified>
</cp:coreProperties>
</file>