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3" r:id="rId3"/>
    <p:sldId id="263" r:id="rId4"/>
    <p:sldId id="265" r:id="rId5"/>
    <p:sldId id="274" r:id="rId6"/>
    <p:sldId id="275" r:id="rId7"/>
    <p:sldId id="276" r:id="rId8"/>
    <p:sldId id="264" r:id="rId9"/>
    <p:sldId id="266" r:id="rId10"/>
    <p:sldId id="260" r:id="rId11"/>
    <p:sldId id="261" r:id="rId12"/>
    <p:sldId id="262" r:id="rId13"/>
    <p:sldId id="267" r:id="rId14"/>
    <p:sldId id="268" r:id="rId15"/>
    <p:sldId id="269" r:id="rId16"/>
    <p:sldId id="270" r:id="rId17"/>
    <p:sldId id="271" r:id="rId18"/>
    <p:sldId id="272" r:id="rId19"/>
    <p:sldId id="277" r:id="rId20"/>
    <p:sldId id="278" r:id="rId21"/>
    <p:sldId id="257" r:id="rId22"/>
    <p:sldId id="259" r:id="rId23"/>
    <p:sldId id="258" r:id="rId2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279E74A-E6EE-43D4-9605-B344D769D822}" type="datetimeFigureOut">
              <a:rPr lang="en-GB" smtClean="0"/>
              <a:t>22/01/2026</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16BFDFB-4788-40FA-8F56-CF08403E63CB}" type="slidenum">
              <a:rPr lang="en-GB" smtClean="0"/>
              <a:t>‹#›</a:t>
            </a:fld>
            <a:endParaRPr lang="en-GB"/>
          </a:p>
        </p:txBody>
      </p:sp>
    </p:spTree>
    <p:extLst>
      <p:ext uri="{BB962C8B-B14F-4D97-AF65-F5344CB8AC3E}">
        <p14:creationId xmlns:p14="http://schemas.microsoft.com/office/powerpoint/2010/main" val="141487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Ph.D. student in Hamburg recently asked me how to characterize a poem which was quoted in the commentary to the </a:t>
            </a:r>
            <a:r>
              <a:rPr lang="en-GB" dirty="0" err="1"/>
              <a:t>poetological</a:t>
            </a:r>
            <a:r>
              <a:rPr lang="en-GB" dirty="0"/>
              <a:t> treatise (</a:t>
            </a:r>
            <a:r>
              <a:rPr lang="en-GB" dirty="0" err="1"/>
              <a:t>தமிழ்</a:t>
            </a:r>
            <a:r>
              <a:rPr lang="en-GB" dirty="0"/>
              <a:t> </a:t>
            </a:r>
            <a:r>
              <a:rPr lang="en-GB" dirty="0" err="1"/>
              <a:t>நெறி</a:t>
            </a:r>
            <a:r>
              <a:rPr lang="en-GB" dirty="0"/>
              <a:t> </a:t>
            </a:r>
            <a:r>
              <a:rPr lang="en-GB" dirty="0" err="1"/>
              <a:t>விளக்கம்</a:t>
            </a:r>
            <a:r>
              <a:rPr lang="en-GB" dirty="0"/>
              <a:t>) on which he is finishing to write his thesis. The question asked had to do with the count of </a:t>
            </a:r>
            <a:r>
              <a:rPr lang="en-GB" dirty="0" err="1"/>
              <a:t>cīr</a:t>
            </a:r>
            <a:r>
              <a:rPr lang="en-GB" dirty="0"/>
              <a:t>-s “feet” on the lines </a:t>
            </a:r>
          </a:p>
        </p:txBody>
      </p:sp>
      <p:sp>
        <p:nvSpPr>
          <p:cNvPr id="4" name="Slide Number Placeholder 3"/>
          <p:cNvSpPr>
            <a:spLocks noGrp="1"/>
          </p:cNvSpPr>
          <p:nvPr>
            <p:ph type="sldNum" sz="quarter" idx="5"/>
          </p:nvPr>
        </p:nvSpPr>
        <p:spPr/>
        <p:txBody>
          <a:bodyPr/>
          <a:lstStyle/>
          <a:p>
            <a:fld id="{F16BFDFB-4788-40FA-8F56-CF08403E63CB}" type="slidenum">
              <a:rPr lang="en-GB" smtClean="0"/>
              <a:t>3</a:t>
            </a:fld>
            <a:endParaRPr lang="en-GB"/>
          </a:p>
        </p:txBody>
      </p:sp>
    </p:spTree>
    <p:extLst>
      <p:ext uri="{BB962C8B-B14F-4D97-AF65-F5344CB8AC3E}">
        <p14:creationId xmlns:p14="http://schemas.microsoft.com/office/powerpoint/2010/main" val="386450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C97EA-895F-1F30-9E6D-322FB6A8D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A4D61-E66E-A3B2-2818-73C442446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035E3-C952-3A38-D2A0-5EFC945C92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answered to him that the answer can be found, from the point of view of Tamil traditional scholars, inside a verse of the </a:t>
            </a:r>
            <a:r>
              <a:rPr lang="en-GB" dirty="0" err="1"/>
              <a:t>kārikai</a:t>
            </a:r>
            <a:r>
              <a:rPr lang="en-GB" dirty="0"/>
              <a:t> type, which belongs to a text called YK (</a:t>
            </a:r>
            <a:r>
              <a:rPr lang="en-GB" dirty="0" err="1"/>
              <a:t>யாப்பருங்கலக்காரிகை</a:t>
            </a:r>
            <a:r>
              <a:rPr lang="en-GB" dirty="0"/>
              <a:t>). That verse reads as shown here</a:t>
            </a:r>
            <a:br>
              <a:rPr lang="en-GB" dirty="0"/>
            </a:br>
            <a:r>
              <a:rPr lang="en-GB" dirty="0"/>
              <a:t>COMMENT ON THE FACT THAT THERE ARE 5 FEET and 17 </a:t>
            </a:r>
            <a:r>
              <a:rPr lang="en-GB" dirty="0" err="1"/>
              <a:t>eḻuttu</a:t>
            </a:r>
            <a:r>
              <a:rPr lang="en-GB" dirty="0"/>
              <a:t>-s.</a:t>
            </a:r>
          </a:p>
          <a:p>
            <a:endParaRPr lang="en-GB" dirty="0"/>
          </a:p>
        </p:txBody>
      </p:sp>
      <p:sp>
        <p:nvSpPr>
          <p:cNvPr id="4" name="Slide Number Placeholder 3">
            <a:extLst>
              <a:ext uri="{FF2B5EF4-FFF2-40B4-BE49-F238E27FC236}">
                <a16:creationId xmlns:a16="http://schemas.microsoft.com/office/drawing/2014/main" id="{D57D0F9D-2BFE-2E82-8F69-DC9FDD25C786}"/>
              </a:ext>
            </a:extLst>
          </p:cNvPr>
          <p:cNvSpPr>
            <a:spLocks noGrp="1"/>
          </p:cNvSpPr>
          <p:nvPr>
            <p:ph type="sldNum" sz="quarter" idx="5"/>
          </p:nvPr>
        </p:nvSpPr>
        <p:spPr/>
        <p:txBody>
          <a:bodyPr/>
          <a:lstStyle/>
          <a:p>
            <a:fld id="{F16BFDFB-4788-40FA-8F56-CF08403E63CB}" type="slidenum">
              <a:rPr lang="en-GB" smtClean="0"/>
              <a:t>4</a:t>
            </a:fld>
            <a:endParaRPr lang="en-GB"/>
          </a:p>
        </p:txBody>
      </p:sp>
    </p:spTree>
    <p:extLst>
      <p:ext uri="{BB962C8B-B14F-4D97-AF65-F5344CB8AC3E}">
        <p14:creationId xmlns:p14="http://schemas.microsoft.com/office/powerpoint/2010/main" val="29060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6BFDFB-4788-40FA-8F56-CF08403E63CB}" type="slidenum">
              <a:rPr lang="en-GB" smtClean="0"/>
              <a:t>8</a:t>
            </a:fld>
            <a:endParaRPr lang="en-GB"/>
          </a:p>
        </p:txBody>
      </p:sp>
    </p:spTree>
    <p:extLst>
      <p:ext uri="{BB962C8B-B14F-4D97-AF65-F5344CB8AC3E}">
        <p14:creationId xmlns:p14="http://schemas.microsoft.com/office/powerpoint/2010/main" val="3944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DDD6C-CE1E-5C21-A5E6-BF5184372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FF0CC-4A6A-251F-F4D8-BFABCAA4D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14B296-525C-7A28-50A2-31BA4236F5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0C7B033-715F-882B-876C-E8314DF20913}"/>
              </a:ext>
            </a:extLst>
          </p:cNvPr>
          <p:cNvSpPr>
            <a:spLocks noGrp="1"/>
          </p:cNvSpPr>
          <p:nvPr>
            <p:ph type="sldNum" sz="quarter" idx="5"/>
          </p:nvPr>
        </p:nvSpPr>
        <p:spPr/>
        <p:txBody>
          <a:bodyPr/>
          <a:lstStyle/>
          <a:p>
            <a:fld id="{F16BFDFB-4788-40FA-8F56-CF08403E63CB}" type="slidenum">
              <a:rPr lang="en-GB" smtClean="0"/>
              <a:t>9</a:t>
            </a:fld>
            <a:endParaRPr lang="en-GB"/>
          </a:p>
        </p:txBody>
      </p:sp>
    </p:spTree>
    <p:extLst>
      <p:ext uri="{BB962C8B-B14F-4D97-AF65-F5344CB8AC3E}">
        <p14:creationId xmlns:p14="http://schemas.microsoft.com/office/powerpoint/2010/main" val="411479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07F8-9CE9-0DEA-D96C-FABB1B1767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63AE722-EF5D-30F7-21CE-2A5C32EAE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391527-69A5-DDD1-5243-1F6A8019EFB2}"/>
              </a:ext>
            </a:extLst>
          </p:cNvPr>
          <p:cNvSpPr>
            <a:spLocks noGrp="1"/>
          </p:cNvSpPr>
          <p:nvPr>
            <p:ph type="dt" sz="half" idx="10"/>
          </p:nvPr>
        </p:nvSpPr>
        <p:spPr/>
        <p:txBody>
          <a:bodyPr/>
          <a:lstStyle/>
          <a:p>
            <a:fld id="{BE4BCDF7-3830-4C8C-BA1A-790A933332DC}" type="datetime1">
              <a:rPr lang="en-GB" smtClean="0"/>
              <a:t>22/01/2026</a:t>
            </a:fld>
            <a:endParaRPr lang="en-GB"/>
          </a:p>
        </p:txBody>
      </p:sp>
      <p:sp>
        <p:nvSpPr>
          <p:cNvPr id="5" name="Footer Placeholder 4">
            <a:extLst>
              <a:ext uri="{FF2B5EF4-FFF2-40B4-BE49-F238E27FC236}">
                <a16:creationId xmlns:a16="http://schemas.microsoft.com/office/drawing/2014/main" id="{60678EC0-7B2C-8CF7-056C-D2CB863BE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83AC4-D1ED-8179-FA10-F58495CB491F}"/>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42158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80C4-CAC5-3F11-67CB-88074A3F64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55D3B6-739C-5318-324E-050AF0DF7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30384-67B9-8FE8-A5D5-A265643C39F6}"/>
              </a:ext>
            </a:extLst>
          </p:cNvPr>
          <p:cNvSpPr>
            <a:spLocks noGrp="1"/>
          </p:cNvSpPr>
          <p:nvPr>
            <p:ph type="dt" sz="half" idx="10"/>
          </p:nvPr>
        </p:nvSpPr>
        <p:spPr/>
        <p:txBody>
          <a:bodyPr/>
          <a:lstStyle/>
          <a:p>
            <a:fld id="{6F6DB99B-92D4-4802-85EB-9564ADC85ACA}" type="datetime1">
              <a:rPr lang="en-GB" smtClean="0"/>
              <a:t>22/01/2026</a:t>
            </a:fld>
            <a:endParaRPr lang="en-GB"/>
          </a:p>
        </p:txBody>
      </p:sp>
      <p:sp>
        <p:nvSpPr>
          <p:cNvPr id="5" name="Footer Placeholder 4">
            <a:extLst>
              <a:ext uri="{FF2B5EF4-FFF2-40B4-BE49-F238E27FC236}">
                <a16:creationId xmlns:a16="http://schemas.microsoft.com/office/drawing/2014/main" id="{C07AFF03-9B17-12EE-0674-B9534F89F0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6E697C-C8E3-EBF3-2581-E70459640935}"/>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363436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3DE87-12FB-866E-6B1F-436BFA74D9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187539-4CA8-5F82-722A-C4043DFE74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929254-C325-672F-6702-7A6F81B0C203}"/>
              </a:ext>
            </a:extLst>
          </p:cNvPr>
          <p:cNvSpPr>
            <a:spLocks noGrp="1"/>
          </p:cNvSpPr>
          <p:nvPr>
            <p:ph type="dt" sz="half" idx="10"/>
          </p:nvPr>
        </p:nvSpPr>
        <p:spPr/>
        <p:txBody>
          <a:bodyPr/>
          <a:lstStyle/>
          <a:p>
            <a:fld id="{6903765F-6A34-4261-8CD2-4C4F05C47A48}" type="datetime1">
              <a:rPr lang="en-GB" smtClean="0"/>
              <a:t>22/01/2026</a:t>
            </a:fld>
            <a:endParaRPr lang="en-GB"/>
          </a:p>
        </p:txBody>
      </p:sp>
      <p:sp>
        <p:nvSpPr>
          <p:cNvPr id="5" name="Footer Placeholder 4">
            <a:extLst>
              <a:ext uri="{FF2B5EF4-FFF2-40B4-BE49-F238E27FC236}">
                <a16:creationId xmlns:a16="http://schemas.microsoft.com/office/drawing/2014/main" id="{B5A1A84F-095B-DD29-4A59-7254EF43E5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C16C31-F372-A8B1-C05A-0CFC462758AA}"/>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226794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1FE0-DBB6-EA1B-DAED-E68D24CFB6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5DE728-7F14-306B-1A2D-A3E21575A7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B002B1-02F4-4AEF-1A54-BF91443E46FC}"/>
              </a:ext>
            </a:extLst>
          </p:cNvPr>
          <p:cNvSpPr>
            <a:spLocks noGrp="1"/>
          </p:cNvSpPr>
          <p:nvPr>
            <p:ph type="dt" sz="half" idx="10"/>
          </p:nvPr>
        </p:nvSpPr>
        <p:spPr/>
        <p:txBody>
          <a:bodyPr/>
          <a:lstStyle/>
          <a:p>
            <a:fld id="{24277E9A-2D3B-4177-8C77-42E1973E3419}" type="datetime1">
              <a:rPr lang="en-GB" smtClean="0"/>
              <a:t>22/01/2026</a:t>
            </a:fld>
            <a:endParaRPr lang="en-GB"/>
          </a:p>
        </p:txBody>
      </p:sp>
      <p:sp>
        <p:nvSpPr>
          <p:cNvPr id="5" name="Footer Placeholder 4">
            <a:extLst>
              <a:ext uri="{FF2B5EF4-FFF2-40B4-BE49-F238E27FC236}">
                <a16:creationId xmlns:a16="http://schemas.microsoft.com/office/drawing/2014/main" id="{A237DCF7-3890-504E-7F2D-A4500A3C0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C2DD15-087F-378D-AC64-E5C3593D8E70}"/>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245782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82CA-69E5-AE40-B866-C980773587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09BE28-9EA4-B649-A28C-F071B6784E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603AB2-F511-CFF5-2D7D-AA5BFED9694B}"/>
              </a:ext>
            </a:extLst>
          </p:cNvPr>
          <p:cNvSpPr>
            <a:spLocks noGrp="1"/>
          </p:cNvSpPr>
          <p:nvPr>
            <p:ph type="dt" sz="half" idx="10"/>
          </p:nvPr>
        </p:nvSpPr>
        <p:spPr/>
        <p:txBody>
          <a:bodyPr/>
          <a:lstStyle/>
          <a:p>
            <a:fld id="{7C8798F3-8CC7-4EC6-8C4A-71ACAC498712}" type="datetime1">
              <a:rPr lang="en-GB" smtClean="0"/>
              <a:t>22/01/2026</a:t>
            </a:fld>
            <a:endParaRPr lang="en-GB"/>
          </a:p>
        </p:txBody>
      </p:sp>
      <p:sp>
        <p:nvSpPr>
          <p:cNvPr id="5" name="Footer Placeholder 4">
            <a:extLst>
              <a:ext uri="{FF2B5EF4-FFF2-40B4-BE49-F238E27FC236}">
                <a16:creationId xmlns:a16="http://schemas.microsoft.com/office/drawing/2014/main" id="{677BCD94-5F03-7101-BE53-799745DC60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060DF5-8B13-919A-0DE8-CFD2EC20A8AF}"/>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291440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7656B-FB15-EB4E-EB77-E5B4A0A12F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808E7F-1F64-06B3-4023-F77B724ACD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D172BD-2E40-1BFD-924B-CE3954CC82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79609E-A4A8-EDD3-5769-CFA9F3D43FCE}"/>
              </a:ext>
            </a:extLst>
          </p:cNvPr>
          <p:cNvSpPr>
            <a:spLocks noGrp="1"/>
          </p:cNvSpPr>
          <p:nvPr>
            <p:ph type="dt" sz="half" idx="10"/>
          </p:nvPr>
        </p:nvSpPr>
        <p:spPr/>
        <p:txBody>
          <a:bodyPr/>
          <a:lstStyle/>
          <a:p>
            <a:fld id="{312424A3-D183-456B-8D1E-0414D4F07BD1}" type="datetime1">
              <a:rPr lang="en-GB" smtClean="0"/>
              <a:t>22/01/2026</a:t>
            </a:fld>
            <a:endParaRPr lang="en-GB"/>
          </a:p>
        </p:txBody>
      </p:sp>
      <p:sp>
        <p:nvSpPr>
          <p:cNvPr id="6" name="Footer Placeholder 5">
            <a:extLst>
              <a:ext uri="{FF2B5EF4-FFF2-40B4-BE49-F238E27FC236}">
                <a16:creationId xmlns:a16="http://schemas.microsoft.com/office/drawing/2014/main" id="{89636164-0B54-6462-E742-9F54F6DA71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9A8F03-0D92-7CC5-8183-A45A9F16AA02}"/>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344727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C6E8-7C11-BE1C-6F1C-5CCD5F8DC2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CB04B3-9376-9F65-47B6-C60688B3B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E143-FA35-4FD6-8379-F41EAAD55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F0A60D-84B4-F5A8-6914-AB91BE687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54727C-36CD-BDEE-3046-994469376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D9EE72-BEFE-924C-4620-83A2A394831C}"/>
              </a:ext>
            </a:extLst>
          </p:cNvPr>
          <p:cNvSpPr>
            <a:spLocks noGrp="1"/>
          </p:cNvSpPr>
          <p:nvPr>
            <p:ph type="dt" sz="half" idx="10"/>
          </p:nvPr>
        </p:nvSpPr>
        <p:spPr/>
        <p:txBody>
          <a:bodyPr/>
          <a:lstStyle/>
          <a:p>
            <a:fld id="{245170C5-2C5B-4480-9698-2077A251C999}" type="datetime1">
              <a:rPr lang="en-GB" smtClean="0"/>
              <a:t>22/01/2026</a:t>
            </a:fld>
            <a:endParaRPr lang="en-GB"/>
          </a:p>
        </p:txBody>
      </p:sp>
      <p:sp>
        <p:nvSpPr>
          <p:cNvPr id="8" name="Footer Placeholder 7">
            <a:extLst>
              <a:ext uri="{FF2B5EF4-FFF2-40B4-BE49-F238E27FC236}">
                <a16:creationId xmlns:a16="http://schemas.microsoft.com/office/drawing/2014/main" id="{939EBE6A-D015-5870-DCBB-C652871135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07DB2A-1BEB-2987-4A56-EF05F86915FE}"/>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277201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6AB6-6B8F-D639-B287-8F4B30E403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A6DF83-1FB6-A45D-0578-2FE5E48C8884}"/>
              </a:ext>
            </a:extLst>
          </p:cNvPr>
          <p:cNvSpPr>
            <a:spLocks noGrp="1"/>
          </p:cNvSpPr>
          <p:nvPr>
            <p:ph type="dt" sz="half" idx="10"/>
          </p:nvPr>
        </p:nvSpPr>
        <p:spPr/>
        <p:txBody>
          <a:bodyPr/>
          <a:lstStyle/>
          <a:p>
            <a:fld id="{791100E8-2F28-482C-B0C1-EE3B34D5A104}" type="datetime1">
              <a:rPr lang="en-GB" smtClean="0"/>
              <a:t>22/01/2026</a:t>
            </a:fld>
            <a:endParaRPr lang="en-GB"/>
          </a:p>
        </p:txBody>
      </p:sp>
      <p:sp>
        <p:nvSpPr>
          <p:cNvPr id="4" name="Footer Placeholder 3">
            <a:extLst>
              <a:ext uri="{FF2B5EF4-FFF2-40B4-BE49-F238E27FC236}">
                <a16:creationId xmlns:a16="http://schemas.microsoft.com/office/drawing/2014/main" id="{1E537D7F-9BC8-2AEF-6AEA-E42E32F530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243B9C-EFCD-951A-F81F-26E729777D94}"/>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1233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2CB9AB-7467-780A-F8BF-A41F93E88278}"/>
              </a:ext>
            </a:extLst>
          </p:cNvPr>
          <p:cNvSpPr>
            <a:spLocks noGrp="1"/>
          </p:cNvSpPr>
          <p:nvPr>
            <p:ph type="dt" sz="half" idx="10"/>
          </p:nvPr>
        </p:nvSpPr>
        <p:spPr/>
        <p:txBody>
          <a:bodyPr/>
          <a:lstStyle/>
          <a:p>
            <a:fld id="{3A97D48F-AB2A-452E-BC4A-291EB7FC6DD9}" type="datetime1">
              <a:rPr lang="en-GB" smtClean="0"/>
              <a:t>22/01/2026</a:t>
            </a:fld>
            <a:endParaRPr lang="en-GB"/>
          </a:p>
        </p:txBody>
      </p:sp>
      <p:sp>
        <p:nvSpPr>
          <p:cNvPr id="3" name="Footer Placeholder 2">
            <a:extLst>
              <a:ext uri="{FF2B5EF4-FFF2-40B4-BE49-F238E27FC236}">
                <a16:creationId xmlns:a16="http://schemas.microsoft.com/office/drawing/2014/main" id="{645392D0-666C-F8F8-6AF5-9C43A4902C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9C88F2-CBFF-B9FB-6A17-AA980ABCF9F0}"/>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381883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06F1C-8056-D8FB-A381-89BA1F5A1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6810CC-966A-5871-D89E-227F50F4AA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16C811-9A2F-A05C-7563-5C4EA002A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E7EAF-FEB9-F268-69D7-EF8552C21549}"/>
              </a:ext>
            </a:extLst>
          </p:cNvPr>
          <p:cNvSpPr>
            <a:spLocks noGrp="1"/>
          </p:cNvSpPr>
          <p:nvPr>
            <p:ph type="dt" sz="half" idx="10"/>
          </p:nvPr>
        </p:nvSpPr>
        <p:spPr/>
        <p:txBody>
          <a:bodyPr/>
          <a:lstStyle/>
          <a:p>
            <a:fld id="{D2CB76B3-8B1E-4AB7-961E-25412A8EEBF7}" type="datetime1">
              <a:rPr lang="en-GB" smtClean="0"/>
              <a:t>22/01/2026</a:t>
            </a:fld>
            <a:endParaRPr lang="en-GB"/>
          </a:p>
        </p:txBody>
      </p:sp>
      <p:sp>
        <p:nvSpPr>
          <p:cNvPr id="6" name="Footer Placeholder 5">
            <a:extLst>
              <a:ext uri="{FF2B5EF4-FFF2-40B4-BE49-F238E27FC236}">
                <a16:creationId xmlns:a16="http://schemas.microsoft.com/office/drawing/2014/main" id="{C6459527-F661-583F-770C-636315DAFC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6DD4B6-1C5C-6E9B-8426-22FA00D0A6BF}"/>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34969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FD21-6D0A-3351-3C29-C0A41B1E9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D014C0-9AE7-5A78-8141-209B4369E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C045B0-ACA3-43D2-F61D-278BC7F9B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66712-0ECD-8474-0B2E-A6B5F735EF62}"/>
              </a:ext>
            </a:extLst>
          </p:cNvPr>
          <p:cNvSpPr>
            <a:spLocks noGrp="1"/>
          </p:cNvSpPr>
          <p:nvPr>
            <p:ph type="dt" sz="half" idx="10"/>
          </p:nvPr>
        </p:nvSpPr>
        <p:spPr/>
        <p:txBody>
          <a:bodyPr/>
          <a:lstStyle/>
          <a:p>
            <a:fld id="{C1E16E6C-FA5C-410A-A156-706DEE35D5BF}" type="datetime1">
              <a:rPr lang="en-GB" smtClean="0"/>
              <a:t>22/01/2026</a:t>
            </a:fld>
            <a:endParaRPr lang="en-GB"/>
          </a:p>
        </p:txBody>
      </p:sp>
      <p:sp>
        <p:nvSpPr>
          <p:cNvPr id="6" name="Footer Placeholder 5">
            <a:extLst>
              <a:ext uri="{FF2B5EF4-FFF2-40B4-BE49-F238E27FC236}">
                <a16:creationId xmlns:a16="http://schemas.microsoft.com/office/drawing/2014/main" id="{9ABBA133-FE02-054B-9E44-0B76CC3C25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37E063-2093-696C-12F8-809AEFF90AB4}"/>
              </a:ext>
            </a:extLst>
          </p:cNvPr>
          <p:cNvSpPr>
            <a:spLocks noGrp="1"/>
          </p:cNvSpPr>
          <p:nvPr>
            <p:ph type="sldNum" sz="quarter" idx="12"/>
          </p:nvPr>
        </p:nvSpPr>
        <p:spPr/>
        <p:txBody>
          <a:bodyPr/>
          <a:lstStyle/>
          <a:p>
            <a:fld id="{FB8A5AF6-7229-4B0C-BF76-7B33534A8125}" type="slidenum">
              <a:rPr lang="en-GB" smtClean="0"/>
              <a:t>‹#›</a:t>
            </a:fld>
            <a:endParaRPr lang="en-GB"/>
          </a:p>
        </p:txBody>
      </p:sp>
    </p:spTree>
    <p:extLst>
      <p:ext uri="{BB962C8B-B14F-4D97-AF65-F5344CB8AC3E}">
        <p14:creationId xmlns:p14="http://schemas.microsoft.com/office/powerpoint/2010/main" val="266394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461206-DC63-EA1B-6729-A4712D7BB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9677BC-167D-8824-F613-0FF9B537E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E5BE6-5877-DBE1-2B48-AC8A78421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8050B7-E992-4C3F-B8DF-C383A015BCD7}" type="datetime1">
              <a:rPr lang="en-GB" smtClean="0"/>
              <a:t>22/01/2026</a:t>
            </a:fld>
            <a:endParaRPr lang="en-GB"/>
          </a:p>
        </p:txBody>
      </p:sp>
      <p:sp>
        <p:nvSpPr>
          <p:cNvPr id="5" name="Footer Placeholder 4">
            <a:extLst>
              <a:ext uri="{FF2B5EF4-FFF2-40B4-BE49-F238E27FC236}">
                <a16:creationId xmlns:a16="http://schemas.microsoft.com/office/drawing/2014/main" id="{AE631F27-0235-C28B-3F00-475F8C807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1A6A884-7EC4-7EBD-B05A-F355F4F08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8A5AF6-7229-4B0C-BF76-7B33534A8125}" type="slidenum">
              <a:rPr lang="en-GB" smtClean="0"/>
              <a:t>‹#›</a:t>
            </a:fld>
            <a:endParaRPr lang="en-GB"/>
          </a:p>
        </p:txBody>
      </p:sp>
    </p:spTree>
    <p:extLst>
      <p:ext uri="{BB962C8B-B14F-4D97-AF65-F5344CB8AC3E}">
        <p14:creationId xmlns:p14="http://schemas.microsoft.com/office/powerpoint/2010/main" val="105598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05AF-CF6C-1918-E8DF-D83BF2A3A65A}"/>
              </a:ext>
            </a:extLst>
          </p:cNvPr>
          <p:cNvSpPr>
            <a:spLocks noGrp="1"/>
          </p:cNvSpPr>
          <p:nvPr>
            <p:ph type="ctrTitle"/>
          </p:nvPr>
        </p:nvSpPr>
        <p:spPr>
          <a:xfrm>
            <a:off x="1109609" y="719191"/>
            <a:ext cx="9924835" cy="2536771"/>
          </a:xfrm>
        </p:spPr>
        <p:txBody>
          <a:bodyPr>
            <a:normAutofit/>
          </a:bodyPr>
          <a:lstStyle/>
          <a:p>
            <a:r>
              <a:rPr lang="en-GB" sz="4800" dirty="0"/>
              <a:t>How Tamil poets faced the challenge</a:t>
            </a:r>
            <a:br>
              <a:rPr lang="en-GB" sz="4800" dirty="0"/>
            </a:br>
            <a:r>
              <a:rPr lang="en-GB" sz="4800" dirty="0"/>
              <a:t>of producing metrical lines with a fixed</a:t>
            </a:r>
            <a:br>
              <a:rPr lang="en-GB" sz="4800" dirty="0"/>
            </a:br>
            <a:r>
              <a:rPr lang="en-GB" sz="4800" dirty="0"/>
              <a:t>number of syllables</a:t>
            </a:r>
          </a:p>
        </p:txBody>
      </p:sp>
      <p:sp>
        <p:nvSpPr>
          <p:cNvPr id="3" name="Subtitle 2">
            <a:extLst>
              <a:ext uri="{FF2B5EF4-FFF2-40B4-BE49-F238E27FC236}">
                <a16:creationId xmlns:a16="http://schemas.microsoft.com/office/drawing/2014/main" id="{29069D1D-7C12-A0D0-9041-9ED0140C02A7}"/>
              </a:ext>
            </a:extLst>
          </p:cNvPr>
          <p:cNvSpPr>
            <a:spLocks noGrp="1"/>
          </p:cNvSpPr>
          <p:nvPr>
            <p:ph type="subTitle" idx="1"/>
          </p:nvPr>
        </p:nvSpPr>
        <p:spPr>
          <a:xfrm>
            <a:off x="1524000" y="4006921"/>
            <a:ext cx="9144000" cy="1972639"/>
          </a:xfrm>
        </p:spPr>
        <p:txBody>
          <a:bodyPr>
            <a:normAutofit/>
          </a:bodyPr>
          <a:lstStyle/>
          <a:p>
            <a:r>
              <a:rPr lang="de-DE" sz="3600" dirty="0"/>
              <a:t>Jean-Luc CHEVILLARD (HTL &amp; </a:t>
            </a:r>
            <a:r>
              <a:rPr lang="de-DE" sz="3600" dirty="0" err="1"/>
              <a:t>Tamilex</a:t>
            </a:r>
            <a:r>
              <a:rPr lang="de-DE" sz="3600" dirty="0"/>
              <a:t>)</a:t>
            </a:r>
          </a:p>
          <a:p>
            <a:r>
              <a:rPr lang="de-DE" sz="3600" dirty="0"/>
              <a:t>SHESL-2026</a:t>
            </a:r>
          </a:p>
          <a:p>
            <a:r>
              <a:rPr lang="de-DE" sz="3600" dirty="0"/>
              <a:t>22 </a:t>
            </a:r>
            <a:r>
              <a:rPr lang="de-DE" sz="3600" dirty="0" err="1"/>
              <a:t>January</a:t>
            </a:r>
            <a:r>
              <a:rPr lang="de-DE" sz="3600" dirty="0"/>
              <a:t> 2026</a:t>
            </a:r>
            <a:endParaRPr lang="en-GB" sz="3600" dirty="0"/>
          </a:p>
        </p:txBody>
      </p:sp>
      <p:sp>
        <p:nvSpPr>
          <p:cNvPr id="4" name="Slide Number Placeholder 3">
            <a:extLst>
              <a:ext uri="{FF2B5EF4-FFF2-40B4-BE49-F238E27FC236}">
                <a16:creationId xmlns:a16="http://schemas.microsoft.com/office/drawing/2014/main" id="{A55E8378-7362-BC94-0BBC-EA4B5B29A92B}"/>
              </a:ext>
            </a:extLst>
          </p:cNvPr>
          <p:cNvSpPr>
            <a:spLocks noGrp="1"/>
          </p:cNvSpPr>
          <p:nvPr>
            <p:ph type="sldNum" sz="quarter" idx="12"/>
          </p:nvPr>
        </p:nvSpPr>
        <p:spPr/>
        <p:txBody>
          <a:bodyPr/>
          <a:lstStyle/>
          <a:p>
            <a:fld id="{FB8A5AF6-7229-4B0C-BF76-7B33534A8125}" type="slidenum">
              <a:rPr lang="en-GB" smtClean="0"/>
              <a:t>1</a:t>
            </a:fld>
            <a:endParaRPr lang="en-GB"/>
          </a:p>
        </p:txBody>
      </p:sp>
    </p:spTree>
    <p:extLst>
      <p:ext uri="{BB962C8B-B14F-4D97-AF65-F5344CB8AC3E}">
        <p14:creationId xmlns:p14="http://schemas.microsoft.com/office/powerpoint/2010/main" val="60148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E736-130A-9791-F517-6833C53E698B}"/>
              </a:ext>
            </a:extLst>
          </p:cNvPr>
          <p:cNvSpPr>
            <a:spLocks noGrp="1"/>
          </p:cNvSpPr>
          <p:nvPr>
            <p:ph type="title"/>
          </p:nvPr>
        </p:nvSpPr>
        <p:spPr>
          <a:xfrm>
            <a:off x="821076" y="154113"/>
            <a:ext cx="10515600" cy="780836"/>
          </a:xfrm>
        </p:spPr>
        <p:txBody>
          <a:bodyPr/>
          <a:lstStyle/>
          <a:p>
            <a:pPr algn="ctr"/>
            <a:r>
              <a:rPr lang="de-DE" dirty="0" err="1"/>
              <a:t>What</a:t>
            </a:r>
            <a:r>
              <a:rPr lang="de-DE" dirty="0"/>
              <a:t> </a:t>
            </a:r>
            <a:r>
              <a:rPr lang="de-DE" dirty="0" err="1"/>
              <a:t>is</a:t>
            </a:r>
            <a:r>
              <a:rPr lang="de-DE" dirty="0"/>
              <a:t> </a:t>
            </a:r>
            <a:r>
              <a:rPr lang="de-DE" dirty="0" err="1"/>
              <a:t>Classical</a:t>
            </a:r>
            <a:r>
              <a:rPr lang="de-DE" dirty="0"/>
              <a:t> Tamil?</a:t>
            </a:r>
            <a:endParaRPr lang="en-GB" dirty="0"/>
          </a:p>
        </p:txBody>
      </p:sp>
      <p:sp>
        <p:nvSpPr>
          <p:cNvPr id="3" name="Content Placeholder 2">
            <a:extLst>
              <a:ext uri="{FF2B5EF4-FFF2-40B4-BE49-F238E27FC236}">
                <a16:creationId xmlns:a16="http://schemas.microsoft.com/office/drawing/2014/main" id="{1B6F6556-57CE-D757-FF02-8304ABB1248F}"/>
              </a:ext>
            </a:extLst>
          </p:cNvPr>
          <p:cNvSpPr>
            <a:spLocks noGrp="1"/>
          </p:cNvSpPr>
          <p:nvPr>
            <p:ph idx="1"/>
          </p:nvPr>
        </p:nvSpPr>
        <p:spPr>
          <a:xfrm>
            <a:off x="390419" y="934949"/>
            <a:ext cx="11414588" cy="5414480"/>
          </a:xfrm>
        </p:spPr>
        <p:txBody>
          <a:bodyPr>
            <a:normAutofit lnSpcReduction="10000"/>
          </a:bodyPr>
          <a:lstStyle/>
          <a:p>
            <a:pPr marL="0" indent="0">
              <a:lnSpc>
                <a:spcPct val="100000"/>
              </a:lnSpc>
              <a:buNone/>
            </a:pPr>
            <a:r>
              <a:rPr lang="de-DE" dirty="0"/>
              <a:t>A </a:t>
            </a:r>
            <a:r>
              <a:rPr lang="de-DE" dirty="0" err="1"/>
              <a:t>poetical</a:t>
            </a:r>
            <a:r>
              <a:rPr lang="de-DE" dirty="0"/>
              <a:t> </a:t>
            </a:r>
            <a:r>
              <a:rPr lang="de-DE" dirty="0" err="1"/>
              <a:t>language</a:t>
            </a:r>
            <a:r>
              <a:rPr lang="de-DE" dirty="0"/>
              <a:t> </a:t>
            </a:r>
            <a:r>
              <a:rPr lang="de-DE" dirty="0" err="1"/>
              <a:t>which</a:t>
            </a:r>
            <a:r>
              <a:rPr lang="de-DE" dirty="0"/>
              <a:t> </a:t>
            </a:r>
            <a:r>
              <a:rPr lang="de-DE" dirty="0" err="1"/>
              <a:t>differs</a:t>
            </a:r>
            <a:r>
              <a:rPr lang="de-DE" dirty="0"/>
              <a:t> </a:t>
            </a:r>
            <a:r>
              <a:rPr lang="de-DE" dirty="0" err="1"/>
              <a:t>very</a:t>
            </a:r>
            <a:r>
              <a:rPr lang="de-DE" dirty="0"/>
              <a:t> </a:t>
            </a:r>
            <a:r>
              <a:rPr lang="de-DE" dirty="0" err="1"/>
              <a:t>much</a:t>
            </a:r>
            <a:r>
              <a:rPr lang="de-DE" dirty="0"/>
              <a:t> </a:t>
            </a:r>
            <a:r>
              <a:rPr lang="de-DE" dirty="0" err="1"/>
              <a:t>from</a:t>
            </a:r>
            <a:r>
              <a:rPr lang="de-DE" dirty="0"/>
              <a:t> </a:t>
            </a:r>
            <a:r>
              <a:rPr lang="de-DE" dirty="0" err="1"/>
              <a:t>every-day</a:t>
            </a:r>
            <a:r>
              <a:rPr lang="de-DE" dirty="0"/>
              <a:t> Tamil and </a:t>
            </a:r>
            <a:r>
              <a:rPr lang="de-DE" dirty="0" err="1"/>
              <a:t>which</a:t>
            </a:r>
            <a:r>
              <a:rPr lang="de-DE" dirty="0"/>
              <a:t> </a:t>
            </a:r>
            <a:r>
              <a:rPr lang="de-DE" dirty="0" err="1"/>
              <a:t>is</a:t>
            </a:r>
            <a:r>
              <a:rPr lang="de-DE" dirty="0"/>
              <a:t> </a:t>
            </a:r>
            <a:r>
              <a:rPr lang="de-DE" dirty="0" err="1"/>
              <a:t>really</a:t>
            </a:r>
            <a:r>
              <a:rPr lang="de-DE" dirty="0"/>
              <a:t> </a:t>
            </a:r>
            <a:r>
              <a:rPr lang="de-DE" dirty="0" err="1"/>
              <a:t>mastered</a:t>
            </a:r>
            <a:r>
              <a:rPr lang="de-DE" dirty="0"/>
              <a:t> </a:t>
            </a:r>
            <a:r>
              <a:rPr lang="de-DE" dirty="0" err="1"/>
              <a:t>only</a:t>
            </a:r>
            <a:r>
              <a:rPr lang="de-DE" dirty="0"/>
              <a:t> </a:t>
            </a:r>
            <a:r>
              <a:rPr lang="de-DE" dirty="0" err="1"/>
              <a:t>by</a:t>
            </a:r>
            <a:r>
              <a:rPr lang="de-DE" dirty="0"/>
              <a:t> a </a:t>
            </a:r>
            <a:r>
              <a:rPr lang="de-DE" dirty="0" err="1"/>
              <a:t>few</a:t>
            </a:r>
            <a:r>
              <a:rPr lang="de-DE" dirty="0"/>
              <a:t> </a:t>
            </a:r>
            <a:r>
              <a:rPr lang="de-DE" dirty="0" err="1"/>
              <a:t>people</a:t>
            </a:r>
            <a:r>
              <a:rPr lang="de-DE" dirty="0"/>
              <a:t> after a </a:t>
            </a:r>
            <a:r>
              <a:rPr lang="de-DE" dirty="0" err="1"/>
              <a:t>long</a:t>
            </a:r>
            <a:r>
              <a:rPr lang="de-DE" dirty="0"/>
              <a:t> </a:t>
            </a:r>
            <a:r>
              <a:rPr lang="de-DE" dirty="0" err="1"/>
              <a:t>effort</a:t>
            </a:r>
            <a:r>
              <a:rPr lang="de-DE" dirty="0"/>
              <a:t>.</a:t>
            </a:r>
          </a:p>
          <a:p>
            <a:pPr marL="0" indent="0">
              <a:lnSpc>
                <a:spcPct val="100000"/>
              </a:lnSpc>
              <a:buNone/>
            </a:pPr>
            <a:r>
              <a:rPr lang="de-DE" dirty="0"/>
              <a:t>A </a:t>
            </a:r>
            <a:r>
              <a:rPr lang="de-DE" dirty="0" err="1"/>
              <a:t>minority</a:t>
            </a:r>
            <a:r>
              <a:rPr lang="de-DE" dirty="0"/>
              <a:t> </a:t>
            </a:r>
            <a:r>
              <a:rPr lang="de-DE" dirty="0" err="1"/>
              <a:t>of</a:t>
            </a:r>
            <a:r>
              <a:rPr lang="de-DE" dirty="0"/>
              <a:t> Tamil </a:t>
            </a:r>
            <a:r>
              <a:rPr lang="de-DE" dirty="0" err="1"/>
              <a:t>speakers</a:t>
            </a:r>
            <a:r>
              <a:rPr lang="de-DE" dirty="0"/>
              <a:t>, </a:t>
            </a:r>
            <a:r>
              <a:rPr lang="de-DE" dirty="0" err="1"/>
              <a:t>who</a:t>
            </a:r>
            <a:r>
              <a:rPr lang="de-DE" dirty="0"/>
              <a:t> </a:t>
            </a:r>
            <a:r>
              <a:rPr lang="de-DE" dirty="0" err="1"/>
              <a:t>are</a:t>
            </a:r>
            <a:r>
              <a:rPr lang="de-DE" dirty="0"/>
              <a:t> „</a:t>
            </a:r>
            <a:r>
              <a:rPr lang="de-DE" dirty="0" err="1"/>
              <a:t>triglossic</a:t>
            </a:r>
            <a:r>
              <a:rPr lang="de-DE" dirty="0"/>
              <a:t>“ </a:t>
            </a:r>
            <a:r>
              <a:rPr lang="de-DE" dirty="0" err="1"/>
              <a:t>as</a:t>
            </a:r>
            <a:r>
              <a:rPr lang="de-DE" dirty="0"/>
              <a:t> a </a:t>
            </a:r>
            <a:r>
              <a:rPr lang="de-DE" dirty="0" err="1"/>
              <a:t>result</a:t>
            </a:r>
            <a:r>
              <a:rPr lang="de-DE" dirty="0"/>
              <a:t> </a:t>
            </a:r>
            <a:r>
              <a:rPr lang="de-DE" dirty="0" err="1"/>
              <a:t>of</a:t>
            </a:r>
            <a:r>
              <a:rPr lang="de-DE" dirty="0"/>
              <a:t> a </a:t>
            </a:r>
            <a:r>
              <a:rPr lang="de-DE" dirty="0" err="1"/>
              <a:t>long</a:t>
            </a:r>
            <a:r>
              <a:rPr lang="de-DE" dirty="0"/>
              <a:t> </a:t>
            </a:r>
            <a:r>
              <a:rPr lang="de-DE" dirty="0" err="1"/>
              <a:t>training</a:t>
            </a:r>
            <a:r>
              <a:rPr lang="de-DE" dirty="0"/>
              <a:t>, </a:t>
            </a:r>
            <a:r>
              <a:rPr lang="de-DE" dirty="0" err="1"/>
              <a:t>serve</a:t>
            </a:r>
            <a:r>
              <a:rPr lang="de-DE" dirty="0"/>
              <a:t> </a:t>
            </a:r>
            <a:r>
              <a:rPr lang="de-DE" dirty="0" err="1"/>
              <a:t>as</a:t>
            </a:r>
            <a:r>
              <a:rPr lang="de-DE" dirty="0"/>
              <a:t> </a:t>
            </a:r>
            <a:r>
              <a:rPr lang="de-DE" dirty="0" err="1"/>
              <a:t>living</a:t>
            </a:r>
            <a:r>
              <a:rPr lang="de-DE" dirty="0"/>
              <a:t> </a:t>
            </a:r>
            <a:r>
              <a:rPr lang="de-DE" dirty="0" err="1"/>
              <a:t>bridges</a:t>
            </a:r>
            <a:r>
              <a:rPr lang="de-DE" dirty="0"/>
              <a:t>, </a:t>
            </a:r>
            <a:r>
              <a:rPr lang="de-DE" dirty="0" err="1"/>
              <a:t>who</a:t>
            </a:r>
            <a:r>
              <a:rPr lang="de-DE" dirty="0"/>
              <a:t> </a:t>
            </a:r>
            <a:r>
              <a:rPr lang="de-DE" dirty="0" err="1"/>
              <a:t>preserve</a:t>
            </a:r>
            <a:r>
              <a:rPr lang="de-DE" dirty="0"/>
              <a:t> </a:t>
            </a:r>
            <a:r>
              <a:rPr lang="de-DE" dirty="0" err="1"/>
              <a:t>the</a:t>
            </a:r>
            <a:r>
              <a:rPr lang="de-DE" dirty="0"/>
              <a:t> ritual </a:t>
            </a:r>
            <a:r>
              <a:rPr lang="de-DE" dirty="0" err="1"/>
              <a:t>connection</a:t>
            </a:r>
            <a:r>
              <a:rPr lang="de-DE" dirty="0"/>
              <a:t> </a:t>
            </a:r>
            <a:r>
              <a:rPr lang="de-DE" dirty="0" err="1"/>
              <a:t>between</a:t>
            </a:r>
            <a:r>
              <a:rPr lang="de-DE" dirty="0"/>
              <a:t> Modern Tamil </a:t>
            </a:r>
            <a:r>
              <a:rPr lang="de-DE" dirty="0" err="1"/>
              <a:t>speakers</a:t>
            </a:r>
            <a:r>
              <a:rPr lang="de-DE" dirty="0"/>
              <a:t> and </a:t>
            </a:r>
            <a:r>
              <a:rPr lang="de-DE" dirty="0" err="1"/>
              <a:t>the</a:t>
            </a:r>
            <a:r>
              <a:rPr lang="de-DE" dirty="0"/>
              <a:t> </a:t>
            </a:r>
            <a:r>
              <a:rPr lang="de-DE" dirty="0" err="1"/>
              <a:t>ancient</a:t>
            </a:r>
            <a:r>
              <a:rPr lang="de-DE" dirty="0"/>
              <a:t> Tamil </a:t>
            </a:r>
            <a:r>
              <a:rPr lang="de-DE" dirty="0" err="1"/>
              <a:t>linguistic</a:t>
            </a:r>
            <a:r>
              <a:rPr lang="de-DE" dirty="0"/>
              <a:t> </a:t>
            </a:r>
            <a:r>
              <a:rPr lang="de-DE" dirty="0" err="1"/>
              <a:t>heritage</a:t>
            </a:r>
            <a:r>
              <a:rPr lang="de-DE" dirty="0"/>
              <a:t>, </a:t>
            </a:r>
            <a:r>
              <a:rPr lang="de-DE" dirty="0" err="1"/>
              <a:t>of</a:t>
            </a:r>
            <a:r>
              <a:rPr lang="de-DE" dirty="0"/>
              <a:t> </a:t>
            </a:r>
            <a:r>
              <a:rPr lang="de-DE" dirty="0" err="1"/>
              <a:t>which</a:t>
            </a:r>
            <a:r>
              <a:rPr lang="de-DE" dirty="0"/>
              <a:t> </a:t>
            </a:r>
            <a:r>
              <a:rPr lang="de-DE" dirty="0" err="1"/>
              <a:t>the</a:t>
            </a:r>
            <a:r>
              <a:rPr lang="de-DE" dirty="0"/>
              <a:t> </a:t>
            </a:r>
            <a:r>
              <a:rPr lang="de-DE" dirty="0" err="1"/>
              <a:t>most</a:t>
            </a:r>
            <a:r>
              <a:rPr lang="de-DE" dirty="0"/>
              <a:t> </a:t>
            </a:r>
            <a:r>
              <a:rPr lang="de-DE" dirty="0" err="1"/>
              <a:t>accessible</a:t>
            </a:r>
            <a:r>
              <a:rPr lang="de-DE" dirty="0"/>
              <a:t> </a:t>
            </a:r>
            <a:r>
              <a:rPr lang="de-DE" dirty="0" err="1"/>
              <a:t>jewels</a:t>
            </a:r>
            <a:r>
              <a:rPr lang="de-DE" dirty="0"/>
              <a:t> </a:t>
            </a:r>
            <a:r>
              <a:rPr lang="de-DE" dirty="0" err="1"/>
              <a:t>are</a:t>
            </a:r>
            <a:r>
              <a:rPr lang="de-DE" dirty="0"/>
              <a:t> </a:t>
            </a:r>
            <a:r>
              <a:rPr lang="de-DE" dirty="0" err="1"/>
              <a:t>the</a:t>
            </a:r>
            <a:r>
              <a:rPr lang="de-DE" dirty="0"/>
              <a:t> </a:t>
            </a:r>
            <a:r>
              <a:rPr lang="de-DE" dirty="0" err="1"/>
              <a:t>famous</a:t>
            </a:r>
            <a:r>
              <a:rPr lang="de-DE" dirty="0"/>
              <a:t> </a:t>
            </a:r>
            <a:r>
              <a:rPr lang="de-DE" i="1" dirty="0" err="1"/>
              <a:t>Kuṟaḷ</a:t>
            </a:r>
            <a:r>
              <a:rPr lang="de-DE" dirty="0"/>
              <a:t> (a </a:t>
            </a:r>
            <a:r>
              <a:rPr lang="de-DE" dirty="0" err="1"/>
              <a:t>lay</a:t>
            </a:r>
            <a:r>
              <a:rPr lang="de-DE" dirty="0"/>
              <a:t> </a:t>
            </a:r>
            <a:r>
              <a:rPr lang="de-DE" dirty="0" err="1"/>
              <a:t>text</a:t>
            </a:r>
            <a:r>
              <a:rPr lang="de-DE" dirty="0"/>
              <a:t>) and </a:t>
            </a:r>
            <a:r>
              <a:rPr lang="de-DE" dirty="0" err="1"/>
              <a:t>the</a:t>
            </a:r>
            <a:r>
              <a:rPr lang="de-DE" dirty="0"/>
              <a:t> devotional </a:t>
            </a:r>
            <a:r>
              <a:rPr lang="de-DE" dirty="0" err="1"/>
              <a:t>corpus</a:t>
            </a:r>
            <a:r>
              <a:rPr lang="de-DE" dirty="0"/>
              <a:t>, </a:t>
            </a:r>
            <a:r>
              <a:rPr lang="de-DE" dirty="0" err="1"/>
              <a:t>of</a:t>
            </a:r>
            <a:r>
              <a:rPr lang="de-DE" dirty="0"/>
              <a:t> </a:t>
            </a:r>
            <a:r>
              <a:rPr lang="de-DE" dirty="0" err="1"/>
              <a:t>which</a:t>
            </a:r>
            <a:r>
              <a:rPr lang="de-DE" dirty="0"/>
              <a:t> </a:t>
            </a:r>
            <a:r>
              <a:rPr lang="de-DE" dirty="0" err="1"/>
              <a:t>the</a:t>
            </a:r>
            <a:r>
              <a:rPr lang="de-DE" dirty="0"/>
              <a:t> </a:t>
            </a:r>
            <a:r>
              <a:rPr lang="de-DE" dirty="0" err="1"/>
              <a:t>most</a:t>
            </a:r>
            <a:r>
              <a:rPr lang="de-DE" dirty="0"/>
              <a:t> </a:t>
            </a:r>
            <a:r>
              <a:rPr lang="de-DE" dirty="0" err="1"/>
              <a:t>well</a:t>
            </a:r>
            <a:r>
              <a:rPr lang="de-DE" dirty="0"/>
              <a:t> </a:t>
            </a:r>
            <a:r>
              <a:rPr lang="de-DE" dirty="0" err="1"/>
              <a:t>known</a:t>
            </a:r>
            <a:r>
              <a:rPr lang="de-DE" dirty="0"/>
              <a:t> </a:t>
            </a:r>
            <a:r>
              <a:rPr lang="de-DE" dirty="0" err="1"/>
              <a:t>parts</a:t>
            </a:r>
            <a:r>
              <a:rPr lang="de-DE" dirty="0"/>
              <a:t> </a:t>
            </a:r>
            <a:r>
              <a:rPr lang="de-DE" dirty="0" err="1"/>
              <a:t>are</a:t>
            </a:r>
            <a:r>
              <a:rPr lang="de-DE" dirty="0"/>
              <a:t> </a:t>
            </a:r>
            <a:r>
              <a:rPr lang="de-DE" dirty="0" err="1"/>
              <a:t>the</a:t>
            </a:r>
            <a:r>
              <a:rPr lang="de-DE" dirty="0"/>
              <a:t> </a:t>
            </a:r>
            <a:r>
              <a:rPr lang="de-DE" dirty="0" err="1"/>
              <a:t>Tēvāram</a:t>
            </a:r>
            <a:r>
              <a:rPr lang="de-DE" dirty="0"/>
              <a:t> and </a:t>
            </a:r>
            <a:r>
              <a:rPr lang="de-DE" dirty="0" err="1"/>
              <a:t>the</a:t>
            </a:r>
            <a:r>
              <a:rPr lang="de-DE" dirty="0"/>
              <a:t> </a:t>
            </a:r>
            <a:r>
              <a:rPr lang="de-DE" dirty="0" err="1"/>
              <a:t>Tiruvācakam</a:t>
            </a:r>
            <a:r>
              <a:rPr lang="de-DE" dirty="0"/>
              <a:t> (</a:t>
            </a:r>
            <a:r>
              <a:rPr lang="de-DE" dirty="0" err="1"/>
              <a:t>for</a:t>
            </a:r>
            <a:r>
              <a:rPr lang="de-DE" dirty="0"/>
              <a:t> </a:t>
            </a:r>
            <a:r>
              <a:rPr lang="de-DE" dirty="0" err="1"/>
              <a:t>the</a:t>
            </a:r>
            <a:r>
              <a:rPr lang="de-DE" dirty="0"/>
              <a:t> </a:t>
            </a:r>
            <a:r>
              <a:rPr lang="de-DE" dirty="0" err="1"/>
              <a:t>shaivas</a:t>
            </a:r>
            <a:r>
              <a:rPr lang="de-DE" dirty="0"/>
              <a:t>) and </a:t>
            </a:r>
            <a:r>
              <a:rPr lang="de-DE" dirty="0" err="1"/>
              <a:t>the</a:t>
            </a:r>
            <a:r>
              <a:rPr lang="de-DE" dirty="0"/>
              <a:t> </a:t>
            </a:r>
            <a:r>
              <a:rPr lang="de-DE" dirty="0" err="1"/>
              <a:t>Nālāyira</a:t>
            </a:r>
            <a:r>
              <a:rPr lang="de-DE" dirty="0"/>
              <a:t> </a:t>
            </a:r>
            <a:r>
              <a:rPr lang="de-DE" dirty="0" err="1"/>
              <a:t>Tivviya</a:t>
            </a:r>
            <a:r>
              <a:rPr lang="de-DE" dirty="0"/>
              <a:t> </a:t>
            </a:r>
            <a:r>
              <a:rPr lang="de-DE" dirty="0" err="1"/>
              <a:t>Pirapantam</a:t>
            </a:r>
            <a:r>
              <a:rPr lang="de-DE" dirty="0"/>
              <a:t> (</a:t>
            </a:r>
            <a:r>
              <a:rPr lang="de-DE" dirty="0" err="1"/>
              <a:t>for</a:t>
            </a:r>
            <a:r>
              <a:rPr lang="de-DE" dirty="0"/>
              <a:t> </a:t>
            </a:r>
            <a:r>
              <a:rPr lang="de-DE" dirty="0" err="1"/>
              <a:t>the</a:t>
            </a:r>
            <a:r>
              <a:rPr lang="de-DE" dirty="0"/>
              <a:t> </a:t>
            </a:r>
            <a:r>
              <a:rPr lang="de-DE" dirty="0" err="1"/>
              <a:t>vaiṣṇavas</a:t>
            </a:r>
            <a:r>
              <a:rPr lang="de-DE" dirty="0"/>
              <a:t>).</a:t>
            </a:r>
          </a:p>
          <a:p>
            <a:pPr marL="0" indent="0">
              <a:lnSpc>
                <a:spcPct val="100000"/>
              </a:lnSpc>
              <a:buNone/>
            </a:pPr>
            <a:r>
              <a:rPr lang="de-DE" dirty="0"/>
              <a:t>The </a:t>
            </a:r>
            <a:r>
              <a:rPr lang="de-DE" dirty="0" err="1"/>
              <a:t>most</a:t>
            </a:r>
            <a:r>
              <a:rPr lang="de-DE" dirty="0"/>
              <a:t> </a:t>
            </a:r>
            <a:r>
              <a:rPr lang="de-DE" dirty="0" err="1"/>
              <a:t>ancient</a:t>
            </a:r>
            <a:r>
              <a:rPr lang="de-DE" dirty="0"/>
              <a:t> </a:t>
            </a:r>
            <a:r>
              <a:rPr lang="de-DE" dirty="0" err="1"/>
              <a:t>part</a:t>
            </a:r>
            <a:r>
              <a:rPr lang="de-DE" dirty="0"/>
              <a:t> </a:t>
            </a:r>
            <a:r>
              <a:rPr lang="de-DE" dirty="0" err="1"/>
              <a:t>of</a:t>
            </a:r>
            <a:r>
              <a:rPr lang="de-DE" dirty="0"/>
              <a:t> </a:t>
            </a:r>
            <a:r>
              <a:rPr lang="de-DE" dirty="0" err="1"/>
              <a:t>the</a:t>
            </a:r>
            <a:r>
              <a:rPr lang="de-DE" dirty="0"/>
              <a:t> </a:t>
            </a:r>
            <a:r>
              <a:rPr lang="de-DE" dirty="0" err="1"/>
              <a:t>classical</a:t>
            </a:r>
            <a:r>
              <a:rPr lang="de-DE" dirty="0"/>
              <a:t> </a:t>
            </a:r>
            <a:r>
              <a:rPr lang="de-DE" dirty="0" err="1"/>
              <a:t>corpus</a:t>
            </a:r>
            <a:r>
              <a:rPr lang="de-DE" dirty="0"/>
              <a:t>, </a:t>
            </a:r>
            <a:r>
              <a:rPr lang="de-DE" dirty="0" err="1"/>
              <a:t>which</a:t>
            </a:r>
            <a:r>
              <a:rPr lang="de-DE" dirty="0"/>
              <a:t> </a:t>
            </a:r>
            <a:r>
              <a:rPr lang="de-DE" dirty="0" err="1"/>
              <a:t>consists</a:t>
            </a:r>
            <a:r>
              <a:rPr lang="de-DE" dirty="0"/>
              <a:t> </a:t>
            </a:r>
            <a:r>
              <a:rPr lang="de-DE" dirty="0" err="1"/>
              <a:t>of</a:t>
            </a:r>
            <a:r>
              <a:rPr lang="de-DE" dirty="0"/>
              <a:t> </a:t>
            </a:r>
            <a:r>
              <a:rPr lang="de-DE" dirty="0" err="1"/>
              <a:t>the</a:t>
            </a:r>
            <a:r>
              <a:rPr lang="de-DE" dirty="0"/>
              <a:t> Eight </a:t>
            </a:r>
            <a:r>
              <a:rPr lang="de-DE" dirty="0" err="1"/>
              <a:t>anthologies</a:t>
            </a:r>
            <a:r>
              <a:rPr lang="de-DE" dirty="0"/>
              <a:t>, </a:t>
            </a:r>
            <a:r>
              <a:rPr lang="de-DE" dirty="0" err="1"/>
              <a:t>the</a:t>
            </a:r>
            <a:r>
              <a:rPr lang="de-DE" dirty="0"/>
              <a:t> Teng </a:t>
            </a:r>
            <a:r>
              <a:rPr lang="de-DE" dirty="0" err="1"/>
              <a:t>long</a:t>
            </a:r>
            <a:r>
              <a:rPr lang="de-DE" dirty="0"/>
              <a:t> Poems and </a:t>
            </a:r>
            <a:r>
              <a:rPr lang="de-DE" dirty="0" err="1"/>
              <a:t>the</a:t>
            </a:r>
            <a:r>
              <a:rPr lang="de-DE" dirty="0"/>
              <a:t> </a:t>
            </a:r>
            <a:r>
              <a:rPr lang="de-DE" dirty="0" err="1"/>
              <a:t>Tolkāppiyam</a:t>
            </a:r>
            <a:r>
              <a:rPr lang="de-DE" dirty="0"/>
              <a:t> </a:t>
            </a:r>
            <a:r>
              <a:rPr lang="de-DE" dirty="0" err="1"/>
              <a:t>is</a:t>
            </a:r>
            <a:r>
              <a:rPr lang="de-DE" dirty="0"/>
              <a:t> </a:t>
            </a:r>
            <a:r>
              <a:rPr lang="de-DE" dirty="0" err="1"/>
              <a:t>however</a:t>
            </a:r>
            <a:r>
              <a:rPr lang="de-DE" dirty="0"/>
              <a:t> </a:t>
            </a:r>
            <a:r>
              <a:rPr lang="de-DE" dirty="0" err="1"/>
              <a:t>extremely</a:t>
            </a:r>
            <a:r>
              <a:rPr lang="de-DE" dirty="0"/>
              <a:t> </a:t>
            </a:r>
            <a:r>
              <a:rPr lang="de-DE" dirty="0" err="1"/>
              <a:t>difficult</a:t>
            </a:r>
            <a:r>
              <a:rPr lang="de-DE" dirty="0"/>
              <a:t> </a:t>
            </a:r>
            <a:r>
              <a:rPr lang="de-DE" dirty="0" err="1"/>
              <a:t>of</a:t>
            </a:r>
            <a:r>
              <a:rPr lang="de-DE" dirty="0"/>
              <a:t> </a:t>
            </a:r>
            <a:r>
              <a:rPr lang="de-DE" dirty="0" err="1"/>
              <a:t>access</a:t>
            </a:r>
            <a:r>
              <a:rPr lang="de-DE" dirty="0"/>
              <a:t>. </a:t>
            </a:r>
            <a:r>
              <a:rPr lang="de-DE" dirty="0" err="1"/>
              <a:t>One</a:t>
            </a:r>
            <a:r>
              <a:rPr lang="de-DE" dirty="0"/>
              <a:t> </a:t>
            </a:r>
            <a:r>
              <a:rPr lang="de-DE" dirty="0" err="1"/>
              <a:t>should</a:t>
            </a:r>
            <a:r>
              <a:rPr lang="de-DE" dirty="0"/>
              <a:t> also </a:t>
            </a:r>
            <a:r>
              <a:rPr lang="de-DE" dirty="0" err="1"/>
              <a:t>mention</a:t>
            </a:r>
            <a:r>
              <a:rPr lang="de-DE" dirty="0"/>
              <a:t> </a:t>
            </a:r>
            <a:r>
              <a:rPr lang="de-DE" dirty="0" err="1"/>
              <a:t>the</a:t>
            </a:r>
            <a:r>
              <a:rPr lang="de-DE" dirty="0"/>
              <a:t> </a:t>
            </a:r>
            <a:r>
              <a:rPr lang="de-DE" dirty="0" err="1"/>
              <a:t>existence</a:t>
            </a:r>
            <a:r>
              <a:rPr lang="de-DE" dirty="0"/>
              <a:t> </a:t>
            </a:r>
            <a:r>
              <a:rPr lang="de-DE" dirty="0" err="1"/>
              <a:t>of</a:t>
            </a:r>
            <a:r>
              <a:rPr lang="de-DE" dirty="0"/>
              <a:t> </a:t>
            </a:r>
            <a:r>
              <a:rPr lang="de-DE" dirty="0" err="1"/>
              <a:t>ancient</a:t>
            </a:r>
            <a:r>
              <a:rPr lang="de-DE" dirty="0"/>
              <a:t> </a:t>
            </a:r>
            <a:r>
              <a:rPr lang="de-DE" dirty="0" err="1"/>
              <a:t>poetical</a:t>
            </a:r>
            <a:r>
              <a:rPr lang="de-DE" dirty="0"/>
              <a:t> </a:t>
            </a:r>
            <a:r>
              <a:rPr lang="de-DE" dirty="0" err="1"/>
              <a:t>vocabularies</a:t>
            </a:r>
            <a:r>
              <a:rPr lang="de-DE" dirty="0"/>
              <a:t>, </a:t>
            </a:r>
            <a:r>
              <a:rPr lang="de-DE" dirty="0" err="1"/>
              <a:t>starting</a:t>
            </a:r>
            <a:r>
              <a:rPr lang="de-DE" dirty="0"/>
              <a:t> </a:t>
            </a:r>
            <a:r>
              <a:rPr lang="de-DE" dirty="0" err="1"/>
              <a:t>with</a:t>
            </a:r>
            <a:r>
              <a:rPr lang="de-DE" dirty="0"/>
              <a:t> </a:t>
            </a:r>
            <a:r>
              <a:rPr lang="de-DE" dirty="0" err="1"/>
              <a:t>the</a:t>
            </a:r>
            <a:r>
              <a:rPr lang="de-DE" dirty="0"/>
              <a:t> </a:t>
            </a:r>
            <a:r>
              <a:rPr lang="de-DE" dirty="0" err="1"/>
              <a:t>Tivākaram</a:t>
            </a:r>
            <a:r>
              <a:rPr lang="de-DE" dirty="0"/>
              <a:t>.</a:t>
            </a:r>
            <a:endParaRPr lang="en-GB" dirty="0"/>
          </a:p>
        </p:txBody>
      </p:sp>
      <p:sp>
        <p:nvSpPr>
          <p:cNvPr id="4" name="Slide Number Placeholder 3">
            <a:extLst>
              <a:ext uri="{FF2B5EF4-FFF2-40B4-BE49-F238E27FC236}">
                <a16:creationId xmlns:a16="http://schemas.microsoft.com/office/drawing/2014/main" id="{D99F4D6D-A381-6125-EAAD-C050F653D3F8}"/>
              </a:ext>
            </a:extLst>
          </p:cNvPr>
          <p:cNvSpPr>
            <a:spLocks noGrp="1"/>
          </p:cNvSpPr>
          <p:nvPr>
            <p:ph type="sldNum" sz="quarter" idx="12"/>
          </p:nvPr>
        </p:nvSpPr>
        <p:spPr/>
        <p:txBody>
          <a:bodyPr/>
          <a:lstStyle/>
          <a:p>
            <a:fld id="{FB8A5AF6-7229-4B0C-BF76-7B33534A8125}" type="slidenum">
              <a:rPr lang="en-GB" smtClean="0"/>
              <a:t>10</a:t>
            </a:fld>
            <a:endParaRPr lang="en-GB"/>
          </a:p>
        </p:txBody>
      </p:sp>
    </p:spTree>
    <p:extLst>
      <p:ext uri="{BB962C8B-B14F-4D97-AF65-F5344CB8AC3E}">
        <p14:creationId xmlns:p14="http://schemas.microsoft.com/office/powerpoint/2010/main" val="373497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9810-5C59-65F4-08EF-E048C84DC3B2}"/>
              </a:ext>
            </a:extLst>
          </p:cNvPr>
          <p:cNvSpPr>
            <a:spLocks noGrp="1"/>
          </p:cNvSpPr>
          <p:nvPr>
            <p:ph type="title"/>
          </p:nvPr>
        </p:nvSpPr>
        <p:spPr>
          <a:xfrm>
            <a:off x="838200" y="365126"/>
            <a:ext cx="10515600" cy="1001338"/>
          </a:xfrm>
        </p:spPr>
        <p:txBody>
          <a:bodyPr>
            <a:normAutofit fontScale="90000"/>
          </a:bodyPr>
          <a:lstStyle/>
          <a:p>
            <a:r>
              <a:rPr lang="de-DE" sz="2800" dirty="0"/>
              <a:t>A </a:t>
            </a:r>
            <a:r>
              <a:rPr lang="de-DE" sz="2800" dirty="0" err="1"/>
              <a:t>poetical</a:t>
            </a:r>
            <a:r>
              <a:rPr lang="de-DE" sz="2800" dirty="0"/>
              <a:t> </a:t>
            </a:r>
            <a:r>
              <a:rPr lang="de-DE" sz="2800" dirty="0" err="1"/>
              <a:t>language</a:t>
            </a:r>
            <a:r>
              <a:rPr lang="de-DE" sz="2800" dirty="0"/>
              <a:t> </a:t>
            </a:r>
            <a:r>
              <a:rPr lang="de-DE" sz="2800" dirty="0" err="1"/>
              <a:t>which</a:t>
            </a:r>
            <a:r>
              <a:rPr lang="de-DE" sz="2800" dirty="0"/>
              <a:t> </a:t>
            </a:r>
            <a:r>
              <a:rPr lang="de-DE" sz="2800" dirty="0" err="1"/>
              <a:t>differs</a:t>
            </a:r>
            <a:r>
              <a:rPr lang="de-DE" sz="2800" dirty="0"/>
              <a:t> </a:t>
            </a:r>
            <a:r>
              <a:rPr lang="de-DE" sz="2800" dirty="0" err="1"/>
              <a:t>very</a:t>
            </a:r>
            <a:r>
              <a:rPr lang="de-DE" sz="2800" dirty="0"/>
              <a:t> </a:t>
            </a:r>
            <a:r>
              <a:rPr lang="de-DE" sz="2800" dirty="0" err="1"/>
              <a:t>much</a:t>
            </a:r>
            <a:r>
              <a:rPr lang="de-DE" sz="2800" dirty="0"/>
              <a:t> </a:t>
            </a:r>
            <a:r>
              <a:rPr lang="de-DE" sz="2800" dirty="0" err="1"/>
              <a:t>from</a:t>
            </a:r>
            <a:r>
              <a:rPr lang="de-DE" sz="2800" dirty="0"/>
              <a:t> </a:t>
            </a:r>
            <a:r>
              <a:rPr lang="de-DE" sz="2800" dirty="0" err="1"/>
              <a:t>every-day</a:t>
            </a:r>
            <a:r>
              <a:rPr lang="de-DE" sz="2800" dirty="0"/>
              <a:t> Tamil and </a:t>
            </a:r>
            <a:r>
              <a:rPr lang="de-DE" sz="2800" dirty="0" err="1"/>
              <a:t>which</a:t>
            </a:r>
            <a:r>
              <a:rPr lang="de-DE" sz="2800" dirty="0"/>
              <a:t> </a:t>
            </a:r>
            <a:r>
              <a:rPr lang="de-DE" sz="2800" dirty="0" err="1"/>
              <a:t>is</a:t>
            </a:r>
            <a:r>
              <a:rPr lang="de-DE" sz="2800" dirty="0"/>
              <a:t> </a:t>
            </a:r>
            <a:r>
              <a:rPr lang="de-DE" sz="2800" dirty="0" err="1"/>
              <a:t>really</a:t>
            </a:r>
            <a:r>
              <a:rPr lang="de-DE" sz="2800" dirty="0"/>
              <a:t> </a:t>
            </a:r>
            <a:r>
              <a:rPr lang="de-DE" sz="2800" dirty="0" err="1"/>
              <a:t>mastered</a:t>
            </a:r>
            <a:r>
              <a:rPr lang="de-DE" sz="2800" dirty="0"/>
              <a:t> </a:t>
            </a:r>
            <a:r>
              <a:rPr lang="de-DE" sz="2800" dirty="0" err="1"/>
              <a:t>only</a:t>
            </a:r>
            <a:r>
              <a:rPr lang="de-DE" sz="2800" dirty="0"/>
              <a:t> </a:t>
            </a:r>
            <a:r>
              <a:rPr lang="de-DE" sz="2800" dirty="0" err="1"/>
              <a:t>by</a:t>
            </a:r>
            <a:r>
              <a:rPr lang="de-DE" sz="2800" dirty="0"/>
              <a:t> a </a:t>
            </a:r>
            <a:r>
              <a:rPr lang="de-DE" sz="2800" dirty="0" err="1"/>
              <a:t>few</a:t>
            </a:r>
            <a:r>
              <a:rPr lang="de-DE" sz="2800" dirty="0"/>
              <a:t> </a:t>
            </a:r>
            <a:r>
              <a:rPr lang="de-DE" sz="2800" dirty="0" err="1"/>
              <a:t>people</a:t>
            </a:r>
            <a:r>
              <a:rPr lang="de-DE" sz="2800" dirty="0"/>
              <a:t> after a </a:t>
            </a:r>
            <a:r>
              <a:rPr lang="de-DE" sz="2800" dirty="0" err="1"/>
              <a:t>long</a:t>
            </a:r>
            <a:r>
              <a:rPr lang="de-DE" sz="2800" dirty="0"/>
              <a:t> </a:t>
            </a:r>
            <a:r>
              <a:rPr lang="de-DE" sz="2800" dirty="0" err="1"/>
              <a:t>effort</a:t>
            </a:r>
            <a:br>
              <a:rPr lang="de-DE" sz="2800" dirty="0"/>
            </a:br>
            <a:r>
              <a:rPr lang="de-DE" sz="2800" dirty="0"/>
              <a:t>(</a:t>
            </a:r>
            <a:r>
              <a:rPr lang="de-DE" sz="2800" dirty="0" err="1"/>
              <a:t>outsiders</a:t>
            </a:r>
            <a:r>
              <a:rPr lang="de-DE" sz="2800" dirty="0"/>
              <a:t> </a:t>
            </a:r>
            <a:r>
              <a:rPr lang="de-DE" sz="2800" dirty="0" err="1"/>
              <a:t>testimony</a:t>
            </a:r>
            <a:r>
              <a:rPr lang="de-DE" sz="2800" dirty="0"/>
              <a:t>)</a:t>
            </a:r>
            <a:endParaRPr lang="en-GB" sz="2800" dirty="0"/>
          </a:p>
        </p:txBody>
      </p:sp>
      <p:sp>
        <p:nvSpPr>
          <p:cNvPr id="3" name="Content Placeholder 2">
            <a:extLst>
              <a:ext uri="{FF2B5EF4-FFF2-40B4-BE49-F238E27FC236}">
                <a16:creationId xmlns:a16="http://schemas.microsoft.com/office/drawing/2014/main" id="{25913AD6-19F6-0110-B0DA-4E6AA5D8A0F0}"/>
              </a:ext>
            </a:extLst>
          </p:cNvPr>
          <p:cNvSpPr>
            <a:spLocks noGrp="1"/>
          </p:cNvSpPr>
          <p:nvPr>
            <p:ph idx="1"/>
          </p:nvPr>
        </p:nvSpPr>
        <p:spPr/>
        <p:txBody>
          <a:bodyPr/>
          <a:lstStyle/>
          <a:p>
            <a:pPr marL="0" indent="0">
              <a:buNone/>
            </a:pPr>
            <a:r>
              <a:rPr lang="de-DE" dirty="0"/>
              <a:t>Quote </a:t>
            </a:r>
            <a:r>
              <a:rPr lang="de-DE" dirty="0" err="1"/>
              <a:t>Beschi‘s</a:t>
            </a:r>
            <a:r>
              <a:rPr lang="de-DE" dirty="0"/>
              <a:t> </a:t>
            </a:r>
            <a:r>
              <a:rPr lang="de-DE" dirty="0" err="1"/>
              <a:t>prefaces</a:t>
            </a:r>
            <a:r>
              <a:rPr lang="de-DE" dirty="0"/>
              <a:t>:</a:t>
            </a:r>
            <a:br>
              <a:rPr lang="de-DE" dirty="0"/>
            </a:br>
            <a:r>
              <a:rPr lang="de-DE" dirty="0"/>
              <a:t>-- </a:t>
            </a:r>
            <a:r>
              <a:rPr lang="de-DE" dirty="0" err="1"/>
              <a:t>to</a:t>
            </a:r>
            <a:r>
              <a:rPr lang="de-DE" dirty="0"/>
              <a:t> Tamil-</a:t>
            </a:r>
            <a:r>
              <a:rPr lang="de-DE" dirty="0" err="1"/>
              <a:t>Latin</a:t>
            </a:r>
            <a:r>
              <a:rPr lang="de-DE" dirty="0"/>
              <a:t> (</a:t>
            </a:r>
            <a:r>
              <a:rPr lang="de-DE" dirty="0" err="1"/>
              <a:t>Latin</a:t>
            </a:r>
            <a:r>
              <a:rPr lang="de-DE" dirty="0"/>
              <a:t> vs. </a:t>
            </a:r>
            <a:r>
              <a:rPr lang="de-DE" dirty="0" err="1"/>
              <a:t>Portuguese</a:t>
            </a:r>
            <a:r>
              <a:rPr lang="de-DE" dirty="0"/>
              <a:t>)</a:t>
            </a:r>
            <a:br>
              <a:rPr lang="de-DE" dirty="0"/>
            </a:br>
            <a:r>
              <a:rPr lang="de-DE" dirty="0"/>
              <a:t>-- </a:t>
            </a:r>
            <a:r>
              <a:rPr lang="de-DE" dirty="0" err="1"/>
              <a:t>to</a:t>
            </a:r>
            <a:r>
              <a:rPr lang="de-DE" dirty="0"/>
              <a:t> </a:t>
            </a:r>
            <a:r>
              <a:rPr lang="de-DE" dirty="0" err="1"/>
              <a:t>Caturakarāti</a:t>
            </a:r>
            <a:r>
              <a:rPr lang="de-DE" dirty="0"/>
              <a:t> : „all </a:t>
            </a:r>
            <a:r>
              <a:rPr lang="de-DE" dirty="0" err="1"/>
              <a:t>the</a:t>
            </a:r>
            <a:r>
              <a:rPr lang="de-DE" dirty="0"/>
              <a:t> </a:t>
            </a:r>
            <a:r>
              <a:rPr lang="de-DE" dirty="0" err="1"/>
              <a:t>sciences</a:t>
            </a:r>
            <a:r>
              <a:rPr lang="de-DE" dirty="0"/>
              <a:t>“</a:t>
            </a:r>
            <a:br>
              <a:rPr lang="de-DE" dirty="0"/>
            </a:br>
            <a:br>
              <a:rPr lang="de-DE" dirty="0"/>
            </a:br>
            <a:r>
              <a:rPr lang="de-DE" dirty="0"/>
              <a:t>Quote Ziegenbalg, </a:t>
            </a:r>
            <a:r>
              <a:rPr lang="de-DE" dirty="0" err="1"/>
              <a:t>referring</a:t>
            </a:r>
            <a:r>
              <a:rPr lang="de-DE" dirty="0"/>
              <a:t> </a:t>
            </a:r>
            <a:r>
              <a:rPr lang="de-DE" dirty="0" err="1"/>
              <a:t>to</a:t>
            </a:r>
            <a:r>
              <a:rPr lang="de-DE" dirty="0"/>
              <a:t> </a:t>
            </a:r>
            <a:r>
              <a:rPr lang="de-DE" dirty="0" err="1"/>
              <a:t>Tivākaram</a:t>
            </a:r>
            <a:br>
              <a:rPr lang="de-DE" dirty="0"/>
            </a:br>
            <a:r>
              <a:rPr lang="de-DE" dirty="0"/>
              <a:t>„</a:t>
            </a:r>
            <a:r>
              <a:rPr lang="de-DE" dirty="0" err="1"/>
              <a:t>the</a:t>
            </a:r>
            <a:r>
              <a:rPr lang="de-DE" dirty="0"/>
              <a:t> </a:t>
            </a:r>
            <a:r>
              <a:rPr lang="de-DE" dirty="0" err="1"/>
              <a:t>common</a:t>
            </a:r>
            <a:r>
              <a:rPr lang="de-DE" dirty="0"/>
              <a:t> </a:t>
            </a:r>
            <a:r>
              <a:rPr lang="de-DE" dirty="0" err="1"/>
              <a:t>malabarian</a:t>
            </a:r>
            <a:r>
              <a:rPr lang="de-DE" dirty="0"/>
              <a:t>“ do not </a:t>
            </a:r>
            <a:r>
              <a:rPr lang="de-DE" dirty="0" err="1"/>
              <a:t>understand</a:t>
            </a:r>
            <a:r>
              <a:rPr lang="de-DE" dirty="0"/>
              <a:t> a </a:t>
            </a:r>
            <a:r>
              <a:rPr lang="de-DE" dirty="0" err="1"/>
              <a:t>word</a:t>
            </a:r>
            <a:r>
              <a:rPr lang="de-DE" dirty="0"/>
              <a:t> </a:t>
            </a:r>
            <a:r>
              <a:rPr lang="de-DE" dirty="0" err="1"/>
              <a:t>of</a:t>
            </a:r>
            <a:r>
              <a:rPr lang="de-DE" dirty="0"/>
              <a:t> </a:t>
            </a:r>
            <a:r>
              <a:rPr lang="de-DE" dirty="0" err="1"/>
              <a:t>it</a:t>
            </a:r>
            <a:r>
              <a:rPr lang="de-DE" dirty="0"/>
              <a:t>, </a:t>
            </a:r>
            <a:r>
              <a:rPr lang="de-DE" dirty="0" err="1"/>
              <a:t>of</a:t>
            </a:r>
            <a:r>
              <a:rPr lang="de-DE" dirty="0"/>
              <a:t> </a:t>
            </a:r>
            <a:r>
              <a:rPr lang="de-DE" dirty="0" err="1"/>
              <a:t>very</a:t>
            </a:r>
            <a:r>
              <a:rPr lang="de-DE" dirty="0"/>
              <a:t> </a:t>
            </a:r>
            <a:r>
              <a:rPr lang="de-DE" dirty="0" err="1"/>
              <a:t>little</a:t>
            </a:r>
            <a:r>
              <a:rPr lang="de-DE" dirty="0"/>
              <a:t>“</a:t>
            </a:r>
            <a:endParaRPr lang="en-GB" dirty="0"/>
          </a:p>
        </p:txBody>
      </p:sp>
      <p:sp>
        <p:nvSpPr>
          <p:cNvPr id="4" name="Slide Number Placeholder 3">
            <a:extLst>
              <a:ext uri="{FF2B5EF4-FFF2-40B4-BE49-F238E27FC236}">
                <a16:creationId xmlns:a16="http://schemas.microsoft.com/office/drawing/2014/main" id="{76F179F1-83D7-2170-3CE8-BC748E5B4F62}"/>
              </a:ext>
            </a:extLst>
          </p:cNvPr>
          <p:cNvSpPr>
            <a:spLocks noGrp="1"/>
          </p:cNvSpPr>
          <p:nvPr>
            <p:ph type="sldNum" sz="quarter" idx="12"/>
          </p:nvPr>
        </p:nvSpPr>
        <p:spPr/>
        <p:txBody>
          <a:bodyPr/>
          <a:lstStyle/>
          <a:p>
            <a:fld id="{FB8A5AF6-7229-4B0C-BF76-7B33534A8125}" type="slidenum">
              <a:rPr lang="en-GB" smtClean="0"/>
              <a:t>11</a:t>
            </a:fld>
            <a:endParaRPr lang="en-GB"/>
          </a:p>
        </p:txBody>
      </p:sp>
    </p:spTree>
    <p:extLst>
      <p:ext uri="{BB962C8B-B14F-4D97-AF65-F5344CB8AC3E}">
        <p14:creationId xmlns:p14="http://schemas.microsoft.com/office/powerpoint/2010/main" val="409777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C068B-3C94-A5A1-0599-A1D4833D2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5FEDB-F5D1-4D9E-D36B-67679F3C7D85}"/>
              </a:ext>
            </a:extLst>
          </p:cNvPr>
          <p:cNvSpPr>
            <a:spLocks noGrp="1"/>
          </p:cNvSpPr>
          <p:nvPr>
            <p:ph type="title"/>
          </p:nvPr>
        </p:nvSpPr>
        <p:spPr>
          <a:xfrm>
            <a:off x="838200" y="365126"/>
            <a:ext cx="10515600" cy="1001338"/>
          </a:xfrm>
        </p:spPr>
        <p:txBody>
          <a:bodyPr>
            <a:normAutofit fontScale="90000"/>
          </a:bodyPr>
          <a:lstStyle/>
          <a:p>
            <a:r>
              <a:rPr lang="de-DE" sz="2800" dirty="0"/>
              <a:t>A </a:t>
            </a:r>
            <a:r>
              <a:rPr lang="de-DE" sz="2800" dirty="0" err="1"/>
              <a:t>poetical</a:t>
            </a:r>
            <a:r>
              <a:rPr lang="de-DE" sz="2800" dirty="0"/>
              <a:t> </a:t>
            </a:r>
            <a:r>
              <a:rPr lang="de-DE" sz="2800" dirty="0" err="1"/>
              <a:t>language</a:t>
            </a:r>
            <a:r>
              <a:rPr lang="de-DE" sz="2800" dirty="0"/>
              <a:t> </a:t>
            </a:r>
            <a:r>
              <a:rPr lang="de-DE" sz="2800" dirty="0" err="1"/>
              <a:t>which</a:t>
            </a:r>
            <a:r>
              <a:rPr lang="de-DE" sz="2800" dirty="0"/>
              <a:t> </a:t>
            </a:r>
            <a:r>
              <a:rPr lang="de-DE" sz="2800" dirty="0" err="1"/>
              <a:t>differs</a:t>
            </a:r>
            <a:r>
              <a:rPr lang="de-DE" sz="2800" dirty="0"/>
              <a:t> </a:t>
            </a:r>
            <a:r>
              <a:rPr lang="de-DE" sz="2800" dirty="0" err="1"/>
              <a:t>very</a:t>
            </a:r>
            <a:r>
              <a:rPr lang="de-DE" sz="2800" dirty="0"/>
              <a:t> </a:t>
            </a:r>
            <a:r>
              <a:rPr lang="de-DE" sz="2800" dirty="0" err="1"/>
              <a:t>much</a:t>
            </a:r>
            <a:r>
              <a:rPr lang="de-DE" sz="2800" dirty="0"/>
              <a:t> </a:t>
            </a:r>
            <a:r>
              <a:rPr lang="de-DE" sz="2800" dirty="0" err="1"/>
              <a:t>from</a:t>
            </a:r>
            <a:r>
              <a:rPr lang="de-DE" sz="2800" dirty="0"/>
              <a:t> </a:t>
            </a:r>
            <a:r>
              <a:rPr lang="de-DE" sz="2800" dirty="0" err="1"/>
              <a:t>every-day</a:t>
            </a:r>
            <a:r>
              <a:rPr lang="de-DE" sz="2800" dirty="0"/>
              <a:t> Tamil and </a:t>
            </a:r>
            <a:r>
              <a:rPr lang="de-DE" sz="2800" dirty="0" err="1"/>
              <a:t>which</a:t>
            </a:r>
            <a:r>
              <a:rPr lang="de-DE" sz="2800" dirty="0"/>
              <a:t> </a:t>
            </a:r>
            <a:r>
              <a:rPr lang="de-DE" sz="2800" dirty="0" err="1"/>
              <a:t>is</a:t>
            </a:r>
            <a:r>
              <a:rPr lang="de-DE" sz="2800" dirty="0"/>
              <a:t> </a:t>
            </a:r>
            <a:r>
              <a:rPr lang="de-DE" sz="2800" dirty="0" err="1"/>
              <a:t>really</a:t>
            </a:r>
            <a:r>
              <a:rPr lang="de-DE" sz="2800" dirty="0"/>
              <a:t> </a:t>
            </a:r>
            <a:r>
              <a:rPr lang="de-DE" sz="2800" dirty="0" err="1"/>
              <a:t>mastered</a:t>
            </a:r>
            <a:r>
              <a:rPr lang="de-DE" sz="2800" dirty="0"/>
              <a:t> </a:t>
            </a:r>
            <a:r>
              <a:rPr lang="de-DE" sz="2800" dirty="0" err="1"/>
              <a:t>only</a:t>
            </a:r>
            <a:r>
              <a:rPr lang="de-DE" sz="2800" dirty="0"/>
              <a:t> </a:t>
            </a:r>
            <a:r>
              <a:rPr lang="de-DE" sz="2800" dirty="0" err="1"/>
              <a:t>by</a:t>
            </a:r>
            <a:r>
              <a:rPr lang="de-DE" sz="2800" dirty="0"/>
              <a:t> a </a:t>
            </a:r>
            <a:r>
              <a:rPr lang="de-DE" sz="2800" dirty="0" err="1"/>
              <a:t>few</a:t>
            </a:r>
            <a:r>
              <a:rPr lang="de-DE" sz="2800" dirty="0"/>
              <a:t> </a:t>
            </a:r>
            <a:r>
              <a:rPr lang="de-DE" sz="2800" dirty="0" err="1"/>
              <a:t>people</a:t>
            </a:r>
            <a:r>
              <a:rPr lang="de-DE" sz="2800" dirty="0"/>
              <a:t> after a </a:t>
            </a:r>
            <a:r>
              <a:rPr lang="de-DE" sz="2800" dirty="0" err="1"/>
              <a:t>long</a:t>
            </a:r>
            <a:r>
              <a:rPr lang="de-DE" sz="2800" dirty="0"/>
              <a:t> </a:t>
            </a:r>
            <a:r>
              <a:rPr lang="de-DE" sz="2800" dirty="0" err="1"/>
              <a:t>effort</a:t>
            </a:r>
            <a:br>
              <a:rPr lang="de-DE" sz="2800" dirty="0"/>
            </a:br>
            <a:r>
              <a:rPr lang="de-DE" sz="2800" dirty="0"/>
              <a:t>(</a:t>
            </a:r>
            <a:r>
              <a:rPr lang="de-DE" sz="2800" dirty="0" err="1"/>
              <a:t>insiders</a:t>
            </a:r>
            <a:r>
              <a:rPr lang="de-DE" sz="2800" dirty="0"/>
              <a:t> </a:t>
            </a:r>
            <a:r>
              <a:rPr lang="de-DE" sz="2800" dirty="0" err="1"/>
              <a:t>testimony</a:t>
            </a:r>
            <a:r>
              <a:rPr lang="de-DE" sz="2800" dirty="0"/>
              <a:t>)</a:t>
            </a:r>
            <a:endParaRPr lang="en-GB" sz="2800" dirty="0"/>
          </a:p>
        </p:txBody>
      </p:sp>
      <p:sp>
        <p:nvSpPr>
          <p:cNvPr id="3" name="Content Placeholder 2">
            <a:extLst>
              <a:ext uri="{FF2B5EF4-FFF2-40B4-BE49-F238E27FC236}">
                <a16:creationId xmlns:a16="http://schemas.microsoft.com/office/drawing/2014/main" id="{C22D9A2C-DEE7-613F-F888-EF5D40F34500}"/>
              </a:ext>
            </a:extLst>
          </p:cNvPr>
          <p:cNvSpPr>
            <a:spLocks noGrp="1"/>
          </p:cNvSpPr>
          <p:nvPr>
            <p:ph idx="1"/>
          </p:nvPr>
        </p:nvSpPr>
        <p:spPr/>
        <p:txBody>
          <a:bodyPr/>
          <a:lstStyle/>
          <a:p>
            <a:pPr marL="0" indent="0">
              <a:buNone/>
            </a:pPr>
            <a:r>
              <a:rPr lang="de-DE" dirty="0" err="1"/>
              <a:t>Give</a:t>
            </a:r>
            <a:r>
              <a:rPr lang="de-DE" dirty="0"/>
              <a:t> </a:t>
            </a:r>
            <a:r>
              <a:rPr lang="de-DE" dirty="0" err="1"/>
              <a:t>extracts</a:t>
            </a:r>
            <a:r>
              <a:rPr lang="de-DE" dirty="0"/>
              <a:t> </a:t>
            </a:r>
            <a:r>
              <a:rPr lang="de-DE" dirty="0" err="1"/>
              <a:t>from</a:t>
            </a:r>
            <a:r>
              <a:rPr lang="de-DE" dirty="0"/>
              <a:t> </a:t>
            </a:r>
            <a:r>
              <a:rPr lang="de-DE" dirty="0" err="1"/>
              <a:t>UVS‘s</a:t>
            </a:r>
            <a:r>
              <a:rPr lang="de-DE" dirty="0"/>
              <a:t> </a:t>
            </a:r>
            <a:r>
              <a:rPr lang="de-DE" dirty="0" err="1"/>
              <a:t>autobiography</a:t>
            </a:r>
            <a:r>
              <a:rPr lang="de-DE" dirty="0"/>
              <a:t>, </a:t>
            </a:r>
            <a:r>
              <a:rPr lang="de-DE" dirty="0" err="1"/>
              <a:t>showing</a:t>
            </a:r>
            <a:r>
              <a:rPr lang="de-DE" dirty="0"/>
              <a:t> </a:t>
            </a:r>
            <a:r>
              <a:rPr lang="de-DE" dirty="0" err="1"/>
              <a:t>how</a:t>
            </a:r>
            <a:r>
              <a:rPr lang="de-DE" dirty="0"/>
              <a:t> he </a:t>
            </a:r>
            <a:r>
              <a:rPr lang="de-DE" dirty="0" err="1"/>
              <a:t>learnt</a:t>
            </a:r>
            <a:r>
              <a:rPr lang="de-DE" dirty="0"/>
              <a:t> </a:t>
            </a:r>
            <a:r>
              <a:rPr lang="de-DE" dirty="0" err="1"/>
              <a:t>as</a:t>
            </a:r>
            <a:r>
              <a:rPr lang="de-DE" dirty="0"/>
              <a:t> a </a:t>
            </a:r>
            <a:r>
              <a:rPr lang="de-DE" dirty="0" err="1"/>
              <a:t>child</a:t>
            </a:r>
            <a:r>
              <a:rPr lang="de-DE" dirty="0"/>
              <a:t>:</a:t>
            </a:r>
            <a:br>
              <a:rPr lang="de-DE" dirty="0"/>
            </a:br>
            <a:r>
              <a:rPr lang="de-DE" dirty="0" err="1"/>
              <a:t>page</a:t>
            </a:r>
            <a:r>
              <a:rPr lang="de-DE" dirty="0"/>
              <a:t> 103: </a:t>
            </a:r>
            <a:r>
              <a:rPr lang="de-DE" dirty="0" err="1"/>
              <a:t>sowing</a:t>
            </a:r>
            <a:r>
              <a:rPr lang="de-DE" dirty="0"/>
              <a:t> </a:t>
            </a:r>
            <a:r>
              <a:rPr lang="de-DE" dirty="0" err="1"/>
              <a:t>the</a:t>
            </a:r>
            <a:r>
              <a:rPr lang="de-DE" dirty="0"/>
              <a:t> </a:t>
            </a:r>
            <a:r>
              <a:rPr lang="de-DE" dirty="0" err="1"/>
              <a:t>seeds</a:t>
            </a:r>
            <a:r>
              <a:rPr lang="de-DE" dirty="0"/>
              <a:t> </a:t>
            </a:r>
            <a:r>
              <a:rPr lang="de-DE" dirty="0" err="1"/>
              <a:t>of</a:t>
            </a:r>
            <a:r>
              <a:rPr lang="de-DE" dirty="0"/>
              <a:t> Tamil</a:t>
            </a:r>
            <a:br>
              <a:rPr lang="de-DE" dirty="0"/>
            </a:br>
            <a:r>
              <a:rPr lang="de-DE" dirty="0"/>
              <a:t> (Music-</a:t>
            </a:r>
            <a:r>
              <a:rPr lang="de-DE" dirty="0" err="1"/>
              <a:t>with</a:t>
            </a:r>
            <a:r>
              <a:rPr lang="de-DE" dirty="0"/>
              <a:t>-</a:t>
            </a:r>
            <a:r>
              <a:rPr lang="de-DE" dirty="0" err="1"/>
              <a:t>the</a:t>
            </a:r>
            <a:r>
              <a:rPr lang="de-DE" dirty="0"/>
              <a:t>-</a:t>
            </a:r>
            <a:r>
              <a:rPr lang="de-DE" dirty="0" err="1"/>
              <a:t>help</a:t>
            </a:r>
            <a:r>
              <a:rPr lang="de-DE" dirty="0"/>
              <a:t>-</a:t>
            </a:r>
            <a:r>
              <a:rPr lang="de-DE" dirty="0" err="1"/>
              <a:t>of</a:t>
            </a:r>
            <a:r>
              <a:rPr lang="de-DE" dirty="0"/>
              <a:t>-Tamil </a:t>
            </a:r>
            <a:r>
              <a:rPr lang="de-DE" dirty="0">
                <a:sym typeface="Wingdings" panose="05000000000000000000" pitchFamily="2" charset="2"/>
              </a:rPr>
              <a:t> Tamil-</a:t>
            </a:r>
            <a:r>
              <a:rPr lang="de-DE" dirty="0" err="1">
                <a:sym typeface="Wingdings" panose="05000000000000000000" pitchFamily="2" charset="2"/>
              </a:rPr>
              <a:t>with</a:t>
            </a:r>
            <a:r>
              <a:rPr lang="de-DE" dirty="0">
                <a:sym typeface="Wingdings" panose="05000000000000000000" pitchFamily="2" charset="2"/>
              </a:rPr>
              <a:t>-</a:t>
            </a:r>
            <a:r>
              <a:rPr lang="de-DE" dirty="0" err="1">
                <a:sym typeface="Wingdings" panose="05000000000000000000" pitchFamily="2" charset="2"/>
              </a:rPr>
              <a:t>the</a:t>
            </a:r>
            <a:r>
              <a:rPr lang="de-DE" dirty="0">
                <a:sym typeface="Wingdings" panose="05000000000000000000" pitchFamily="2" charset="2"/>
              </a:rPr>
              <a:t>-</a:t>
            </a:r>
            <a:r>
              <a:rPr lang="de-DE" dirty="0" err="1">
                <a:sym typeface="Wingdings" panose="05000000000000000000" pitchFamily="2" charset="2"/>
              </a:rPr>
              <a:t>help</a:t>
            </a:r>
            <a:r>
              <a:rPr lang="de-DE" dirty="0">
                <a:sym typeface="Wingdings" panose="05000000000000000000" pitchFamily="2" charset="2"/>
              </a:rPr>
              <a:t>-</a:t>
            </a:r>
            <a:r>
              <a:rPr lang="de-DE" dirty="0" err="1">
                <a:sym typeface="Wingdings" panose="05000000000000000000" pitchFamily="2" charset="2"/>
              </a:rPr>
              <a:t>of</a:t>
            </a:r>
            <a:r>
              <a:rPr lang="de-DE" dirty="0">
                <a:sym typeface="Wingdings" panose="05000000000000000000" pitchFamily="2" charset="2"/>
              </a:rPr>
              <a:t>-music)</a:t>
            </a:r>
          </a:p>
          <a:p>
            <a:pPr marL="0" indent="0">
              <a:buNone/>
            </a:pPr>
            <a:r>
              <a:rPr lang="de-DE" dirty="0" err="1">
                <a:sym typeface="Wingdings" panose="05000000000000000000" pitchFamily="2" charset="2"/>
              </a:rPr>
              <a:t>Caṭakōpaiyaṅkār</a:t>
            </a:r>
            <a:r>
              <a:rPr lang="de-DE" dirty="0">
                <a:sym typeface="Wingdings" panose="05000000000000000000" pitchFamily="2" charset="2"/>
              </a:rPr>
              <a:t>: </a:t>
            </a:r>
            <a:r>
              <a:rPr lang="ta-IN" dirty="0">
                <a:sym typeface="Wingdings" panose="05000000000000000000" pitchFamily="2" charset="2"/>
              </a:rPr>
              <a:t>பரம்பரையாக வித்துவான்களாக இருந்தோர் மரபிற் பிறந்தவர்</a:t>
            </a:r>
            <a:endParaRPr lang="de-DE" dirty="0"/>
          </a:p>
          <a:p>
            <a:pPr marL="0" indent="0">
              <a:buNone/>
            </a:pPr>
            <a:endParaRPr lang="en-GB" dirty="0"/>
          </a:p>
        </p:txBody>
      </p:sp>
      <p:sp>
        <p:nvSpPr>
          <p:cNvPr id="4" name="Slide Number Placeholder 3">
            <a:extLst>
              <a:ext uri="{FF2B5EF4-FFF2-40B4-BE49-F238E27FC236}">
                <a16:creationId xmlns:a16="http://schemas.microsoft.com/office/drawing/2014/main" id="{F2876A11-6374-C41E-AF9C-7E034C5E91CF}"/>
              </a:ext>
            </a:extLst>
          </p:cNvPr>
          <p:cNvSpPr>
            <a:spLocks noGrp="1"/>
          </p:cNvSpPr>
          <p:nvPr>
            <p:ph type="sldNum" sz="quarter" idx="12"/>
          </p:nvPr>
        </p:nvSpPr>
        <p:spPr/>
        <p:txBody>
          <a:bodyPr/>
          <a:lstStyle/>
          <a:p>
            <a:fld id="{FB8A5AF6-7229-4B0C-BF76-7B33534A8125}" type="slidenum">
              <a:rPr lang="en-GB" smtClean="0"/>
              <a:t>12</a:t>
            </a:fld>
            <a:endParaRPr lang="en-GB"/>
          </a:p>
        </p:txBody>
      </p:sp>
    </p:spTree>
    <p:extLst>
      <p:ext uri="{BB962C8B-B14F-4D97-AF65-F5344CB8AC3E}">
        <p14:creationId xmlns:p14="http://schemas.microsoft.com/office/powerpoint/2010/main" val="55434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90D0-DDD5-D491-8415-012A8EB155DA}"/>
              </a:ext>
            </a:extLst>
          </p:cNvPr>
          <p:cNvSpPr>
            <a:spLocks noGrp="1"/>
          </p:cNvSpPr>
          <p:nvPr>
            <p:ph type="title"/>
          </p:nvPr>
        </p:nvSpPr>
        <p:spPr>
          <a:xfrm>
            <a:off x="565079" y="365125"/>
            <a:ext cx="11116637" cy="1325563"/>
          </a:xfrm>
        </p:spPr>
        <p:txBody>
          <a:bodyPr>
            <a:normAutofit/>
          </a:bodyPr>
          <a:lstStyle/>
          <a:p>
            <a:pPr algn="ctr"/>
            <a:r>
              <a:rPr lang="de-DE" dirty="0" err="1"/>
              <a:t>Visiting</a:t>
            </a:r>
            <a:r>
              <a:rPr lang="de-DE" dirty="0"/>
              <a:t> </a:t>
            </a:r>
            <a:r>
              <a:rPr lang="de-DE" dirty="0" err="1"/>
              <a:t>the</a:t>
            </a:r>
            <a:r>
              <a:rPr lang="de-DE" dirty="0"/>
              <a:t> </a:t>
            </a:r>
            <a:r>
              <a:rPr lang="de-DE" dirty="0" err="1"/>
              <a:t>life</a:t>
            </a:r>
            <a:r>
              <a:rPr lang="de-DE" dirty="0"/>
              <a:t> </a:t>
            </a:r>
            <a:r>
              <a:rPr lang="de-DE" dirty="0" err="1"/>
              <a:t>of</a:t>
            </a:r>
            <a:r>
              <a:rPr lang="de-DE" dirty="0"/>
              <a:t> a </a:t>
            </a:r>
            <a:r>
              <a:rPr lang="de-DE" dirty="0" err="1"/>
              <a:t>few</a:t>
            </a:r>
            <a:r>
              <a:rPr lang="de-DE" dirty="0"/>
              <a:t> traditional </a:t>
            </a:r>
            <a:r>
              <a:rPr lang="de-DE" dirty="0" err="1"/>
              <a:t>scholars</a:t>
            </a:r>
            <a:r>
              <a:rPr lang="de-DE" dirty="0"/>
              <a:t>, </a:t>
            </a:r>
            <a:r>
              <a:rPr lang="de-DE" dirty="0" err="1"/>
              <a:t>through</a:t>
            </a:r>
            <a:r>
              <a:rPr lang="de-DE" dirty="0"/>
              <a:t> </a:t>
            </a:r>
            <a:r>
              <a:rPr lang="de-DE" dirty="0" err="1"/>
              <a:t>the</a:t>
            </a:r>
            <a:r>
              <a:rPr lang="de-DE" dirty="0"/>
              <a:t> </a:t>
            </a:r>
            <a:r>
              <a:rPr lang="de-DE" dirty="0" err="1"/>
              <a:t>autobiography</a:t>
            </a:r>
            <a:r>
              <a:rPr lang="de-DE" dirty="0"/>
              <a:t> </a:t>
            </a:r>
            <a:r>
              <a:rPr lang="de-DE" dirty="0" err="1"/>
              <a:t>of</a:t>
            </a:r>
            <a:r>
              <a:rPr lang="de-DE" dirty="0"/>
              <a:t> UVS (1855-1942) </a:t>
            </a:r>
            <a:endParaRPr lang="en-GB" dirty="0"/>
          </a:p>
        </p:txBody>
      </p:sp>
      <p:pic>
        <p:nvPicPr>
          <p:cNvPr id="5" name="Content Placeholder 4">
            <a:extLst>
              <a:ext uri="{FF2B5EF4-FFF2-40B4-BE49-F238E27FC236}">
                <a16:creationId xmlns:a16="http://schemas.microsoft.com/office/drawing/2014/main" id="{F5416D8B-40EC-6FD3-2B73-00ED77905B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2234" y="1825625"/>
            <a:ext cx="7677591" cy="4887632"/>
          </a:xfrm>
        </p:spPr>
      </p:pic>
      <p:sp>
        <p:nvSpPr>
          <p:cNvPr id="6" name="Slide Number Placeholder 5">
            <a:extLst>
              <a:ext uri="{FF2B5EF4-FFF2-40B4-BE49-F238E27FC236}">
                <a16:creationId xmlns:a16="http://schemas.microsoft.com/office/drawing/2014/main" id="{9F72D463-D7DF-67E8-4829-6BCF3A83A26B}"/>
              </a:ext>
            </a:extLst>
          </p:cNvPr>
          <p:cNvSpPr>
            <a:spLocks noGrp="1"/>
          </p:cNvSpPr>
          <p:nvPr>
            <p:ph type="sldNum" sz="quarter" idx="12"/>
          </p:nvPr>
        </p:nvSpPr>
        <p:spPr/>
        <p:txBody>
          <a:bodyPr/>
          <a:lstStyle/>
          <a:p>
            <a:fld id="{FB8A5AF6-7229-4B0C-BF76-7B33534A8125}" type="slidenum">
              <a:rPr lang="en-GB" smtClean="0"/>
              <a:t>13</a:t>
            </a:fld>
            <a:endParaRPr lang="en-GB"/>
          </a:p>
        </p:txBody>
      </p:sp>
    </p:spTree>
    <p:extLst>
      <p:ext uri="{BB962C8B-B14F-4D97-AF65-F5344CB8AC3E}">
        <p14:creationId xmlns:p14="http://schemas.microsoft.com/office/powerpoint/2010/main" val="428662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646C0-2776-FA7A-156A-943A70258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D36C5-D501-5D46-4DE8-C405A64FF8E2}"/>
              </a:ext>
            </a:extLst>
          </p:cNvPr>
          <p:cNvSpPr>
            <a:spLocks noGrp="1"/>
          </p:cNvSpPr>
          <p:nvPr>
            <p:ph type="title"/>
          </p:nvPr>
        </p:nvSpPr>
        <p:spPr>
          <a:xfrm>
            <a:off x="565079" y="1"/>
            <a:ext cx="11116637" cy="1273995"/>
          </a:xfrm>
        </p:spPr>
        <p:txBody>
          <a:bodyPr>
            <a:normAutofit fontScale="90000"/>
          </a:bodyPr>
          <a:lstStyle/>
          <a:p>
            <a:pPr algn="ctr"/>
            <a:r>
              <a:rPr lang="de-DE" dirty="0" err="1"/>
              <a:t>Visiting</a:t>
            </a:r>
            <a:r>
              <a:rPr lang="de-DE" dirty="0"/>
              <a:t> </a:t>
            </a:r>
            <a:r>
              <a:rPr lang="de-DE" dirty="0" err="1"/>
              <a:t>the</a:t>
            </a:r>
            <a:r>
              <a:rPr lang="de-DE" dirty="0"/>
              <a:t> </a:t>
            </a:r>
            <a:r>
              <a:rPr lang="de-DE" dirty="0" err="1"/>
              <a:t>life</a:t>
            </a:r>
            <a:r>
              <a:rPr lang="de-DE" dirty="0"/>
              <a:t> </a:t>
            </a:r>
            <a:r>
              <a:rPr lang="de-DE" dirty="0" err="1"/>
              <a:t>of</a:t>
            </a:r>
            <a:r>
              <a:rPr lang="de-DE" dirty="0"/>
              <a:t> a </a:t>
            </a:r>
            <a:r>
              <a:rPr lang="de-DE" dirty="0" err="1"/>
              <a:t>few</a:t>
            </a:r>
            <a:r>
              <a:rPr lang="de-DE" dirty="0"/>
              <a:t> traditional </a:t>
            </a:r>
            <a:r>
              <a:rPr lang="de-DE" dirty="0" err="1"/>
              <a:t>scholars</a:t>
            </a:r>
            <a:r>
              <a:rPr lang="de-DE" dirty="0"/>
              <a:t>, </a:t>
            </a:r>
            <a:r>
              <a:rPr lang="de-DE" dirty="0" err="1"/>
              <a:t>through</a:t>
            </a:r>
            <a:r>
              <a:rPr lang="de-DE" dirty="0"/>
              <a:t> </a:t>
            </a:r>
            <a:r>
              <a:rPr lang="de-DE" dirty="0" err="1"/>
              <a:t>the</a:t>
            </a:r>
            <a:r>
              <a:rPr lang="de-DE" dirty="0"/>
              <a:t> </a:t>
            </a:r>
            <a:r>
              <a:rPr lang="de-DE" dirty="0" err="1"/>
              <a:t>autobiography</a:t>
            </a:r>
            <a:r>
              <a:rPr lang="de-DE" dirty="0"/>
              <a:t> </a:t>
            </a:r>
            <a:r>
              <a:rPr lang="de-DE" dirty="0" err="1"/>
              <a:t>of</a:t>
            </a:r>
            <a:r>
              <a:rPr lang="de-DE" dirty="0"/>
              <a:t> UVS (1855-1942) </a:t>
            </a:r>
            <a:endParaRPr lang="en-GB" dirty="0"/>
          </a:p>
        </p:txBody>
      </p:sp>
      <p:sp>
        <p:nvSpPr>
          <p:cNvPr id="6" name="Slide Number Placeholder 5">
            <a:extLst>
              <a:ext uri="{FF2B5EF4-FFF2-40B4-BE49-F238E27FC236}">
                <a16:creationId xmlns:a16="http://schemas.microsoft.com/office/drawing/2014/main" id="{FBB5DF09-079A-19D2-485E-3D57B7ACBBB3}"/>
              </a:ext>
            </a:extLst>
          </p:cNvPr>
          <p:cNvSpPr>
            <a:spLocks noGrp="1"/>
          </p:cNvSpPr>
          <p:nvPr>
            <p:ph type="sldNum" sz="quarter" idx="12"/>
          </p:nvPr>
        </p:nvSpPr>
        <p:spPr/>
        <p:txBody>
          <a:bodyPr/>
          <a:lstStyle/>
          <a:p>
            <a:fld id="{FB8A5AF6-7229-4B0C-BF76-7B33534A8125}" type="slidenum">
              <a:rPr lang="en-GB" smtClean="0"/>
              <a:t>14</a:t>
            </a:fld>
            <a:endParaRPr lang="en-GB"/>
          </a:p>
        </p:txBody>
      </p:sp>
      <p:pic>
        <p:nvPicPr>
          <p:cNvPr id="8" name="Content Placeholder 7">
            <a:extLst>
              <a:ext uri="{FF2B5EF4-FFF2-40B4-BE49-F238E27FC236}">
                <a16:creationId xmlns:a16="http://schemas.microsoft.com/office/drawing/2014/main" id="{96D2ECEB-9421-9D67-A0C3-2A60814B9E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3591" y="1308461"/>
            <a:ext cx="8970137" cy="5413014"/>
          </a:xfrm>
        </p:spPr>
      </p:pic>
    </p:spTree>
    <p:extLst>
      <p:ext uri="{BB962C8B-B14F-4D97-AF65-F5344CB8AC3E}">
        <p14:creationId xmlns:p14="http://schemas.microsoft.com/office/powerpoint/2010/main" val="413846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8AC6E-0116-85C9-7D46-C24BBCDC8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44AC5-5760-D5EE-E35E-D24DEC29A413}"/>
              </a:ext>
            </a:extLst>
          </p:cNvPr>
          <p:cNvSpPr>
            <a:spLocks noGrp="1"/>
          </p:cNvSpPr>
          <p:nvPr>
            <p:ph type="title"/>
          </p:nvPr>
        </p:nvSpPr>
        <p:spPr>
          <a:xfrm>
            <a:off x="565079" y="1"/>
            <a:ext cx="11116637" cy="1273995"/>
          </a:xfrm>
        </p:spPr>
        <p:txBody>
          <a:bodyPr>
            <a:normAutofit fontScale="90000"/>
          </a:bodyPr>
          <a:lstStyle/>
          <a:p>
            <a:pPr algn="ctr"/>
            <a:r>
              <a:rPr lang="de-DE" dirty="0" err="1"/>
              <a:t>Visiting</a:t>
            </a:r>
            <a:r>
              <a:rPr lang="de-DE" dirty="0"/>
              <a:t> </a:t>
            </a:r>
            <a:r>
              <a:rPr lang="de-DE" dirty="0" err="1"/>
              <a:t>the</a:t>
            </a:r>
            <a:r>
              <a:rPr lang="de-DE" dirty="0"/>
              <a:t> </a:t>
            </a:r>
            <a:r>
              <a:rPr lang="de-DE" dirty="0" err="1"/>
              <a:t>life</a:t>
            </a:r>
            <a:r>
              <a:rPr lang="de-DE" dirty="0"/>
              <a:t> </a:t>
            </a:r>
            <a:r>
              <a:rPr lang="de-DE" dirty="0" err="1"/>
              <a:t>of</a:t>
            </a:r>
            <a:r>
              <a:rPr lang="de-DE" dirty="0"/>
              <a:t> a </a:t>
            </a:r>
            <a:r>
              <a:rPr lang="de-DE" dirty="0" err="1"/>
              <a:t>few</a:t>
            </a:r>
            <a:r>
              <a:rPr lang="de-DE" dirty="0"/>
              <a:t> traditional </a:t>
            </a:r>
            <a:r>
              <a:rPr lang="de-DE" dirty="0" err="1"/>
              <a:t>scholars</a:t>
            </a:r>
            <a:r>
              <a:rPr lang="de-DE" dirty="0"/>
              <a:t>, </a:t>
            </a:r>
            <a:r>
              <a:rPr lang="de-DE" dirty="0" err="1"/>
              <a:t>through</a:t>
            </a:r>
            <a:r>
              <a:rPr lang="de-DE" dirty="0"/>
              <a:t> </a:t>
            </a:r>
            <a:r>
              <a:rPr lang="de-DE" dirty="0" err="1"/>
              <a:t>the</a:t>
            </a:r>
            <a:r>
              <a:rPr lang="de-DE" dirty="0"/>
              <a:t> </a:t>
            </a:r>
            <a:r>
              <a:rPr lang="de-DE" dirty="0" err="1"/>
              <a:t>autobiography</a:t>
            </a:r>
            <a:r>
              <a:rPr lang="de-DE" dirty="0"/>
              <a:t> </a:t>
            </a:r>
            <a:r>
              <a:rPr lang="de-DE" dirty="0" err="1"/>
              <a:t>of</a:t>
            </a:r>
            <a:r>
              <a:rPr lang="de-DE" dirty="0"/>
              <a:t> UVS (1855-1942) </a:t>
            </a:r>
            <a:endParaRPr lang="en-GB" dirty="0"/>
          </a:p>
        </p:txBody>
      </p:sp>
      <p:sp>
        <p:nvSpPr>
          <p:cNvPr id="6" name="Slide Number Placeholder 5">
            <a:extLst>
              <a:ext uri="{FF2B5EF4-FFF2-40B4-BE49-F238E27FC236}">
                <a16:creationId xmlns:a16="http://schemas.microsoft.com/office/drawing/2014/main" id="{62415743-B2B5-AAA3-614D-3815A8D382A9}"/>
              </a:ext>
            </a:extLst>
          </p:cNvPr>
          <p:cNvSpPr>
            <a:spLocks noGrp="1"/>
          </p:cNvSpPr>
          <p:nvPr>
            <p:ph type="sldNum" sz="quarter" idx="12"/>
          </p:nvPr>
        </p:nvSpPr>
        <p:spPr/>
        <p:txBody>
          <a:bodyPr/>
          <a:lstStyle/>
          <a:p>
            <a:fld id="{FB8A5AF6-7229-4B0C-BF76-7B33534A8125}" type="slidenum">
              <a:rPr lang="en-GB" smtClean="0"/>
              <a:t>15</a:t>
            </a:fld>
            <a:endParaRPr lang="en-GB"/>
          </a:p>
        </p:txBody>
      </p:sp>
      <p:pic>
        <p:nvPicPr>
          <p:cNvPr id="7" name="Content Placeholder 6">
            <a:extLst>
              <a:ext uri="{FF2B5EF4-FFF2-40B4-BE49-F238E27FC236}">
                <a16:creationId xmlns:a16="http://schemas.microsoft.com/office/drawing/2014/main" id="{5071DD5B-1E5A-B958-EBF4-6E48146AD4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64" y="2712377"/>
            <a:ext cx="11743358" cy="2609635"/>
          </a:xfrm>
        </p:spPr>
      </p:pic>
    </p:spTree>
    <p:extLst>
      <p:ext uri="{BB962C8B-B14F-4D97-AF65-F5344CB8AC3E}">
        <p14:creationId xmlns:p14="http://schemas.microsoft.com/office/powerpoint/2010/main" val="401967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9B5E3-52D3-9CA5-3D59-0249F1945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7C1F0-5053-97B1-A335-F022E36632AA}"/>
              </a:ext>
            </a:extLst>
          </p:cNvPr>
          <p:cNvSpPr>
            <a:spLocks noGrp="1"/>
          </p:cNvSpPr>
          <p:nvPr>
            <p:ph type="title"/>
          </p:nvPr>
        </p:nvSpPr>
        <p:spPr>
          <a:xfrm>
            <a:off x="565079" y="1"/>
            <a:ext cx="11116637" cy="1273995"/>
          </a:xfrm>
        </p:spPr>
        <p:txBody>
          <a:bodyPr>
            <a:normAutofit fontScale="90000"/>
          </a:bodyPr>
          <a:lstStyle/>
          <a:p>
            <a:pPr algn="ctr"/>
            <a:r>
              <a:rPr lang="de-DE" dirty="0" err="1"/>
              <a:t>Visiting</a:t>
            </a:r>
            <a:r>
              <a:rPr lang="de-DE" dirty="0"/>
              <a:t> </a:t>
            </a:r>
            <a:r>
              <a:rPr lang="de-DE" dirty="0" err="1"/>
              <a:t>the</a:t>
            </a:r>
            <a:r>
              <a:rPr lang="de-DE" dirty="0"/>
              <a:t> </a:t>
            </a:r>
            <a:r>
              <a:rPr lang="de-DE" dirty="0" err="1"/>
              <a:t>life</a:t>
            </a:r>
            <a:r>
              <a:rPr lang="de-DE" dirty="0"/>
              <a:t> </a:t>
            </a:r>
            <a:r>
              <a:rPr lang="de-DE" dirty="0" err="1"/>
              <a:t>of</a:t>
            </a:r>
            <a:r>
              <a:rPr lang="de-DE" dirty="0"/>
              <a:t> a </a:t>
            </a:r>
            <a:r>
              <a:rPr lang="de-DE" dirty="0" err="1"/>
              <a:t>few</a:t>
            </a:r>
            <a:r>
              <a:rPr lang="de-DE" dirty="0"/>
              <a:t> traditional </a:t>
            </a:r>
            <a:r>
              <a:rPr lang="de-DE" dirty="0" err="1"/>
              <a:t>scholars</a:t>
            </a:r>
            <a:r>
              <a:rPr lang="de-DE" dirty="0"/>
              <a:t>, </a:t>
            </a:r>
            <a:r>
              <a:rPr lang="de-DE" dirty="0" err="1"/>
              <a:t>through</a:t>
            </a:r>
            <a:r>
              <a:rPr lang="de-DE" dirty="0"/>
              <a:t> </a:t>
            </a:r>
            <a:r>
              <a:rPr lang="de-DE" dirty="0" err="1"/>
              <a:t>the</a:t>
            </a:r>
            <a:r>
              <a:rPr lang="de-DE" dirty="0"/>
              <a:t> </a:t>
            </a:r>
            <a:r>
              <a:rPr lang="de-DE" dirty="0" err="1"/>
              <a:t>autobiography</a:t>
            </a:r>
            <a:r>
              <a:rPr lang="de-DE" dirty="0"/>
              <a:t> </a:t>
            </a:r>
            <a:r>
              <a:rPr lang="de-DE" dirty="0" err="1"/>
              <a:t>of</a:t>
            </a:r>
            <a:r>
              <a:rPr lang="de-DE" dirty="0"/>
              <a:t> UVS (1855-1942) </a:t>
            </a:r>
            <a:endParaRPr lang="en-GB" dirty="0"/>
          </a:p>
        </p:txBody>
      </p:sp>
      <p:sp>
        <p:nvSpPr>
          <p:cNvPr id="6" name="Slide Number Placeholder 5">
            <a:extLst>
              <a:ext uri="{FF2B5EF4-FFF2-40B4-BE49-F238E27FC236}">
                <a16:creationId xmlns:a16="http://schemas.microsoft.com/office/drawing/2014/main" id="{DE044D99-1E27-73CA-E533-CCF9AFEF637E}"/>
              </a:ext>
            </a:extLst>
          </p:cNvPr>
          <p:cNvSpPr>
            <a:spLocks noGrp="1"/>
          </p:cNvSpPr>
          <p:nvPr>
            <p:ph type="sldNum" sz="quarter" idx="12"/>
          </p:nvPr>
        </p:nvSpPr>
        <p:spPr/>
        <p:txBody>
          <a:bodyPr/>
          <a:lstStyle/>
          <a:p>
            <a:fld id="{FB8A5AF6-7229-4B0C-BF76-7B33534A8125}" type="slidenum">
              <a:rPr lang="en-GB" smtClean="0"/>
              <a:t>16</a:t>
            </a:fld>
            <a:endParaRPr lang="en-GB"/>
          </a:p>
        </p:txBody>
      </p:sp>
      <p:pic>
        <p:nvPicPr>
          <p:cNvPr id="8" name="Content Placeholder 7">
            <a:extLst>
              <a:ext uri="{FF2B5EF4-FFF2-40B4-BE49-F238E27FC236}">
                <a16:creationId xmlns:a16="http://schemas.microsoft.com/office/drawing/2014/main" id="{64E76A96-F7E4-E209-C1DE-BBB972655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44" y="1310540"/>
            <a:ext cx="11640619" cy="5286632"/>
          </a:xfrm>
        </p:spPr>
      </p:pic>
    </p:spTree>
    <p:extLst>
      <p:ext uri="{BB962C8B-B14F-4D97-AF65-F5344CB8AC3E}">
        <p14:creationId xmlns:p14="http://schemas.microsoft.com/office/powerpoint/2010/main" val="143428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30514-4DF0-DB13-51F3-0CBC680BC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1A8BB-922D-02CD-7849-8D7A46647FCF}"/>
              </a:ext>
            </a:extLst>
          </p:cNvPr>
          <p:cNvSpPr>
            <a:spLocks noGrp="1"/>
          </p:cNvSpPr>
          <p:nvPr>
            <p:ph type="title"/>
          </p:nvPr>
        </p:nvSpPr>
        <p:spPr>
          <a:xfrm>
            <a:off x="565079" y="1"/>
            <a:ext cx="11116637" cy="1273995"/>
          </a:xfrm>
        </p:spPr>
        <p:txBody>
          <a:bodyPr>
            <a:normAutofit fontScale="90000"/>
          </a:bodyPr>
          <a:lstStyle/>
          <a:p>
            <a:pPr algn="ctr"/>
            <a:r>
              <a:rPr lang="de-DE" dirty="0" err="1"/>
              <a:t>Visiting</a:t>
            </a:r>
            <a:r>
              <a:rPr lang="de-DE" dirty="0"/>
              <a:t> </a:t>
            </a:r>
            <a:r>
              <a:rPr lang="de-DE" dirty="0" err="1"/>
              <a:t>the</a:t>
            </a:r>
            <a:r>
              <a:rPr lang="de-DE" dirty="0"/>
              <a:t> </a:t>
            </a:r>
            <a:r>
              <a:rPr lang="de-DE" dirty="0" err="1"/>
              <a:t>life</a:t>
            </a:r>
            <a:r>
              <a:rPr lang="de-DE" dirty="0"/>
              <a:t> </a:t>
            </a:r>
            <a:r>
              <a:rPr lang="de-DE" dirty="0" err="1"/>
              <a:t>of</a:t>
            </a:r>
            <a:r>
              <a:rPr lang="de-DE" dirty="0"/>
              <a:t> a </a:t>
            </a:r>
            <a:r>
              <a:rPr lang="de-DE" dirty="0" err="1"/>
              <a:t>few</a:t>
            </a:r>
            <a:r>
              <a:rPr lang="de-DE" dirty="0"/>
              <a:t> traditional </a:t>
            </a:r>
            <a:r>
              <a:rPr lang="de-DE" dirty="0" err="1"/>
              <a:t>scholars</a:t>
            </a:r>
            <a:r>
              <a:rPr lang="de-DE" dirty="0"/>
              <a:t>, </a:t>
            </a:r>
            <a:r>
              <a:rPr lang="de-DE" dirty="0" err="1"/>
              <a:t>through</a:t>
            </a:r>
            <a:r>
              <a:rPr lang="de-DE" dirty="0"/>
              <a:t> </a:t>
            </a:r>
            <a:r>
              <a:rPr lang="de-DE" dirty="0" err="1"/>
              <a:t>the</a:t>
            </a:r>
            <a:r>
              <a:rPr lang="de-DE" dirty="0"/>
              <a:t> </a:t>
            </a:r>
            <a:r>
              <a:rPr lang="de-DE" dirty="0" err="1"/>
              <a:t>autobiography</a:t>
            </a:r>
            <a:r>
              <a:rPr lang="de-DE" dirty="0"/>
              <a:t> </a:t>
            </a:r>
            <a:r>
              <a:rPr lang="de-DE" dirty="0" err="1"/>
              <a:t>of</a:t>
            </a:r>
            <a:r>
              <a:rPr lang="de-DE" dirty="0"/>
              <a:t> UVS (1855-1942) </a:t>
            </a:r>
            <a:endParaRPr lang="en-GB" dirty="0"/>
          </a:p>
        </p:txBody>
      </p:sp>
      <p:sp>
        <p:nvSpPr>
          <p:cNvPr id="6" name="Slide Number Placeholder 5">
            <a:extLst>
              <a:ext uri="{FF2B5EF4-FFF2-40B4-BE49-F238E27FC236}">
                <a16:creationId xmlns:a16="http://schemas.microsoft.com/office/drawing/2014/main" id="{166D0DA0-F001-1115-B484-41B607D2D14F}"/>
              </a:ext>
            </a:extLst>
          </p:cNvPr>
          <p:cNvSpPr>
            <a:spLocks noGrp="1"/>
          </p:cNvSpPr>
          <p:nvPr>
            <p:ph type="sldNum" sz="quarter" idx="12"/>
          </p:nvPr>
        </p:nvSpPr>
        <p:spPr/>
        <p:txBody>
          <a:bodyPr/>
          <a:lstStyle/>
          <a:p>
            <a:fld id="{FB8A5AF6-7229-4B0C-BF76-7B33534A8125}" type="slidenum">
              <a:rPr lang="en-GB" smtClean="0"/>
              <a:t>17</a:t>
            </a:fld>
            <a:endParaRPr lang="en-GB"/>
          </a:p>
        </p:txBody>
      </p:sp>
      <p:pic>
        <p:nvPicPr>
          <p:cNvPr id="12" name="Content Placeholder 11">
            <a:extLst>
              <a:ext uri="{FF2B5EF4-FFF2-40B4-BE49-F238E27FC236}">
                <a16:creationId xmlns:a16="http://schemas.microsoft.com/office/drawing/2014/main" id="{B2634E9A-9AAB-7819-D06C-76AF821E44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930" y="1263324"/>
            <a:ext cx="9390580" cy="5408871"/>
          </a:xfrm>
        </p:spPr>
      </p:pic>
    </p:spTree>
    <p:extLst>
      <p:ext uri="{BB962C8B-B14F-4D97-AF65-F5344CB8AC3E}">
        <p14:creationId xmlns:p14="http://schemas.microsoft.com/office/powerpoint/2010/main" val="157588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F4F28-7D4E-FBC0-0642-7A76466CE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87B8B-9938-E785-2E6F-16462779E711}"/>
              </a:ext>
            </a:extLst>
          </p:cNvPr>
          <p:cNvSpPr>
            <a:spLocks noGrp="1"/>
          </p:cNvSpPr>
          <p:nvPr>
            <p:ph type="title"/>
          </p:nvPr>
        </p:nvSpPr>
        <p:spPr>
          <a:xfrm>
            <a:off x="565079" y="1"/>
            <a:ext cx="11116637" cy="1273995"/>
          </a:xfrm>
        </p:spPr>
        <p:txBody>
          <a:bodyPr>
            <a:normAutofit fontScale="90000"/>
          </a:bodyPr>
          <a:lstStyle/>
          <a:p>
            <a:pPr algn="ctr"/>
            <a:r>
              <a:rPr lang="de-DE" dirty="0" err="1"/>
              <a:t>Visiting</a:t>
            </a:r>
            <a:r>
              <a:rPr lang="de-DE" dirty="0"/>
              <a:t> </a:t>
            </a:r>
            <a:r>
              <a:rPr lang="de-DE" dirty="0" err="1"/>
              <a:t>the</a:t>
            </a:r>
            <a:r>
              <a:rPr lang="de-DE" dirty="0"/>
              <a:t> </a:t>
            </a:r>
            <a:r>
              <a:rPr lang="de-DE" dirty="0" err="1"/>
              <a:t>life</a:t>
            </a:r>
            <a:r>
              <a:rPr lang="de-DE" dirty="0"/>
              <a:t> </a:t>
            </a:r>
            <a:r>
              <a:rPr lang="de-DE" dirty="0" err="1"/>
              <a:t>of</a:t>
            </a:r>
            <a:r>
              <a:rPr lang="de-DE" dirty="0"/>
              <a:t> a </a:t>
            </a:r>
            <a:r>
              <a:rPr lang="de-DE" dirty="0" err="1"/>
              <a:t>few</a:t>
            </a:r>
            <a:r>
              <a:rPr lang="de-DE" dirty="0"/>
              <a:t> traditional </a:t>
            </a:r>
            <a:r>
              <a:rPr lang="de-DE" dirty="0" err="1"/>
              <a:t>scholars</a:t>
            </a:r>
            <a:r>
              <a:rPr lang="de-DE" dirty="0"/>
              <a:t>, </a:t>
            </a:r>
            <a:r>
              <a:rPr lang="de-DE" dirty="0" err="1"/>
              <a:t>through</a:t>
            </a:r>
            <a:r>
              <a:rPr lang="de-DE" dirty="0"/>
              <a:t> </a:t>
            </a:r>
            <a:r>
              <a:rPr lang="de-DE" dirty="0" err="1"/>
              <a:t>the</a:t>
            </a:r>
            <a:r>
              <a:rPr lang="de-DE" dirty="0"/>
              <a:t> </a:t>
            </a:r>
            <a:r>
              <a:rPr lang="de-DE" dirty="0" err="1"/>
              <a:t>autobiography</a:t>
            </a:r>
            <a:r>
              <a:rPr lang="de-DE" dirty="0"/>
              <a:t> </a:t>
            </a:r>
            <a:r>
              <a:rPr lang="de-DE" dirty="0" err="1"/>
              <a:t>of</a:t>
            </a:r>
            <a:r>
              <a:rPr lang="de-DE" dirty="0"/>
              <a:t> UVS (1855-1942) </a:t>
            </a:r>
            <a:endParaRPr lang="en-GB" dirty="0"/>
          </a:p>
        </p:txBody>
      </p:sp>
      <p:sp>
        <p:nvSpPr>
          <p:cNvPr id="6" name="Slide Number Placeholder 5">
            <a:extLst>
              <a:ext uri="{FF2B5EF4-FFF2-40B4-BE49-F238E27FC236}">
                <a16:creationId xmlns:a16="http://schemas.microsoft.com/office/drawing/2014/main" id="{D5602932-3596-E09A-B822-DC4A2812A12F}"/>
              </a:ext>
            </a:extLst>
          </p:cNvPr>
          <p:cNvSpPr>
            <a:spLocks noGrp="1"/>
          </p:cNvSpPr>
          <p:nvPr>
            <p:ph type="sldNum" sz="quarter" idx="12"/>
          </p:nvPr>
        </p:nvSpPr>
        <p:spPr/>
        <p:txBody>
          <a:bodyPr/>
          <a:lstStyle/>
          <a:p>
            <a:fld id="{FB8A5AF6-7229-4B0C-BF76-7B33534A8125}" type="slidenum">
              <a:rPr lang="en-GB" smtClean="0"/>
              <a:t>18</a:t>
            </a:fld>
            <a:endParaRPr lang="en-GB"/>
          </a:p>
        </p:txBody>
      </p:sp>
      <p:pic>
        <p:nvPicPr>
          <p:cNvPr id="8" name="Content Placeholder 7">
            <a:extLst>
              <a:ext uri="{FF2B5EF4-FFF2-40B4-BE49-F238E27FC236}">
                <a16:creationId xmlns:a16="http://schemas.microsoft.com/office/drawing/2014/main" id="{C4BBC2A7-4E65-394B-E6F6-ECCD4AA8D2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69753"/>
            <a:ext cx="10515600" cy="4263081"/>
          </a:xfrm>
        </p:spPr>
      </p:pic>
    </p:spTree>
    <p:extLst>
      <p:ext uri="{BB962C8B-B14F-4D97-AF65-F5344CB8AC3E}">
        <p14:creationId xmlns:p14="http://schemas.microsoft.com/office/powerpoint/2010/main" val="134329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A499-76D7-3BCD-2FF8-B380F466363D}"/>
              </a:ext>
            </a:extLst>
          </p:cNvPr>
          <p:cNvSpPr>
            <a:spLocks noGrp="1"/>
          </p:cNvSpPr>
          <p:nvPr>
            <p:ph type="title"/>
          </p:nvPr>
        </p:nvSpPr>
        <p:spPr/>
        <p:txBody>
          <a:bodyPr/>
          <a:lstStyle/>
          <a:p>
            <a:pPr algn="ctr"/>
            <a:r>
              <a:rPr lang="de-DE" dirty="0" err="1"/>
              <a:t>What</a:t>
            </a:r>
            <a:r>
              <a:rPr lang="de-DE" dirty="0"/>
              <a:t> I </a:t>
            </a:r>
            <a:r>
              <a:rPr lang="de-DE" dirty="0" err="1"/>
              <a:t>cannot</a:t>
            </a:r>
            <a:r>
              <a:rPr lang="de-DE" dirty="0"/>
              <a:t> </a:t>
            </a:r>
            <a:r>
              <a:rPr lang="de-DE" dirty="0" err="1"/>
              <a:t>talk</a:t>
            </a:r>
            <a:r>
              <a:rPr lang="de-DE" dirty="0"/>
              <a:t> </a:t>
            </a:r>
            <a:r>
              <a:rPr lang="de-DE" dirty="0" err="1"/>
              <a:t>about</a:t>
            </a:r>
            <a:endParaRPr lang="en-GB" dirty="0"/>
          </a:p>
        </p:txBody>
      </p:sp>
      <p:sp>
        <p:nvSpPr>
          <p:cNvPr id="3" name="Content Placeholder 2">
            <a:extLst>
              <a:ext uri="{FF2B5EF4-FFF2-40B4-BE49-F238E27FC236}">
                <a16:creationId xmlns:a16="http://schemas.microsoft.com/office/drawing/2014/main" id="{BBC9B20D-DCEE-7F1A-954A-E92EB5697A39}"/>
              </a:ext>
            </a:extLst>
          </p:cNvPr>
          <p:cNvSpPr>
            <a:spLocks noGrp="1"/>
          </p:cNvSpPr>
          <p:nvPr>
            <p:ph idx="1"/>
          </p:nvPr>
        </p:nvSpPr>
        <p:spPr/>
        <p:txBody>
          <a:bodyPr/>
          <a:lstStyle/>
          <a:p>
            <a:r>
              <a:rPr lang="de-DE" sz="3200" dirty="0" err="1"/>
              <a:t>What</a:t>
            </a:r>
            <a:r>
              <a:rPr lang="de-DE" sz="3200" dirty="0"/>
              <a:t> UVS </a:t>
            </a:r>
            <a:r>
              <a:rPr lang="de-DE" sz="3200" dirty="0" err="1"/>
              <a:t>had</a:t>
            </a:r>
            <a:r>
              <a:rPr lang="de-DE" sz="3200" dirty="0"/>
              <a:t> </a:t>
            </a:r>
            <a:r>
              <a:rPr lang="de-DE" sz="3200" dirty="0" err="1"/>
              <a:t>learnt</a:t>
            </a:r>
            <a:r>
              <a:rPr lang="de-DE" sz="3200" dirty="0"/>
              <a:t> </a:t>
            </a:r>
            <a:r>
              <a:rPr lang="de-DE" sz="3200" dirty="0" err="1"/>
              <a:t>before</a:t>
            </a:r>
            <a:endParaRPr lang="de-DE" sz="3200" dirty="0"/>
          </a:p>
          <a:p>
            <a:r>
              <a:rPr lang="de-DE" sz="3200" dirty="0"/>
              <a:t>Who UVS was and </a:t>
            </a:r>
            <a:r>
              <a:rPr lang="de-DE" sz="3200" dirty="0" err="1"/>
              <a:t>his</a:t>
            </a:r>
            <a:r>
              <a:rPr lang="de-DE" sz="3200" dirty="0"/>
              <a:t> </a:t>
            </a:r>
            <a:r>
              <a:rPr lang="de-DE" sz="3200" dirty="0" err="1"/>
              <a:t>family</a:t>
            </a:r>
            <a:r>
              <a:rPr lang="de-DE" sz="3200" dirty="0"/>
              <a:t> </a:t>
            </a:r>
            <a:r>
              <a:rPr lang="de-DE" sz="3200" dirty="0" err="1"/>
              <a:t>background</a:t>
            </a:r>
            <a:endParaRPr lang="de-DE" sz="3200" dirty="0"/>
          </a:p>
          <a:p>
            <a:r>
              <a:rPr lang="de-DE" sz="3200" dirty="0" err="1"/>
              <a:t>What</a:t>
            </a:r>
            <a:r>
              <a:rPr lang="de-DE" sz="3200" dirty="0"/>
              <a:t> UVS </a:t>
            </a:r>
            <a:r>
              <a:rPr lang="de-DE" sz="3200" dirty="0" err="1"/>
              <a:t>accomplished</a:t>
            </a:r>
            <a:r>
              <a:rPr lang="de-DE" sz="3200" dirty="0"/>
              <a:t> in </a:t>
            </a:r>
            <a:r>
              <a:rPr lang="de-DE" sz="3200" dirty="0" err="1"/>
              <a:t>his</a:t>
            </a:r>
            <a:r>
              <a:rPr lang="de-DE" sz="3200" dirty="0"/>
              <a:t> </a:t>
            </a:r>
            <a:r>
              <a:rPr lang="de-DE" sz="3200" dirty="0" err="1"/>
              <a:t>life</a:t>
            </a:r>
            <a:endParaRPr lang="de-DE" sz="3200" dirty="0"/>
          </a:p>
          <a:p>
            <a:r>
              <a:rPr lang="de-DE" sz="3200" dirty="0"/>
              <a:t>Global </a:t>
            </a:r>
            <a:r>
              <a:rPr lang="de-DE" sz="3200" dirty="0" err="1"/>
              <a:t>chronology</a:t>
            </a:r>
            <a:r>
              <a:rPr lang="de-DE" sz="3200" dirty="0"/>
              <a:t> </a:t>
            </a:r>
            <a:r>
              <a:rPr lang="de-DE" sz="3200" dirty="0" err="1"/>
              <a:t>for</a:t>
            </a:r>
            <a:r>
              <a:rPr lang="de-DE" sz="3200" dirty="0"/>
              <a:t> Tamil</a:t>
            </a:r>
          </a:p>
          <a:p>
            <a:r>
              <a:rPr lang="de-DE" sz="3200" dirty="0"/>
              <a:t>My </a:t>
            </a:r>
            <a:r>
              <a:rPr lang="de-DE" sz="3200" dirty="0" err="1"/>
              <a:t>other</a:t>
            </a:r>
            <a:r>
              <a:rPr lang="de-DE" sz="3200" dirty="0"/>
              <a:t> </a:t>
            </a:r>
            <a:r>
              <a:rPr lang="de-DE" sz="3200" dirty="0" err="1"/>
              <a:t>articles</a:t>
            </a:r>
            <a:r>
              <a:rPr lang="de-DE" sz="3200" dirty="0"/>
              <a:t> on </a:t>
            </a:r>
            <a:r>
              <a:rPr lang="de-DE" sz="3200" dirty="0" err="1"/>
              <a:t>metrics</a:t>
            </a:r>
            <a:r>
              <a:rPr lang="de-DE" sz="3200" dirty="0"/>
              <a:t> (10 </a:t>
            </a:r>
            <a:r>
              <a:rPr lang="de-DE" sz="3200" dirty="0" err="1"/>
              <a:t>items</a:t>
            </a:r>
            <a:r>
              <a:rPr lang="de-DE" sz="3200" dirty="0"/>
              <a:t>)</a:t>
            </a:r>
          </a:p>
          <a:p>
            <a:endParaRPr lang="en-GB" dirty="0"/>
          </a:p>
        </p:txBody>
      </p:sp>
      <p:sp>
        <p:nvSpPr>
          <p:cNvPr id="4" name="Slide Number Placeholder 3">
            <a:extLst>
              <a:ext uri="{FF2B5EF4-FFF2-40B4-BE49-F238E27FC236}">
                <a16:creationId xmlns:a16="http://schemas.microsoft.com/office/drawing/2014/main" id="{3622C0F9-45FC-4CA8-BEE9-F217DCAF1EEE}"/>
              </a:ext>
            </a:extLst>
          </p:cNvPr>
          <p:cNvSpPr>
            <a:spLocks noGrp="1"/>
          </p:cNvSpPr>
          <p:nvPr>
            <p:ph type="sldNum" sz="quarter" idx="12"/>
          </p:nvPr>
        </p:nvSpPr>
        <p:spPr/>
        <p:txBody>
          <a:bodyPr/>
          <a:lstStyle/>
          <a:p>
            <a:fld id="{FB8A5AF6-7229-4B0C-BF76-7B33534A8125}" type="slidenum">
              <a:rPr lang="en-GB" smtClean="0"/>
              <a:t>19</a:t>
            </a:fld>
            <a:endParaRPr lang="en-GB"/>
          </a:p>
        </p:txBody>
      </p:sp>
    </p:spTree>
    <p:extLst>
      <p:ext uri="{BB962C8B-B14F-4D97-AF65-F5344CB8AC3E}">
        <p14:creationId xmlns:p14="http://schemas.microsoft.com/office/powerpoint/2010/main" val="15362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2FCA-76CC-C6E3-DA38-B477694EB638}"/>
              </a:ext>
            </a:extLst>
          </p:cNvPr>
          <p:cNvSpPr>
            <a:spLocks noGrp="1"/>
          </p:cNvSpPr>
          <p:nvPr>
            <p:ph type="title"/>
          </p:nvPr>
        </p:nvSpPr>
        <p:spPr/>
        <p:txBody>
          <a:bodyPr/>
          <a:lstStyle/>
          <a:p>
            <a:pPr algn="ctr"/>
            <a:r>
              <a:rPr lang="de-DE" dirty="0"/>
              <a:t>A tentative </a:t>
            </a:r>
            <a:r>
              <a:rPr lang="de-DE" dirty="0" err="1"/>
              <a:t>table</a:t>
            </a:r>
            <a:r>
              <a:rPr lang="de-DE" dirty="0"/>
              <a:t> </a:t>
            </a:r>
            <a:r>
              <a:rPr lang="de-DE" dirty="0" err="1"/>
              <a:t>of</a:t>
            </a:r>
            <a:r>
              <a:rPr lang="de-DE" dirty="0"/>
              <a:t> </a:t>
            </a:r>
            <a:r>
              <a:rPr lang="de-DE" dirty="0" err="1"/>
              <a:t>content</a:t>
            </a:r>
            <a:endParaRPr lang="en-GB" dirty="0"/>
          </a:p>
        </p:txBody>
      </p:sp>
      <p:sp>
        <p:nvSpPr>
          <p:cNvPr id="5" name="Content Placeholder 4">
            <a:extLst>
              <a:ext uri="{FF2B5EF4-FFF2-40B4-BE49-F238E27FC236}">
                <a16:creationId xmlns:a16="http://schemas.microsoft.com/office/drawing/2014/main" id="{D3E32279-2F29-0DFD-6C0E-4BA21D67F92C}"/>
              </a:ext>
            </a:extLst>
          </p:cNvPr>
          <p:cNvSpPr>
            <a:spLocks noGrp="1"/>
          </p:cNvSpPr>
          <p:nvPr>
            <p:ph sz="half" idx="1"/>
          </p:nvPr>
        </p:nvSpPr>
        <p:spPr/>
        <p:txBody>
          <a:bodyPr>
            <a:normAutofit fontScale="92500" lnSpcReduction="10000"/>
          </a:bodyPr>
          <a:lstStyle/>
          <a:p>
            <a:r>
              <a:rPr lang="de-DE" dirty="0" err="1"/>
              <a:t>Identifying</a:t>
            </a:r>
            <a:r>
              <a:rPr lang="de-DE" dirty="0"/>
              <a:t> </a:t>
            </a:r>
            <a:r>
              <a:rPr lang="de-DE" dirty="0" err="1"/>
              <a:t>the</a:t>
            </a:r>
            <a:r>
              <a:rPr lang="de-DE" dirty="0"/>
              <a:t> type </a:t>
            </a:r>
            <a:r>
              <a:rPr lang="de-DE" dirty="0" err="1"/>
              <a:t>of</a:t>
            </a:r>
            <a:r>
              <a:rPr lang="de-DE" dirty="0"/>
              <a:t> a </a:t>
            </a:r>
            <a:r>
              <a:rPr lang="de-DE" dirty="0" err="1"/>
              <a:t>poem</a:t>
            </a:r>
            <a:r>
              <a:rPr lang="de-DE" dirty="0"/>
              <a:t> P1 </a:t>
            </a:r>
            <a:r>
              <a:rPr lang="de-DE" dirty="0" err="1"/>
              <a:t>quoted</a:t>
            </a:r>
            <a:r>
              <a:rPr lang="de-DE" dirty="0"/>
              <a:t> in TNV</a:t>
            </a:r>
          </a:p>
          <a:p>
            <a:r>
              <a:rPr lang="de-DE" dirty="0" err="1"/>
              <a:t>Displaying</a:t>
            </a:r>
            <a:r>
              <a:rPr lang="de-DE" dirty="0"/>
              <a:t> </a:t>
            </a:r>
            <a:r>
              <a:rPr lang="de-DE" dirty="0" err="1"/>
              <a:t>verse</a:t>
            </a:r>
            <a:r>
              <a:rPr lang="de-DE" dirty="0"/>
              <a:t> YK34 </a:t>
            </a:r>
            <a:r>
              <a:rPr lang="de-DE" dirty="0" err="1"/>
              <a:t>from</a:t>
            </a:r>
            <a:r>
              <a:rPr lang="de-DE" dirty="0"/>
              <a:t> a </a:t>
            </a:r>
            <a:r>
              <a:rPr lang="de-DE" dirty="0" err="1"/>
              <a:t>metrical</a:t>
            </a:r>
            <a:r>
              <a:rPr lang="de-DE" dirty="0"/>
              <a:t> </a:t>
            </a:r>
            <a:r>
              <a:rPr lang="de-DE" dirty="0" err="1"/>
              <a:t>treatise</a:t>
            </a:r>
            <a:r>
              <a:rPr lang="de-DE" dirty="0"/>
              <a:t> (YK)</a:t>
            </a:r>
          </a:p>
          <a:p>
            <a:r>
              <a:rPr lang="de-DE" dirty="0" err="1"/>
              <a:t>Showing</a:t>
            </a:r>
            <a:r>
              <a:rPr lang="de-DE" dirty="0"/>
              <a:t> </a:t>
            </a:r>
            <a:r>
              <a:rPr lang="de-DE" dirty="0" err="1"/>
              <a:t>the</a:t>
            </a:r>
            <a:r>
              <a:rPr lang="de-DE" dirty="0"/>
              <a:t> TOC </a:t>
            </a:r>
            <a:r>
              <a:rPr lang="de-DE" dirty="0" err="1"/>
              <a:t>of</a:t>
            </a:r>
            <a:r>
              <a:rPr lang="de-DE" dirty="0"/>
              <a:t> YK</a:t>
            </a:r>
          </a:p>
          <a:p>
            <a:r>
              <a:rPr lang="de-DE" dirty="0" err="1"/>
              <a:t>Showing</a:t>
            </a:r>
            <a:r>
              <a:rPr lang="de-DE" dirty="0"/>
              <a:t> </a:t>
            </a:r>
            <a:r>
              <a:rPr lang="de-DE" dirty="0" err="1"/>
              <a:t>where</a:t>
            </a:r>
            <a:r>
              <a:rPr lang="de-DE" dirty="0"/>
              <a:t> YK34 </a:t>
            </a:r>
            <a:r>
              <a:rPr lang="de-DE" dirty="0" err="1"/>
              <a:t>is</a:t>
            </a:r>
            <a:r>
              <a:rPr lang="de-DE" dirty="0"/>
              <a:t> </a:t>
            </a:r>
            <a:r>
              <a:rPr lang="de-DE" dirty="0" err="1"/>
              <a:t>inside</a:t>
            </a:r>
            <a:r>
              <a:rPr lang="de-DE" dirty="0"/>
              <a:t> TOC</a:t>
            </a:r>
          </a:p>
          <a:p>
            <a:r>
              <a:rPr lang="de-DE" dirty="0" err="1"/>
              <a:t>Showing</a:t>
            </a:r>
            <a:r>
              <a:rPr lang="de-DE" dirty="0"/>
              <a:t> </a:t>
            </a:r>
            <a:r>
              <a:rPr lang="de-DE" dirty="0" err="1"/>
              <a:t>how</a:t>
            </a:r>
            <a:r>
              <a:rPr lang="de-DE" dirty="0"/>
              <a:t> P1 </a:t>
            </a:r>
            <a:r>
              <a:rPr lang="de-DE" dirty="0" err="1"/>
              <a:t>fits</a:t>
            </a:r>
            <a:r>
              <a:rPr lang="de-DE" dirty="0"/>
              <a:t> in YK34 (type 3)</a:t>
            </a:r>
          </a:p>
          <a:p>
            <a:r>
              <a:rPr lang="de-DE" dirty="0" err="1"/>
              <a:t>Showing</a:t>
            </a:r>
            <a:r>
              <a:rPr lang="de-DE" dirty="0"/>
              <a:t> </a:t>
            </a:r>
            <a:r>
              <a:rPr lang="de-DE" dirty="0" err="1"/>
              <a:t>the</a:t>
            </a:r>
            <a:r>
              <a:rPr lang="de-DE" dirty="0"/>
              <a:t> normal </a:t>
            </a:r>
            <a:r>
              <a:rPr lang="de-DE" dirty="0" err="1"/>
              <a:t>case</a:t>
            </a:r>
            <a:r>
              <a:rPr lang="de-DE" dirty="0"/>
              <a:t> (type 1)</a:t>
            </a:r>
          </a:p>
          <a:p>
            <a:endParaRPr lang="de-DE" dirty="0"/>
          </a:p>
          <a:p>
            <a:endParaRPr lang="de-DE" dirty="0"/>
          </a:p>
          <a:p>
            <a:endParaRPr lang="de-DE" dirty="0"/>
          </a:p>
          <a:p>
            <a:endParaRPr lang="en-GB" dirty="0"/>
          </a:p>
        </p:txBody>
      </p:sp>
      <p:sp>
        <p:nvSpPr>
          <p:cNvPr id="6" name="Content Placeholder 5">
            <a:extLst>
              <a:ext uri="{FF2B5EF4-FFF2-40B4-BE49-F238E27FC236}">
                <a16:creationId xmlns:a16="http://schemas.microsoft.com/office/drawing/2014/main" id="{05CA1271-0D4B-665C-79F1-BAF8B3764927}"/>
              </a:ext>
            </a:extLst>
          </p:cNvPr>
          <p:cNvSpPr>
            <a:spLocks noGrp="1"/>
          </p:cNvSpPr>
          <p:nvPr>
            <p:ph sz="half" idx="2"/>
          </p:nvPr>
        </p:nvSpPr>
        <p:spPr/>
        <p:txBody>
          <a:bodyPr>
            <a:normAutofit fontScale="92500" lnSpcReduction="10000"/>
          </a:bodyPr>
          <a:lstStyle/>
          <a:p>
            <a:r>
              <a:rPr lang="de-DE" dirty="0"/>
              <a:t>Moving </a:t>
            </a:r>
            <a:r>
              <a:rPr lang="de-DE" dirty="0" err="1"/>
              <a:t>to</a:t>
            </a:r>
            <a:r>
              <a:rPr lang="de-DE" dirty="0"/>
              <a:t> </a:t>
            </a:r>
            <a:r>
              <a:rPr lang="de-DE" dirty="0" err="1"/>
              <a:t>the</a:t>
            </a:r>
            <a:r>
              <a:rPr lang="de-DE" dirty="0"/>
              <a:t> </a:t>
            </a:r>
            <a:r>
              <a:rPr lang="de-DE" dirty="0" err="1"/>
              <a:t>life</a:t>
            </a:r>
            <a:r>
              <a:rPr lang="de-DE" dirty="0"/>
              <a:t> </a:t>
            </a:r>
            <a:r>
              <a:rPr lang="de-DE" dirty="0" err="1"/>
              <a:t>of</a:t>
            </a:r>
            <a:r>
              <a:rPr lang="de-DE" dirty="0"/>
              <a:t> UVS</a:t>
            </a:r>
          </a:p>
          <a:p>
            <a:r>
              <a:rPr lang="de-DE" dirty="0"/>
              <a:t>UVS </a:t>
            </a:r>
            <a:r>
              <a:rPr lang="de-DE" dirty="0" err="1"/>
              <a:t>learning</a:t>
            </a:r>
            <a:r>
              <a:rPr lang="de-DE" dirty="0"/>
              <a:t> YK  in 1869 in </a:t>
            </a:r>
            <a:r>
              <a:rPr lang="de-DE" dirty="0" err="1"/>
              <a:t>his</a:t>
            </a:r>
            <a:r>
              <a:rPr lang="de-DE" dirty="0"/>
              <a:t> 14th </a:t>
            </a:r>
            <a:r>
              <a:rPr lang="de-DE" dirty="0" err="1"/>
              <a:t>year</a:t>
            </a:r>
            <a:endParaRPr lang="de-DE" dirty="0"/>
          </a:p>
          <a:p>
            <a:r>
              <a:rPr lang="de-DE" dirty="0" err="1"/>
              <a:t>What</a:t>
            </a:r>
            <a:r>
              <a:rPr lang="de-DE" dirty="0"/>
              <a:t> UVS </a:t>
            </a:r>
            <a:r>
              <a:rPr lang="de-DE" dirty="0" err="1"/>
              <a:t>had</a:t>
            </a:r>
            <a:r>
              <a:rPr lang="de-DE" dirty="0"/>
              <a:t> </a:t>
            </a:r>
            <a:r>
              <a:rPr lang="de-DE" dirty="0" err="1"/>
              <a:t>learnt</a:t>
            </a:r>
            <a:r>
              <a:rPr lang="de-DE" dirty="0"/>
              <a:t> </a:t>
            </a:r>
            <a:r>
              <a:rPr lang="de-DE" dirty="0" err="1"/>
              <a:t>before</a:t>
            </a:r>
            <a:endParaRPr lang="de-DE" dirty="0"/>
          </a:p>
          <a:p>
            <a:r>
              <a:rPr lang="de-DE" dirty="0"/>
              <a:t>Who UVS was and </a:t>
            </a:r>
            <a:r>
              <a:rPr lang="de-DE" dirty="0" err="1"/>
              <a:t>his</a:t>
            </a:r>
            <a:r>
              <a:rPr lang="de-DE" dirty="0"/>
              <a:t> </a:t>
            </a:r>
            <a:r>
              <a:rPr lang="de-DE" dirty="0" err="1"/>
              <a:t>family</a:t>
            </a:r>
            <a:r>
              <a:rPr lang="de-DE" dirty="0"/>
              <a:t> </a:t>
            </a:r>
            <a:r>
              <a:rPr lang="de-DE" dirty="0" err="1"/>
              <a:t>background</a:t>
            </a:r>
            <a:endParaRPr lang="de-DE" dirty="0"/>
          </a:p>
          <a:p>
            <a:r>
              <a:rPr lang="de-DE" dirty="0" err="1"/>
              <a:t>What</a:t>
            </a:r>
            <a:r>
              <a:rPr lang="de-DE" dirty="0"/>
              <a:t> UVS </a:t>
            </a:r>
            <a:r>
              <a:rPr lang="de-DE" dirty="0" err="1"/>
              <a:t>accomplished</a:t>
            </a:r>
            <a:r>
              <a:rPr lang="de-DE" dirty="0"/>
              <a:t> in </a:t>
            </a:r>
            <a:r>
              <a:rPr lang="de-DE" dirty="0" err="1"/>
              <a:t>his</a:t>
            </a:r>
            <a:r>
              <a:rPr lang="de-DE" dirty="0"/>
              <a:t> </a:t>
            </a:r>
            <a:r>
              <a:rPr lang="de-DE" dirty="0" err="1"/>
              <a:t>life</a:t>
            </a:r>
            <a:endParaRPr lang="de-DE" dirty="0"/>
          </a:p>
          <a:p>
            <a:r>
              <a:rPr lang="de-DE" dirty="0"/>
              <a:t>Global </a:t>
            </a:r>
            <a:r>
              <a:rPr lang="de-DE" dirty="0" err="1"/>
              <a:t>chronology</a:t>
            </a:r>
            <a:r>
              <a:rPr lang="de-DE" dirty="0"/>
              <a:t> </a:t>
            </a:r>
            <a:r>
              <a:rPr lang="de-DE" dirty="0" err="1"/>
              <a:t>for</a:t>
            </a:r>
            <a:r>
              <a:rPr lang="de-DE" dirty="0"/>
              <a:t> Tamil</a:t>
            </a:r>
          </a:p>
          <a:p>
            <a:r>
              <a:rPr lang="de-DE" dirty="0" err="1"/>
              <a:t>What</a:t>
            </a:r>
            <a:r>
              <a:rPr lang="de-DE" dirty="0"/>
              <a:t> I </a:t>
            </a:r>
            <a:r>
              <a:rPr lang="de-DE" dirty="0" err="1"/>
              <a:t>cannot</a:t>
            </a:r>
            <a:r>
              <a:rPr lang="de-DE" dirty="0"/>
              <a:t> </a:t>
            </a:r>
            <a:r>
              <a:rPr lang="de-DE" dirty="0" err="1"/>
              <a:t>talk</a:t>
            </a:r>
            <a:r>
              <a:rPr lang="de-DE" dirty="0"/>
              <a:t> </a:t>
            </a:r>
            <a:r>
              <a:rPr lang="de-DE" dirty="0" err="1"/>
              <a:t>about</a:t>
            </a:r>
            <a:endParaRPr lang="de-DE" dirty="0"/>
          </a:p>
          <a:p>
            <a:endParaRPr lang="en-GB" dirty="0"/>
          </a:p>
        </p:txBody>
      </p:sp>
      <p:sp>
        <p:nvSpPr>
          <p:cNvPr id="4" name="Slide Number Placeholder 3">
            <a:extLst>
              <a:ext uri="{FF2B5EF4-FFF2-40B4-BE49-F238E27FC236}">
                <a16:creationId xmlns:a16="http://schemas.microsoft.com/office/drawing/2014/main" id="{69EA92BE-C74D-BC3A-B6DC-2BBE69AC8420}"/>
              </a:ext>
            </a:extLst>
          </p:cNvPr>
          <p:cNvSpPr>
            <a:spLocks noGrp="1"/>
          </p:cNvSpPr>
          <p:nvPr>
            <p:ph type="sldNum" sz="quarter" idx="12"/>
          </p:nvPr>
        </p:nvSpPr>
        <p:spPr/>
        <p:txBody>
          <a:bodyPr/>
          <a:lstStyle/>
          <a:p>
            <a:fld id="{FB8A5AF6-7229-4B0C-BF76-7B33534A8125}" type="slidenum">
              <a:rPr lang="en-GB" smtClean="0"/>
              <a:t>2</a:t>
            </a:fld>
            <a:endParaRPr lang="en-GB"/>
          </a:p>
        </p:txBody>
      </p:sp>
    </p:spTree>
    <p:extLst>
      <p:ext uri="{BB962C8B-B14F-4D97-AF65-F5344CB8AC3E}">
        <p14:creationId xmlns:p14="http://schemas.microsoft.com/office/powerpoint/2010/main" val="363804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62D5-DBA6-E3B2-F2A4-58D7E77D3C36}"/>
              </a:ext>
            </a:extLst>
          </p:cNvPr>
          <p:cNvSpPr>
            <a:spLocks noGrp="1"/>
          </p:cNvSpPr>
          <p:nvPr>
            <p:ph type="title"/>
          </p:nvPr>
        </p:nvSpPr>
        <p:spPr/>
        <p:txBody>
          <a:bodyPr/>
          <a:lstStyle/>
          <a:p>
            <a:pPr algn="ctr"/>
            <a:r>
              <a:rPr lang="de-DE" dirty="0"/>
              <a:t>Merci de </a:t>
            </a:r>
            <a:r>
              <a:rPr lang="de-DE" dirty="0" err="1"/>
              <a:t>votre</a:t>
            </a:r>
            <a:r>
              <a:rPr lang="de-DE" dirty="0"/>
              <a:t> </a:t>
            </a:r>
            <a:r>
              <a:rPr lang="de-DE" dirty="0" err="1"/>
              <a:t>attention</a:t>
            </a:r>
            <a:endParaRPr lang="en-GB" dirty="0"/>
          </a:p>
        </p:txBody>
      </p:sp>
      <p:sp>
        <p:nvSpPr>
          <p:cNvPr id="3" name="Content Placeholder 2">
            <a:extLst>
              <a:ext uri="{FF2B5EF4-FFF2-40B4-BE49-F238E27FC236}">
                <a16:creationId xmlns:a16="http://schemas.microsoft.com/office/drawing/2014/main" id="{FE0C64BA-1543-E79E-C252-10DAF7ED952D}"/>
              </a:ext>
            </a:extLst>
          </p:cNvPr>
          <p:cNvSpPr>
            <a:spLocks noGrp="1"/>
          </p:cNvSpPr>
          <p:nvPr>
            <p:ph idx="1"/>
          </p:nvPr>
        </p:nvSpPr>
        <p:spPr>
          <a:xfrm>
            <a:off x="838200" y="3554857"/>
            <a:ext cx="10515600" cy="2622105"/>
          </a:xfrm>
        </p:spPr>
        <p:txBody>
          <a:bodyPr/>
          <a:lstStyle/>
          <a:p>
            <a:pPr marL="0" indent="0" algn="ctr">
              <a:buNone/>
            </a:pPr>
            <a:r>
              <a:rPr lang="ta-IN" sz="4800" dirty="0"/>
              <a:t>நன்றி</a:t>
            </a:r>
          </a:p>
          <a:p>
            <a:pPr marL="0" indent="0" algn="ctr">
              <a:buNone/>
            </a:pPr>
            <a:r>
              <a:rPr lang="de-DE" sz="4800" dirty="0" err="1"/>
              <a:t>Naṉṟi</a:t>
            </a:r>
            <a:endParaRPr lang="de-DE" sz="4800" dirty="0"/>
          </a:p>
          <a:p>
            <a:pPr marL="0" indent="0">
              <a:buNone/>
            </a:pPr>
            <a:endParaRPr lang="en-GB" dirty="0"/>
          </a:p>
        </p:txBody>
      </p:sp>
      <p:sp>
        <p:nvSpPr>
          <p:cNvPr id="4" name="Slide Number Placeholder 3">
            <a:extLst>
              <a:ext uri="{FF2B5EF4-FFF2-40B4-BE49-F238E27FC236}">
                <a16:creationId xmlns:a16="http://schemas.microsoft.com/office/drawing/2014/main" id="{1ACE2805-CDFA-248D-F5AF-F22D995ADE38}"/>
              </a:ext>
            </a:extLst>
          </p:cNvPr>
          <p:cNvSpPr>
            <a:spLocks noGrp="1"/>
          </p:cNvSpPr>
          <p:nvPr>
            <p:ph type="sldNum" sz="quarter" idx="12"/>
          </p:nvPr>
        </p:nvSpPr>
        <p:spPr/>
        <p:txBody>
          <a:bodyPr/>
          <a:lstStyle/>
          <a:p>
            <a:fld id="{FB8A5AF6-7229-4B0C-BF76-7B33534A8125}" type="slidenum">
              <a:rPr lang="en-GB" smtClean="0"/>
              <a:t>20</a:t>
            </a:fld>
            <a:endParaRPr lang="en-GB"/>
          </a:p>
        </p:txBody>
      </p:sp>
    </p:spTree>
    <p:extLst>
      <p:ext uri="{BB962C8B-B14F-4D97-AF65-F5344CB8AC3E}">
        <p14:creationId xmlns:p14="http://schemas.microsoft.com/office/powerpoint/2010/main" val="327385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BAF3-D482-C381-14FD-3F4534BB53C1}"/>
              </a:ext>
            </a:extLst>
          </p:cNvPr>
          <p:cNvSpPr>
            <a:spLocks noGrp="1"/>
          </p:cNvSpPr>
          <p:nvPr>
            <p:ph type="title"/>
          </p:nvPr>
        </p:nvSpPr>
        <p:spPr>
          <a:xfrm>
            <a:off x="838200" y="164388"/>
            <a:ext cx="10515600" cy="708916"/>
          </a:xfrm>
        </p:spPr>
        <p:txBody>
          <a:bodyPr/>
          <a:lstStyle/>
          <a:p>
            <a:pPr algn="ctr"/>
            <a:r>
              <a:rPr lang="de-DE" dirty="0"/>
              <a:t>Abstract (1)</a:t>
            </a:r>
            <a:endParaRPr lang="en-GB" dirty="0"/>
          </a:p>
        </p:txBody>
      </p:sp>
      <p:sp>
        <p:nvSpPr>
          <p:cNvPr id="3" name="Content Placeholder 2">
            <a:extLst>
              <a:ext uri="{FF2B5EF4-FFF2-40B4-BE49-F238E27FC236}">
                <a16:creationId xmlns:a16="http://schemas.microsoft.com/office/drawing/2014/main" id="{4B6BAF9D-0DF1-498A-0BE1-8BF4628DB89D}"/>
              </a:ext>
            </a:extLst>
          </p:cNvPr>
          <p:cNvSpPr>
            <a:spLocks noGrp="1"/>
          </p:cNvSpPr>
          <p:nvPr>
            <p:ph idx="1"/>
          </p:nvPr>
        </p:nvSpPr>
        <p:spPr>
          <a:xfrm>
            <a:off x="441789" y="1335640"/>
            <a:ext cx="11414589" cy="5054886"/>
          </a:xfrm>
        </p:spPr>
        <p:txBody>
          <a:bodyPr>
            <a:noAutofit/>
          </a:bodyPr>
          <a:lstStyle/>
          <a:p>
            <a:pPr marL="0" indent="0">
              <a:lnSpc>
                <a:spcPct val="120000"/>
              </a:lnSpc>
              <a:buNone/>
            </a:pPr>
            <a:r>
              <a:rPr lang="en-GB" sz="3200" dirty="0"/>
              <a:t>The importance of meter for memorization is generally not  appreciated by the members of modern cultures in this world, because they take for granted the fact that someone else will take care of preserving the body of literature which is available on the shelves of our libraries, be they physical or be they virtual. Such was not the case in the ancient cultures of India, as is evidenced by the fact that one of the constituents of their grammatical rainbow was metrics</a:t>
            </a:r>
          </a:p>
        </p:txBody>
      </p:sp>
      <p:sp>
        <p:nvSpPr>
          <p:cNvPr id="4" name="Slide Number Placeholder 3">
            <a:extLst>
              <a:ext uri="{FF2B5EF4-FFF2-40B4-BE49-F238E27FC236}">
                <a16:creationId xmlns:a16="http://schemas.microsoft.com/office/drawing/2014/main" id="{F7062DE2-3246-4BAD-2E1F-37D99BDB4E4A}"/>
              </a:ext>
            </a:extLst>
          </p:cNvPr>
          <p:cNvSpPr>
            <a:spLocks noGrp="1"/>
          </p:cNvSpPr>
          <p:nvPr>
            <p:ph type="sldNum" sz="quarter" idx="12"/>
          </p:nvPr>
        </p:nvSpPr>
        <p:spPr/>
        <p:txBody>
          <a:bodyPr/>
          <a:lstStyle/>
          <a:p>
            <a:fld id="{FB8A5AF6-7229-4B0C-BF76-7B33534A8125}" type="slidenum">
              <a:rPr lang="en-GB" smtClean="0"/>
              <a:t>21</a:t>
            </a:fld>
            <a:endParaRPr lang="en-GB"/>
          </a:p>
        </p:txBody>
      </p:sp>
    </p:spTree>
    <p:extLst>
      <p:ext uri="{BB962C8B-B14F-4D97-AF65-F5344CB8AC3E}">
        <p14:creationId xmlns:p14="http://schemas.microsoft.com/office/powerpoint/2010/main" val="265520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7E4E-7E3F-F89D-F49D-2AF50C839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A0EAF-4EEB-BC53-73EF-63FA7ED2351D}"/>
              </a:ext>
            </a:extLst>
          </p:cNvPr>
          <p:cNvSpPr>
            <a:spLocks noGrp="1"/>
          </p:cNvSpPr>
          <p:nvPr>
            <p:ph type="title"/>
          </p:nvPr>
        </p:nvSpPr>
        <p:spPr>
          <a:xfrm>
            <a:off x="838200" y="164388"/>
            <a:ext cx="10515600" cy="708916"/>
          </a:xfrm>
        </p:spPr>
        <p:txBody>
          <a:bodyPr/>
          <a:lstStyle/>
          <a:p>
            <a:pPr algn="ctr"/>
            <a:r>
              <a:rPr lang="de-DE" dirty="0"/>
              <a:t>Abstract (2)</a:t>
            </a:r>
            <a:endParaRPr lang="en-GB" dirty="0"/>
          </a:p>
        </p:txBody>
      </p:sp>
      <p:sp>
        <p:nvSpPr>
          <p:cNvPr id="3" name="Content Placeholder 2">
            <a:extLst>
              <a:ext uri="{FF2B5EF4-FFF2-40B4-BE49-F238E27FC236}">
                <a16:creationId xmlns:a16="http://schemas.microsoft.com/office/drawing/2014/main" id="{1AA7622F-9B78-A29F-4942-03DD3F3282F9}"/>
              </a:ext>
            </a:extLst>
          </p:cNvPr>
          <p:cNvSpPr>
            <a:spLocks noGrp="1"/>
          </p:cNvSpPr>
          <p:nvPr>
            <p:ph idx="1"/>
          </p:nvPr>
        </p:nvSpPr>
        <p:spPr>
          <a:xfrm>
            <a:off x="1047964" y="1397284"/>
            <a:ext cx="10305836" cy="4993241"/>
          </a:xfrm>
        </p:spPr>
        <p:txBody>
          <a:bodyPr>
            <a:noAutofit/>
          </a:bodyPr>
          <a:lstStyle/>
          <a:p>
            <a:pPr marL="0" indent="0">
              <a:lnSpc>
                <a:spcPct val="120000"/>
              </a:lnSpc>
              <a:buNone/>
            </a:pPr>
            <a:r>
              <a:rPr lang="en-GB" sz="3200" dirty="0"/>
              <a:t>This is seen for instance with the importance of the discipline called </a:t>
            </a:r>
            <a:r>
              <a:rPr lang="en-GB" sz="3200" dirty="0" err="1"/>
              <a:t>chandas</a:t>
            </a:r>
            <a:r>
              <a:rPr lang="en-GB" sz="3200" dirty="0"/>
              <a:t> inside Sanskrit technical literature from the </a:t>
            </a:r>
            <a:r>
              <a:rPr lang="en-GB" sz="3200" dirty="0" err="1"/>
              <a:t>vedic</a:t>
            </a:r>
            <a:r>
              <a:rPr lang="en-GB" sz="3200" dirty="0"/>
              <a:t> time onwards. This is also seen in the case of Classical Tamil technical literature where the domain labelled as </a:t>
            </a:r>
            <a:r>
              <a:rPr lang="en-GB" sz="3200" dirty="0" err="1"/>
              <a:t>Ceyyuḷ</a:t>
            </a:r>
            <a:r>
              <a:rPr lang="en-GB" sz="3200" dirty="0"/>
              <a:t> or </a:t>
            </a:r>
            <a:r>
              <a:rPr lang="en-GB" sz="3200" dirty="0" err="1"/>
              <a:t>Yāppu</a:t>
            </a:r>
            <a:r>
              <a:rPr lang="en-GB" sz="3200" dirty="0"/>
              <a:t> has seen the successive compositions of a number of treatises, which were trying to keep up with the </a:t>
            </a:r>
            <a:r>
              <a:rPr lang="en-GB" sz="3200" dirty="0" err="1"/>
              <a:t>inventivity</a:t>
            </a:r>
            <a:r>
              <a:rPr lang="en-GB" sz="3200" dirty="0"/>
              <a:t> of Tamil poets.</a:t>
            </a:r>
          </a:p>
        </p:txBody>
      </p:sp>
      <p:sp>
        <p:nvSpPr>
          <p:cNvPr id="4" name="Slide Number Placeholder 3">
            <a:extLst>
              <a:ext uri="{FF2B5EF4-FFF2-40B4-BE49-F238E27FC236}">
                <a16:creationId xmlns:a16="http://schemas.microsoft.com/office/drawing/2014/main" id="{BA6B7466-C0C1-0407-E420-1635AE7C0D07}"/>
              </a:ext>
            </a:extLst>
          </p:cNvPr>
          <p:cNvSpPr>
            <a:spLocks noGrp="1"/>
          </p:cNvSpPr>
          <p:nvPr>
            <p:ph type="sldNum" sz="quarter" idx="12"/>
          </p:nvPr>
        </p:nvSpPr>
        <p:spPr/>
        <p:txBody>
          <a:bodyPr/>
          <a:lstStyle/>
          <a:p>
            <a:fld id="{FB8A5AF6-7229-4B0C-BF76-7B33534A8125}" type="slidenum">
              <a:rPr lang="en-GB" smtClean="0"/>
              <a:t>22</a:t>
            </a:fld>
            <a:endParaRPr lang="en-GB"/>
          </a:p>
        </p:txBody>
      </p:sp>
    </p:spTree>
    <p:extLst>
      <p:ext uri="{BB962C8B-B14F-4D97-AF65-F5344CB8AC3E}">
        <p14:creationId xmlns:p14="http://schemas.microsoft.com/office/powerpoint/2010/main" val="235354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B0E43-9FA8-610C-6BF3-D61035736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B40E9-1C38-A2B4-A089-7F8975E6E314}"/>
              </a:ext>
            </a:extLst>
          </p:cNvPr>
          <p:cNvSpPr>
            <a:spLocks noGrp="1"/>
          </p:cNvSpPr>
          <p:nvPr>
            <p:ph type="title"/>
          </p:nvPr>
        </p:nvSpPr>
        <p:spPr>
          <a:xfrm>
            <a:off x="838200" y="154112"/>
            <a:ext cx="10515600" cy="657546"/>
          </a:xfrm>
        </p:spPr>
        <p:txBody>
          <a:bodyPr>
            <a:normAutofit fontScale="90000"/>
          </a:bodyPr>
          <a:lstStyle/>
          <a:p>
            <a:pPr algn="ctr"/>
            <a:r>
              <a:rPr lang="de-DE" dirty="0"/>
              <a:t>Abstract (3)</a:t>
            </a:r>
            <a:endParaRPr lang="en-GB" dirty="0"/>
          </a:p>
        </p:txBody>
      </p:sp>
      <p:sp>
        <p:nvSpPr>
          <p:cNvPr id="3" name="Content Placeholder 2">
            <a:extLst>
              <a:ext uri="{FF2B5EF4-FFF2-40B4-BE49-F238E27FC236}">
                <a16:creationId xmlns:a16="http://schemas.microsoft.com/office/drawing/2014/main" id="{6EF46E19-E63B-8FCC-1D2F-9D0FC78A5FCD}"/>
              </a:ext>
            </a:extLst>
          </p:cNvPr>
          <p:cNvSpPr>
            <a:spLocks noGrp="1"/>
          </p:cNvSpPr>
          <p:nvPr>
            <p:ph idx="1"/>
          </p:nvPr>
        </p:nvSpPr>
        <p:spPr>
          <a:xfrm>
            <a:off x="729465" y="945222"/>
            <a:ext cx="11075541" cy="5260369"/>
          </a:xfrm>
        </p:spPr>
        <p:txBody>
          <a:bodyPr>
            <a:normAutofit/>
          </a:bodyPr>
          <a:lstStyle/>
          <a:p>
            <a:pPr marL="0" indent="0">
              <a:lnSpc>
                <a:spcPct val="100000"/>
              </a:lnSpc>
              <a:buNone/>
            </a:pPr>
            <a:r>
              <a:rPr lang="en-GB" sz="3200" dirty="0"/>
              <a:t>The contribution proposed here will examine several of the attempts made by Tamil poets and captured by Tamil theoreticians at devising strategies capable of producing stanzas with metrical lines containing a fixed number of syllables, although such stanzas do not exist in the earliest Tamil poetical corpus, where what is seen is verses containing a fixed number of metrical feet. By doing that, they may have been emulating </a:t>
            </a:r>
            <a:r>
              <a:rPr lang="en-GB" sz="3200" dirty="0" err="1"/>
              <a:t>sanskrit</a:t>
            </a:r>
            <a:r>
              <a:rPr lang="en-GB" sz="3200" dirty="0"/>
              <a:t> poets, or they may have tried to compose poetry capable of being sung more easily, because it would fit with a preexisting melody.</a:t>
            </a:r>
          </a:p>
        </p:txBody>
      </p:sp>
      <p:sp>
        <p:nvSpPr>
          <p:cNvPr id="4" name="Slide Number Placeholder 3">
            <a:extLst>
              <a:ext uri="{FF2B5EF4-FFF2-40B4-BE49-F238E27FC236}">
                <a16:creationId xmlns:a16="http://schemas.microsoft.com/office/drawing/2014/main" id="{F2AA467F-DEA9-7649-4BCD-3AB71ACD9488}"/>
              </a:ext>
            </a:extLst>
          </p:cNvPr>
          <p:cNvSpPr>
            <a:spLocks noGrp="1"/>
          </p:cNvSpPr>
          <p:nvPr>
            <p:ph type="sldNum" sz="quarter" idx="12"/>
          </p:nvPr>
        </p:nvSpPr>
        <p:spPr/>
        <p:txBody>
          <a:bodyPr/>
          <a:lstStyle/>
          <a:p>
            <a:fld id="{FB8A5AF6-7229-4B0C-BF76-7B33534A8125}" type="slidenum">
              <a:rPr lang="en-GB" smtClean="0"/>
              <a:t>23</a:t>
            </a:fld>
            <a:endParaRPr lang="en-GB"/>
          </a:p>
        </p:txBody>
      </p:sp>
    </p:spTree>
    <p:extLst>
      <p:ext uri="{BB962C8B-B14F-4D97-AF65-F5344CB8AC3E}">
        <p14:creationId xmlns:p14="http://schemas.microsoft.com/office/powerpoint/2010/main" val="11686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417CB-5F27-ECD2-8B2A-137D443E250F}"/>
              </a:ext>
            </a:extLst>
          </p:cNvPr>
          <p:cNvSpPr>
            <a:spLocks noGrp="1"/>
          </p:cNvSpPr>
          <p:nvPr>
            <p:ph type="title"/>
          </p:nvPr>
        </p:nvSpPr>
        <p:spPr>
          <a:xfrm>
            <a:off x="339047" y="113017"/>
            <a:ext cx="11229653" cy="729464"/>
          </a:xfrm>
        </p:spPr>
        <p:txBody>
          <a:bodyPr>
            <a:normAutofit/>
          </a:bodyPr>
          <a:lstStyle/>
          <a:p>
            <a:pPr algn="ctr"/>
            <a:r>
              <a:rPr lang="de-DE" dirty="0"/>
              <a:t>A </a:t>
            </a:r>
            <a:r>
              <a:rPr lang="de-DE" dirty="0" err="1"/>
              <a:t>poem</a:t>
            </a:r>
            <a:r>
              <a:rPr lang="de-DE" dirty="0"/>
              <a:t> </a:t>
            </a:r>
            <a:r>
              <a:rPr lang="de-DE" dirty="0" err="1"/>
              <a:t>quoted</a:t>
            </a:r>
            <a:r>
              <a:rPr lang="de-DE" dirty="0"/>
              <a:t> in TNV </a:t>
            </a:r>
            <a:r>
              <a:rPr lang="de-DE" dirty="0" err="1"/>
              <a:t>used</a:t>
            </a:r>
            <a:r>
              <a:rPr lang="de-DE" dirty="0"/>
              <a:t> </a:t>
            </a:r>
            <a:r>
              <a:rPr lang="de-DE" dirty="0" err="1"/>
              <a:t>as</a:t>
            </a:r>
            <a:r>
              <a:rPr lang="de-DE" dirty="0"/>
              <a:t> a </a:t>
            </a:r>
            <a:r>
              <a:rPr lang="de-DE" dirty="0" err="1"/>
              <a:t>starting</a:t>
            </a:r>
            <a:r>
              <a:rPr lang="de-DE" dirty="0"/>
              <a:t> </a:t>
            </a:r>
            <a:r>
              <a:rPr lang="de-DE" dirty="0" err="1"/>
              <a:t>point</a:t>
            </a:r>
            <a:endParaRPr lang="en-GB" dirty="0"/>
          </a:p>
        </p:txBody>
      </p:sp>
      <p:sp>
        <p:nvSpPr>
          <p:cNvPr id="5" name="Content Placeholder 4">
            <a:extLst>
              <a:ext uri="{FF2B5EF4-FFF2-40B4-BE49-F238E27FC236}">
                <a16:creationId xmlns:a16="http://schemas.microsoft.com/office/drawing/2014/main" id="{F1428374-A881-CFD7-6802-FCA01BA22761}"/>
              </a:ext>
            </a:extLst>
          </p:cNvPr>
          <p:cNvSpPr>
            <a:spLocks noGrp="1"/>
          </p:cNvSpPr>
          <p:nvPr>
            <p:ph sz="half" idx="1"/>
          </p:nvPr>
        </p:nvSpPr>
        <p:spPr>
          <a:xfrm>
            <a:off x="838200" y="1109609"/>
            <a:ext cx="8850330" cy="2319391"/>
          </a:xfrm>
        </p:spPr>
        <p:txBody>
          <a:bodyPr>
            <a:normAutofit/>
          </a:bodyPr>
          <a:lstStyle/>
          <a:p>
            <a:pPr marL="0" indent="0">
              <a:lnSpc>
                <a:spcPct val="100000"/>
              </a:lnSpc>
              <a:buNone/>
            </a:pPr>
            <a:r>
              <a:rPr lang="ta-IN" dirty="0">
                <a:highlight>
                  <a:srgbClr val="FFFF00"/>
                </a:highlight>
              </a:rPr>
              <a:t>இனையல்</a:t>
            </a:r>
            <a:r>
              <a:rPr lang="ta-IN" dirty="0"/>
              <a:t> வாழி </a:t>
            </a:r>
            <a:r>
              <a:rPr lang="ta-IN" dirty="0">
                <a:highlight>
                  <a:srgbClr val="FFFF00"/>
                </a:highlight>
              </a:rPr>
              <a:t>யெம்மூர்</a:t>
            </a:r>
            <a:r>
              <a:rPr lang="ta-IN" dirty="0"/>
              <a:t> மலர்ந்த</a:t>
            </a:r>
          </a:p>
          <a:p>
            <a:pPr marL="0" indent="0">
              <a:lnSpc>
                <a:spcPct val="100000"/>
              </a:lnSpc>
              <a:buNone/>
            </a:pPr>
            <a:r>
              <a:rPr lang="ta-IN" dirty="0">
                <a:highlight>
                  <a:srgbClr val="FFFF00"/>
                </a:highlight>
              </a:rPr>
              <a:t>பழனத்</a:t>
            </a:r>
            <a:r>
              <a:rPr lang="ta-IN" dirty="0"/>
              <a:t> தாமரைக் </a:t>
            </a:r>
            <a:r>
              <a:rPr lang="ta-IN" dirty="0">
                <a:highlight>
                  <a:srgbClr val="FFFF00"/>
                </a:highlight>
              </a:rPr>
              <a:t>கெழீஇய</a:t>
            </a:r>
            <a:r>
              <a:rPr lang="ta-IN" dirty="0"/>
              <a:t> வண்டுநின்</a:t>
            </a:r>
          </a:p>
          <a:p>
            <a:pPr marL="0" indent="0">
              <a:lnSpc>
                <a:spcPct val="100000"/>
              </a:lnSpc>
              <a:buNone/>
            </a:pPr>
            <a:r>
              <a:rPr lang="ta-IN" dirty="0">
                <a:highlight>
                  <a:srgbClr val="FFFF00"/>
                </a:highlight>
              </a:rPr>
              <a:t>கண்ணென</a:t>
            </a:r>
            <a:r>
              <a:rPr lang="ta-IN" dirty="0"/>
              <a:t> மலர்ந்த </a:t>
            </a:r>
            <a:r>
              <a:rPr lang="ta-IN" dirty="0">
                <a:highlight>
                  <a:srgbClr val="FFFF00"/>
                </a:highlight>
              </a:rPr>
              <a:t>காமர்</a:t>
            </a:r>
            <a:r>
              <a:rPr lang="ta-IN" dirty="0"/>
              <a:t> சுனைமலர்</a:t>
            </a:r>
          </a:p>
          <a:p>
            <a:pPr marL="0" indent="0">
              <a:lnSpc>
                <a:spcPct val="100000"/>
              </a:lnSpc>
              <a:buNone/>
            </a:pPr>
            <a:r>
              <a:rPr lang="ta-IN" dirty="0">
                <a:highlight>
                  <a:srgbClr val="FFFF00"/>
                </a:highlight>
              </a:rPr>
              <a:t>நண்ணி</a:t>
            </a:r>
            <a:r>
              <a:rPr lang="ta-IN" dirty="0"/>
              <a:t> நாளு </a:t>
            </a:r>
            <a:r>
              <a:rPr lang="ta-IN" dirty="0">
                <a:highlight>
                  <a:srgbClr val="FFFF00"/>
                </a:highlight>
              </a:rPr>
              <a:t>நலனுக</a:t>
            </a:r>
            <a:r>
              <a:rPr lang="ta-IN" dirty="0"/>
              <a:t> ரும்மே </a:t>
            </a:r>
            <a:endParaRPr lang="en-GB" dirty="0"/>
          </a:p>
        </p:txBody>
      </p:sp>
      <p:sp>
        <p:nvSpPr>
          <p:cNvPr id="6" name="Content Placeholder 5">
            <a:extLst>
              <a:ext uri="{FF2B5EF4-FFF2-40B4-BE49-F238E27FC236}">
                <a16:creationId xmlns:a16="http://schemas.microsoft.com/office/drawing/2014/main" id="{88D88F7A-45BD-9AB5-9E47-AD475A7E357A}"/>
              </a:ext>
            </a:extLst>
          </p:cNvPr>
          <p:cNvSpPr>
            <a:spLocks noGrp="1"/>
          </p:cNvSpPr>
          <p:nvPr>
            <p:ph sz="half" idx="2"/>
          </p:nvPr>
        </p:nvSpPr>
        <p:spPr>
          <a:xfrm>
            <a:off x="3791164" y="3821987"/>
            <a:ext cx="7562636" cy="2568538"/>
          </a:xfrm>
        </p:spPr>
        <p:txBody>
          <a:bodyPr>
            <a:normAutofit/>
          </a:bodyPr>
          <a:lstStyle/>
          <a:p>
            <a:pPr marL="0" indent="0">
              <a:buNone/>
            </a:pPr>
            <a:r>
              <a:rPr lang="en-GB" sz="3200" dirty="0" err="1">
                <a:highlight>
                  <a:srgbClr val="FFFF00"/>
                </a:highlight>
              </a:rPr>
              <a:t>iṉaiyal</a:t>
            </a:r>
            <a:r>
              <a:rPr lang="en-GB" sz="3200" dirty="0"/>
              <a:t> </a:t>
            </a:r>
            <a:r>
              <a:rPr lang="en-GB" sz="3200" dirty="0" err="1"/>
              <a:t>vāḻi</a:t>
            </a:r>
            <a:r>
              <a:rPr lang="en-GB" sz="3200" dirty="0"/>
              <a:t> </a:t>
            </a:r>
            <a:r>
              <a:rPr lang="en-GB" sz="3200" dirty="0" err="1">
                <a:highlight>
                  <a:srgbClr val="FFFF00"/>
                </a:highlight>
              </a:rPr>
              <a:t>yemmūr</a:t>
            </a:r>
            <a:r>
              <a:rPr lang="en-GB" sz="3200" dirty="0"/>
              <a:t> </a:t>
            </a:r>
            <a:r>
              <a:rPr lang="en-GB" sz="3200" dirty="0" err="1"/>
              <a:t>malarnta</a:t>
            </a:r>
            <a:endParaRPr lang="en-GB" sz="3200" dirty="0"/>
          </a:p>
          <a:p>
            <a:pPr marL="0" indent="0">
              <a:buNone/>
            </a:pPr>
            <a:r>
              <a:rPr lang="en-GB" sz="3200" dirty="0" err="1">
                <a:highlight>
                  <a:srgbClr val="FFFF00"/>
                </a:highlight>
              </a:rPr>
              <a:t>paḻaṉat</a:t>
            </a:r>
            <a:r>
              <a:rPr lang="en-GB" sz="3200" dirty="0"/>
              <a:t> </a:t>
            </a:r>
            <a:r>
              <a:rPr lang="en-GB" sz="3200" dirty="0" err="1"/>
              <a:t>tāmaraik</a:t>
            </a:r>
            <a:r>
              <a:rPr lang="en-GB" sz="3200" dirty="0"/>
              <a:t> </a:t>
            </a:r>
            <a:r>
              <a:rPr lang="en-GB" sz="3200" dirty="0" err="1">
                <a:highlight>
                  <a:srgbClr val="FFFF00"/>
                </a:highlight>
              </a:rPr>
              <a:t>keḻīiya</a:t>
            </a:r>
            <a:r>
              <a:rPr lang="en-GB" sz="3200" dirty="0"/>
              <a:t> </a:t>
            </a:r>
            <a:r>
              <a:rPr lang="en-GB" sz="3200" dirty="0" err="1"/>
              <a:t>vaṇṭuniṉ</a:t>
            </a:r>
            <a:endParaRPr lang="en-GB" sz="3200" dirty="0"/>
          </a:p>
          <a:p>
            <a:pPr marL="0" indent="0">
              <a:buNone/>
            </a:pPr>
            <a:r>
              <a:rPr lang="en-GB" sz="3200" dirty="0" err="1">
                <a:highlight>
                  <a:srgbClr val="FFFF00"/>
                </a:highlight>
              </a:rPr>
              <a:t>kaṇṇeṉa</a:t>
            </a:r>
            <a:r>
              <a:rPr lang="en-GB" sz="3200" dirty="0"/>
              <a:t> </a:t>
            </a:r>
            <a:r>
              <a:rPr lang="en-GB" sz="3200" dirty="0" err="1"/>
              <a:t>malarnta</a:t>
            </a:r>
            <a:r>
              <a:rPr lang="en-GB" sz="3200" dirty="0"/>
              <a:t> </a:t>
            </a:r>
            <a:r>
              <a:rPr lang="en-GB" sz="3200" dirty="0" err="1">
                <a:highlight>
                  <a:srgbClr val="FFFF00"/>
                </a:highlight>
              </a:rPr>
              <a:t>kāmar</a:t>
            </a:r>
            <a:r>
              <a:rPr lang="en-GB" sz="3200" dirty="0"/>
              <a:t> </a:t>
            </a:r>
            <a:r>
              <a:rPr lang="en-GB" sz="3200" dirty="0" err="1"/>
              <a:t>cuṉaimalar</a:t>
            </a:r>
            <a:endParaRPr lang="en-GB" sz="3200" dirty="0"/>
          </a:p>
          <a:p>
            <a:pPr marL="0" indent="0">
              <a:buNone/>
            </a:pPr>
            <a:r>
              <a:rPr lang="en-GB" sz="3200" dirty="0" err="1">
                <a:highlight>
                  <a:srgbClr val="FFFF00"/>
                </a:highlight>
              </a:rPr>
              <a:t>naṇṇi</a:t>
            </a:r>
            <a:r>
              <a:rPr lang="en-GB" sz="3200" dirty="0"/>
              <a:t> </a:t>
            </a:r>
            <a:r>
              <a:rPr lang="en-GB" sz="3200" dirty="0" err="1"/>
              <a:t>nāḷu</a:t>
            </a:r>
            <a:r>
              <a:rPr lang="en-GB" sz="3200" dirty="0"/>
              <a:t> </a:t>
            </a:r>
            <a:r>
              <a:rPr lang="en-GB" sz="3200" dirty="0" err="1">
                <a:highlight>
                  <a:srgbClr val="FFFF00"/>
                </a:highlight>
              </a:rPr>
              <a:t>nalaṉuka</a:t>
            </a:r>
            <a:r>
              <a:rPr lang="en-GB" sz="3200" dirty="0"/>
              <a:t> </a:t>
            </a:r>
            <a:r>
              <a:rPr lang="en-GB" sz="3200" dirty="0" err="1"/>
              <a:t>rummē</a:t>
            </a:r>
            <a:endParaRPr lang="en-GB" sz="3200" dirty="0"/>
          </a:p>
        </p:txBody>
      </p:sp>
      <p:sp>
        <p:nvSpPr>
          <p:cNvPr id="7" name="Slide Number Placeholder 6">
            <a:extLst>
              <a:ext uri="{FF2B5EF4-FFF2-40B4-BE49-F238E27FC236}">
                <a16:creationId xmlns:a16="http://schemas.microsoft.com/office/drawing/2014/main" id="{2EAB4B3C-A64E-D5C2-1691-473DAF2EE1BC}"/>
              </a:ext>
            </a:extLst>
          </p:cNvPr>
          <p:cNvSpPr>
            <a:spLocks noGrp="1"/>
          </p:cNvSpPr>
          <p:nvPr>
            <p:ph type="sldNum" sz="quarter" idx="12"/>
          </p:nvPr>
        </p:nvSpPr>
        <p:spPr/>
        <p:txBody>
          <a:bodyPr/>
          <a:lstStyle/>
          <a:p>
            <a:fld id="{FB8A5AF6-7229-4B0C-BF76-7B33534A8125}" type="slidenum">
              <a:rPr lang="en-GB" smtClean="0"/>
              <a:t>3</a:t>
            </a:fld>
            <a:endParaRPr lang="en-GB"/>
          </a:p>
        </p:txBody>
      </p:sp>
    </p:spTree>
    <p:extLst>
      <p:ext uri="{BB962C8B-B14F-4D97-AF65-F5344CB8AC3E}">
        <p14:creationId xmlns:p14="http://schemas.microsoft.com/office/powerpoint/2010/main" val="51220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5952B-AC4F-3C57-FBF1-06A35796B3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CAB01C-1C9C-832E-78CF-E3D9750E5298}"/>
              </a:ext>
            </a:extLst>
          </p:cNvPr>
          <p:cNvSpPr>
            <a:spLocks noGrp="1"/>
          </p:cNvSpPr>
          <p:nvPr>
            <p:ph type="title"/>
          </p:nvPr>
        </p:nvSpPr>
        <p:spPr>
          <a:xfrm>
            <a:off x="339047" y="113017"/>
            <a:ext cx="11229653" cy="603605"/>
          </a:xfrm>
        </p:spPr>
        <p:txBody>
          <a:bodyPr>
            <a:normAutofit fontScale="90000"/>
          </a:bodyPr>
          <a:lstStyle/>
          <a:p>
            <a:pPr algn="ctr"/>
            <a:r>
              <a:rPr lang="de-DE" dirty="0"/>
              <a:t>A </a:t>
            </a:r>
            <a:r>
              <a:rPr lang="de-DE" dirty="0" err="1"/>
              <a:t>grammatical</a:t>
            </a:r>
            <a:r>
              <a:rPr lang="de-DE" dirty="0"/>
              <a:t> </a:t>
            </a:r>
            <a:r>
              <a:rPr lang="de-DE" dirty="0" err="1"/>
              <a:t>verse</a:t>
            </a:r>
            <a:r>
              <a:rPr lang="de-DE" dirty="0"/>
              <a:t> </a:t>
            </a:r>
            <a:r>
              <a:rPr lang="de-DE" dirty="0" err="1"/>
              <a:t>from</a:t>
            </a:r>
            <a:r>
              <a:rPr lang="de-DE" dirty="0"/>
              <a:t> YK </a:t>
            </a:r>
            <a:r>
              <a:rPr lang="de-DE" dirty="0" err="1"/>
              <a:t>answering</a:t>
            </a:r>
            <a:r>
              <a:rPr lang="de-DE" dirty="0"/>
              <a:t> </a:t>
            </a:r>
            <a:r>
              <a:rPr lang="de-DE" dirty="0" err="1"/>
              <a:t>the</a:t>
            </a:r>
            <a:r>
              <a:rPr lang="de-DE" dirty="0"/>
              <a:t> </a:t>
            </a:r>
            <a:r>
              <a:rPr lang="de-DE" dirty="0" err="1"/>
              <a:t>question</a:t>
            </a:r>
            <a:endParaRPr lang="en-GB" dirty="0"/>
          </a:p>
        </p:txBody>
      </p:sp>
      <p:sp>
        <p:nvSpPr>
          <p:cNvPr id="5" name="Content Placeholder 4">
            <a:extLst>
              <a:ext uri="{FF2B5EF4-FFF2-40B4-BE49-F238E27FC236}">
                <a16:creationId xmlns:a16="http://schemas.microsoft.com/office/drawing/2014/main" id="{75C4A57E-AB49-7FF2-6C77-C22192ED48FF}"/>
              </a:ext>
            </a:extLst>
          </p:cNvPr>
          <p:cNvSpPr>
            <a:spLocks noGrp="1"/>
          </p:cNvSpPr>
          <p:nvPr>
            <p:ph sz="half" idx="1"/>
          </p:nvPr>
        </p:nvSpPr>
        <p:spPr>
          <a:xfrm>
            <a:off x="503435" y="860463"/>
            <a:ext cx="11342668" cy="2365622"/>
          </a:xfrm>
        </p:spPr>
        <p:txBody>
          <a:bodyPr>
            <a:normAutofit/>
          </a:bodyPr>
          <a:lstStyle/>
          <a:p>
            <a:pPr marL="0" indent="0">
              <a:lnSpc>
                <a:spcPct val="100000"/>
              </a:lnSpc>
              <a:buNone/>
            </a:pPr>
            <a:r>
              <a:rPr lang="ta-IN" dirty="0">
                <a:highlight>
                  <a:srgbClr val="FFFF00"/>
                </a:highlight>
              </a:rPr>
              <a:t>கடையயற்</a:t>
            </a:r>
            <a:r>
              <a:rPr lang="ta-IN" dirty="0"/>
              <a:t> பாதமுச் </a:t>
            </a:r>
            <a:r>
              <a:rPr lang="ta-IN" dirty="0">
                <a:highlight>
                  <a:srgbClr val="FFFF00"/>
                </a:highlight>
              </a:rPr>
              <a:t>சீர்வரி</a:t>
            </a:r>
            <a:r>
              <a:rPr lang="ta-IN" dirty="0"/>
              <a:t> னேரிசை </a:t>
            </a:r>
            <a:r>
              <a:rPr lang="ta-IN" dirty="0">
                <a:highlight>
                  <a:srgbClr val="FFFF00"/>
                </a:highlight>
              </a:rPr>
              <a:t>காமருசீர்</a:t>
            </a:r>
          </a:p>
          <a:p>
            <a:pPr marL="0" indent="0">
              <a:lnSpc>
                <a:spcPct val="100000"/>
              </a:lnSpc>
              <a:buNone/>
            </a:pPr>
            <a:r>
              <a:rPr lang="ta-IN" dirty="0">
                <a:highlight>
                  <a:srgbClr val="FFFF00"/>
                </a:highlight>
              </a:rPr>
              <a:t>இடைபல</a:t>
            </a:r>
            <a:r>
              <a:rPr lang="ta-IN" dirty="0"/>
              <a:t> குன்றின் </a:t>
            </a:r>
            <a:r>
              <a:rPr lang="ta-IN" dirty="0">
                <a:highlight>
                  <a:srgbClr val="FFFF00"/>
                </a:highlight>
              </a:rPr>
              <a:t>இணைக்குற</a:t>
            </a:r>
            <a:r>
              <a:rPr lang="ta-IN" dirty="0"/>
              <a:t> ளெல்லா </a:t>
            </a:r>
            <a:r>
              <a:rPr lang="ta-IN" dirty="0">
                <a:highlight>
                  <a:srgbClr val="FFFF00"/>
                </a:highlight>
              </a:rPr>
              <a:t>அடியுமொத்து</a:t>
            </a:r>
          </a:p>
          <a:p>
            <a:pPr marL="0" indent="0">
              <a:lnSpc>
                <a:spcPct val="100000"/>
              </a:lnSpc>
              <a:buNone/>
            </a:pPr>
            <a:r>
              <a:rPr lang="ta-IN" dirty="0">
                <a:highlight>
                  <a:srgbClr val="FFFF00"/>
                </a:highlight>
              </a:rPr>
              <a:t>நடைபெறு</a:t>
            </a:r>
            <a:r>
              <a:rPr lang="ta-IN" dirty="0"/>
              <a:t> மாயி </a:t>
            </a:r>
            <a:r>
              <a:rPr lang="ta-IN" dirty="0">
                <a:highlight>
                  <a:srgbClr val="FFFF00"/>
                </a:highlight>
              </a:rPr>
              <a:t>னிலைமண்</a:t>
            </a:r>
            <a:r>
              <a:rPr lang="ta-IN" dirty="0"/>
              <a:t> டிலநடு </a:t>
            </a:r>
            <a:r>
              <a:rPr lang="ta-IN" dirty="0">
                <a:highlight>
                  <a:srgbClr val="FFFF00"/>
                </a:highlight>
              </a:rPr>
              <a:t>வாதியந்தத்</a:t>
            </a:r>
          </a:p>
          <a:p>
            <a:pPr marL="0" indent="0">
              <a:lnSpc>
                <a:spcPct val="100000"/>
              </a:lnSpc>
              <a:buNone/>
            </a:pPr>
            <a:r>
              <a:rPr lang="ta-IN" dirty="0">
                <a:highlight>
                  <a:srgbClr val="FFFF00"/>
                </a:highlight>
              </a:rPr>
              <a:t>தடைதரு</a:t>
            </a:r>
            <a:r>
              <a:rPr lang="ta-IN" dirty="0"/>
              <a:t> பாதத் </a:t>
            </a:r>
            <a:r>
              <a:rPr lang="ta-IN" dirty="0">
                <a:highlight>
                  <a:srgbClr val="FFFF00"/>
                </a:highlight>
              </a:rPr>
              <a:t>தகவல்</a:t>
            </a:r>
            <a:r>
              <a:rPr lang="ta-IN" dirty="0"/>
              <a:t> அடிமறி </a:t>
            </a:r>
            <a:r>
              <a:rPr lang="ta-IN" dirty="0">
                <a:highlight>
                  <a:srgbClr val="FFFF00"/>
                </a:highlight>
              </a:rPr>
              <a:t>மண்டிலமே</a:t>
            </a:r>
            <a:endParaRPr lang="en-GB" dirty="0">
              <a:highlight>
                <a:srgbClr val="FFFF00"/>
              </a:highlight>
            </a:endParaRPr>
          </a:p>
        </p:txBody>
      </p:sp>
      <p:sp>
        <p:nvSpPr>
          <p:cNvPr id="6" name="Content Placeholder 5">
            <a:extLst>
              <a:ext uri="{FF2B5EF4-FFF2-40B4-BE49-F238E27FC236}">
                <a16:creationId xmlns:a16="http://schemas.microsoft.com/office/drawing/2014/main" id="{B9CF6056-09BC-9BE1-F8A7-07B7B5C9EC40}"/>
              </a:ext>
            </a:extLst>
          </p:cNvPr>
          <p:cNvSpPr>
            <a:spLocks noGrp="1"/>
          </p:cNvSpPr>
          <p:nvPr>
            <p:ph sz="half" idx="2"/>
          </p:nvPr>
        </p:nvSpPr>
        <p:spPr>
          <a:xfrm>
            <a:off x="1571946" y="3821987"/>
            <a:ext cx="9781854" cy="2568538"/>
          </a:xfrm>
        </p:spPr>
        <p:txBody>
          <a:bodyPr>
            <a:normAutofit/>
          </a:bodyPr>
          <a:lstStyle/>
          <a:p>
            <a:pPr marL="0" indent="0">
              <a:buNone/>
            </a:pPr>
            <a:r>
              <a:rPr lang="en-GB" sz="3200" dirty="0" err="1">
                <a:highlight>
                  <a:srgbClr val="FFFF00"/>
                </a:highlight>
              </a:rPr>
              <a:t>kaṭaiyayaṟ</a:t>
            </a:r>
            <a:r>
              <a:rPr lang="en-GB" sz="3200" dirty="0"/>
              <a:t> </a:t>
            </a:r>
            <a:r>
              <a:rPr lang="en-GB" sz="3200" dirty="0" err="1"/>
              <a:t>pātamuc</a:t>
            </a:r>
            <a:r>
              <a:rPr lang="en-GB" sz="3200" dirty="0"/>
              <a:t> </a:t>
            </a:r>
            <a:r>
              <a:rPr lang="en-GB" sz="3200" dirty="0" err="1">
                <a:highlight>
                  <a:srgbClr val="FFFF00"/>
                </a:highlight>
              </a:rPr>
              <a:t>cīrvari</a:t>
            </a:r>
            <a:r>
              <a:rPr lang="en-GB" sz="3200" dirty="0"/>
              <a:t> </a:t>
            </a:r>
            <a:r>
              <a:rPr lang="en-GB" sz="3200" dirty="0" err="1"/>
              <a:t>ṉēricai</a:t>
            </a:r>
            <a:r>
              <a:rPr lang="en-GB" sz="3200" dirty="0"/>
              <a:t> </a:t>
            </a:r>
            <a:r>
              <a:rPr lang="en-GB" sz="3200" dirty="0" err="1">
                <a:highlight>
                  <a:srgbClr val="FFFF00"/>
                </a:highlight>
              </a:rPr>
              <a:t>kāmarucīr</a:t>
            </a:r>
            <a:endParaRPr lang="en-GB" sz="3200" dirty="0">
              <a:highlight>
                <a:srgbClr val="FFFF00"/>
              </a:highlight>
            </a:endParaRPr>
          </a:p>
          <a:p>
            <a:pPr marL="0" indent="0">
              <a:buNone/>
            </a:pPr>
            <a:r>
              <a:rPr lang="en-GB" sz="3200" dirty="0" err="1">
                <a:highlight>
                  <a:srgbClr val="FFFF00"/>
                </a:highlight>
              </a:rPr>
              <a:t>iṭaipala</a:t>
            </a:r>
            <a:r>
              <a:rPr lang="en-GB" sz="3200" dirty="0"/>
              <a:t> </a:t>
            </a:r>
            <a:r>
              <a:rPr lang="en-GB" sz="3200" dirty="0" err="1"/>
              <a:t>kuṉṟiṉ</a:t>
            </a:r>
            <a:r>
              <a:rPr lang="en-GB" sz="3200" dirty="0"/>
              <a:t> </a:t>
            </a:r>
            <a:r>
              <a:rPr lang="en-GB" sz="3200" dirty="0" err="1">
                <a:highlight>
                  <a:srgbClr val="FFFF00"/>
                </a:highlight>
              </a:rPr>
              <a:t>iṇaikkuṟa</a:t>
            </a:r>
            <a:r>
              <a:rPr lang="en-GB" sz="3200" dirty="0"/>
              <a:t> </a:t>
            </a:r>
            <a:r>
              <a:rPr lang="en-GB" sz="3200" dirty="0" err="1"/>
              <a:t>ḷellā</a:t>
            </a:r>
            <a:r>
              <a:rPr lang="en-GB" sz="3200" dirty="0"/>
              <a:t> </a:t>
            </a:r>
            <a:r>
              <a:rPr lang="en-GB" sz="3200" dirty="0" err="1">
                <a:highlight>
                  <a:srgbClr val="FFFF00"/>
                </a:highlight>
              </a:rPr>
              <a:t>aṭiyumottu</a:t>
            </a:r>
            <a:endParaRPr lang="en-GB" sz="3200" dirty="0">
              <a:highlight>
                <a:srgbClr val="FFFF00"/>
              </a:highlight>
            </a:endParaRPr>
          </a:p>
          <a:p>
            <a:pPr marL="0" indent="0">
              <a:buNone/>
            </a:pPr>
            <a:r>
              <a:rPr lang="en-GB" sz="3200" dirty="0" err="1">
                <a:highlight>
                  <a:srgbClr val="FFFF00"/>
                </a:highlight>
              </a:rPr>
              <a:t>naṭaipeṟu</a:t>
            </a:r>
            <a:r>
              <a:rPr lang="en-GB" sz="3200" dirty="0"/>
              <a:t> </a:t>
            </a:r>
            <a:r>
              <a:rPr lang="en-GB" sz="3200" dirty="0" err="1"/>
              <a:t>māyi</a:t>
            </a:r>
            <a:r>
              <a:rPr lang="en-GB" sz="3200" dirty="0"/>
              <a:t> </a:t>
            </a:r>
            <a:r>
              <a:rPr lang="en-GB" sz="3200" dirty="0" err="1">
                <a:highlight>
                  <a:srgbClr val="FFFF00"/>
                </a:highlight>
              </a:rPr>
              <a:t>ṉilaimaṇ</a:t>
            </a:r>
            <a:r>
              <a:rPr lang="en-GB" sz="3200" dirty="0"/>
              <a:t> </a:t>
            </a:r>
            <a:r>
              <a:rPr lang="en-GB" sz="3200" dirty="0" err="1"/>
              <a:t>ṭilanaṭu</a:t>
            </a:r>
            <a:r>
              <a:rPr lang="en-GB" sz="3200" dirty="0"/>
              <a:t> </a:t>
            </a:r>
            <a:r>
              <a:rPr lang="en-GB" sz="3200" dirty="0" err="1">
                <a:highlight>
                  <a:srgbClr val="FFFF00"/>
                </a:highlight>
              </a:rPr>
              <a:t>vātiyantat</a:t>
            </a:r>
            <a:endParaRPr lang="en-GB" sz="3200" dirty="0">
              <a:highlight>
                <a:srgbClr val="FFFF00"/>
              </a:highlight>
            </a:endParaRPr>
          </a:p>
          <a:p>
            <a:pPr marL="0" indent="0">
              <a:lnSpc>
                <a:spcPct val="100000"/>
              </a:lnSpc>
              <a:buNone/>
            </a:pPr>
            <a:r>
              <a:rPr lang="en-GB" sz="3200" dirty="0" err="1">
                <a:highlight>
                  <a:srgbClr val="FFFF00"/>
                </a:highlight>
              </a:rPr>
              <a:t>taṭaitaru</a:t>
            </a:r>
            <a:r>
              <a:rPr lang="en-GB" sz="3200" dirty="0"/>
              <a:t> </a:t>
            </a:r>
            <a:r>
              <a:rPr lang="en-GB" sz="3200" dirty="0" err="1"/>
              <a:t>pātat</a:t>
            </a:r>
            <a:r>
              <a:rPr lang="en-GB" sz="3200" dirty="0"/>
              <a:t> </a:t>
            </a:r>
            <a:r>
              <a:rPr lang="en-GB" sz="3200" dirty="0" err="1">
                <a:highlight>
                  <a:srgbClr val="FFFF00"/>
                </a:highlight>
              </a:rPr>
              <a:t>takaval</a:t>
            </a:r>
            <a:r>
              <a:rPr lang="en-GB" sz="3200" dirty="0"/>
              <a:t> </a:t>
            </a:r>
            <a:r>
              <a:rPr lang="en-GB" sz="3200" dirty="0" err="1"/>
              <a:t>aṭimaṟi</a:t>
            </a:r>
            <a:r>
              <a:rPr lang="en-GB" sz="3200" dirty="0"/>
              <a:t> </a:t>
            </a:r>
            <a:r>
              <a:rPr lang="en-GB" sz="3200" dirty="0" err="1">
                <a:highlight>
                  <a:srgbClr val="FFFF00"/>
                </a:highlight>
              </a:rPr>
              <a:t>maṇṭilamē</a:t>
            </a:r>
            <a:r>
              <a:rPr lang="en-GB" sz="3200" dirty="0"/>
              <a:t>  (YK34)</a:t>
            </a:r>
          </a:p>
        </p:txBody>
      </p:sp>
      <p:sp>
        <p:nvSpPr>
          <p:cNvPr id="2" name="Slide Number Placeholder 1">
            <a:extLst>
              <a:ext uri="{FF2B5EF4-FFF2-40B4-BE49-F238E27FC236}">
                <a16:creationId xmlns:a16="http://schemas.microsoft.com/office/drawing/2014/main" id="{4E7E5BCB-CF24-8BEA-FE8A-7F09006ACA26}"/>
              </a:ext>
            </a:extLst>
          </p:cNvPr>
          <p:cNvSpPr>
            <a:spLocks noGrp="1"/>
          </p:cNvSpPr>
          <p:nvPr>
            <p:ph type="sldNum" sz="quarter" idx="12"/>
          </p:nvPr>
        </p:nvSpPr>
        <p:spPr/>
        <p:txBody>
          <a:bodyPr/>
          <a:lstStyle/>
          <a:p>
            <a:fld id="{FB8A5AF6-7229-4B0C-BF76-7B33534A8125}" type="slidenum">
              <a:rPr lang="en-GB" smtClean="0"/>
              <a:t>4</a:t>
            </a:fld>
            <a:endParaRPr lang="en-GB"/>
          </a:p>
        </p:txBody>
      </p:sp>
    </p:spTree>
    <p:extLst>
      <p:ext uri="{BB962C8B-B14F-4D97-AF65-F5344CB8AC3E}">
        <p14:creationId xmlns:p14="http://schemas.microsoft.com/office/powerpoint/2010/main" val="312242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CFB6-E49C-CA38-1FD5-1B9C4F0378AC}"/>
              </a:ext>
            </a:extLst>
          </p:cNvPr>
          <p:cNvSpPr>
            <a:spLocks noGrp="1"/>
          </p:cNvSpPr>
          <p:nvPr>
            <p:ph type="title"/>
          </p:nvPr>
        </p:nvSpPr>
        <p:spPr>
          <a:xfrm>
            <a:off x="838200" y="1"/>
            <a:ext cx="10515600" cy="863028"/>
          </a:xfrm>
        </p:spPr>
        <p:txBody>
          <a:bodyPr/>
          <a:lstStyle/>
          <a:p>
            <a:pPr algn="ctr"/>
            <a:r>
              <a:rPr lang="de-DE" dirty="0"/>
              <a:t>Table </a:t>
            </a:r>
            <a:r>
              <a:rPr lang="de-DE" dirty="0" err="1"/>
              <a:t>of</a:t>
            </a:r>
            <a:r>
              <a:rPr lang="de-DE" dirty="0"/>
              <a:t> </a:t>
            </a:r>
            <a:r>
              <a:rPr lang="de-DE" dirty="0" err="1"/>
              <a:t>content</a:t>
            </a:r>
            <a:r>
              <a:rPr lang="de-DE" dirty="0"/>
              <a:t> </a:t>
            </a:r>
            <a:r>
              <a:rPr lang="de-DE" dirty="0" err="1"/>
              <a:t>of</a:t>
            </a:r>
            <a:r>
              <a:rPr lang="de-DE" dirty="0"/>
              <a:t> YK</a:t>
            </a:r>
            <a:endParaRPr lang="en-GB" dirty="0"/>
          </a:p>
        </p:txBody>
      </p:sp>
      <p:pic>
        <p:nvPicPr>
          <p:cNvPr id="7" name="Content Placeholder 6">
            <a:extLst>
              <a:ext uri="{FF2B5EF4-FFF2-40B4-BE49-F238E27FC236}">
                <a16:creationId xmlns:a16="http://schemas.microsoft.com/office/drawing/2014/main" id="{434E1C92-744D-76C2-939E-35E5F49F97C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0157" y="781528"/>
            <a:ext cx="4171308" cy="5842346"/>
          </a:xfrm>
        </p:spPr>
      </p:pic>
      <p:pic>
        <p:nvPicPr>
          <p:cNvPr id="9" name="Content Placeholder 8">
            <a:extLst>
              <a:ext uri="{FF2B5EF4-FFF2-40B4-BE49-F238E27FC236}">
                <a16:creationId xmlns:a16="http://schemas.microsoft.com/office/drawing/2014/main" id="{6DEBFD07-F896-B8F9-E6C5-AE4422A965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51572" y="781528"/>
            <a:ext cx="3904601" cy="5732288"/>
          </a:xfrm>
        </p:spPr>
      </p:pic>
      <p:sp>
        <p:nvSpPr>
          <p:cNvPr id="5" name="Slide Number Placeholder 4">
            <a:extLst>
              <a:ext uri="{FF2B5EF4-FFF2-40B4-BE49-F238E27FC236}">
                <a16:creationId xmlns:a16="http://schemas.microsoft.com/office/drawing/2014/main" id="{100CDE81-3488-D873-1D36-4867FF3E3EAE}"/>
              </a:ext>
            </a:extLst>
          </p:cNvPr>
          <p:cNvSpPr>
            <a:spLocks noGrp="1"/>
          </p:cNvSpPr>
          <p:nvPr>
            <p:ph type="sldNum" sz="quarter" idx="12"/>
          </p:nvPr>
        </p:nvSpPr>
        <p:spPr/>
        <p:txBody>
          <a:bodyPr/>
          <a:lstStyle/>
          <a:p>
            <a:fld id="{FB8A5AF6-7229-4B0C-BF76-7B33534A8125}" type="slidenum">
              <a:rPr lang="en-GB" smtClean="0"/>
              <a:t>5</a:t>
            </a:fld>
            <a:endParaRPr lang="en-GB"/>
          </a:p>
        </p:txBody>
      </p:sp>
    </p:spTree>
    <p:extLst>
      <p:ext uri="{BB962C8B-B14F-4D97-AF65-F5344CB8AC3E}">
        <p14:creationId xmlns:p14="http://schemas.microsoft.com/office/powerpoint/2010/main" val="197610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D4AB-0859-B307-B669-6D3AC27CD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5E298-72BB-ABA3-DBDF-D9DE6CC3DACF}"/>
              </a:ext>
            </a:extLst>
          </p:cNvPr>
          <p:cNvSpPr>
            <a:spLocks noGrp="1"/>
          </p:cNvSpPr>
          <p:nvPr>
            <p:ph type="title"/>
          </p:nvPr>
        </p:nvSpPr>
        <p:spPr>
          <a:xfrm>
            <a:off x="838200" y="1"/>
            <a:ext cx="10515600" cy="863028"/>
          </a:xfrm>
        </p:spPr>
        <p:txBody>
          <a:bodyPr/>
          <a:lstStyle/>
          <a:p>
            <a:pPr algn="ctr"/>
            <a:r>
              <a:rPr lang="de-DE" dirty="0"/>
              <a:t>Table </a:t>
            </a:r>
            <a:r>
              <a:rPr lang="de-DE" dirty="0" err="1"/>
              <a:t>of</a:t>
            </a:r>
            <a:r>
              <a:rPr lang="de-DE" dirty="0"/>
              <a:t> </a:t>
            </a:r>
            <a:r>
              <a:rPr lang="de-DE" dirty="0" err="1"/>
              <a:t>content</a:t>
            </a:r>
            <a:r>
              <a:rPr lang="de-DE" dirty="0"/>
              <a:t> </a:t>
            </a:r>
            <a:r>
              <a:rPr lang="de-DE" dirty="0" err="1"/>
              <a:t>of</a:t>
            </a:r>
            <a:r>
              <a:rPr lang="de-DE" dirty="0"/>
              <a:t> YK</a:t>
            </a:r>
            <a:endParaRPr lang="en-GB" dirty="0"/>
          </a:p>
        </p:txBody>
      </p:sp>
      <p:sp>
        <p:nvSpPr>
          <p:cNvPr id="5" name="Slide Number Placeholder 4">
            <a:extLst>
              <a:ext uri="{FF2B5EF4-FFF2-40B4-BE49-F238E27FC236}">
                <a16:creationId xmlns:a16="http://schemas.microsoft.com/office/drawing/2014/main" id="{D1A26EBE-D8A9-C4A5-8D72-540F22D228AE}"/>
              </a:ext>
            </a:extLst>
          </p:cNvPr>
          <p:cNvSpPr>
            <a:spLocks noGrp="1"/>
          </p:cNvSpPr>
          <p:nvPr>
            <p:ph type="sldNum" sz="quarter" idx="12"/>
          </p:nvPr>
        </p:nvSpPr>
        <p:spPr/>
        <p:txBody>
          <a:bodyPr/>
          <a:lstStyle/>
          <a:p>
            <a:fld id="{FB8A5AF6-7229-4B0C-BF76-7B33534A8125}" type="slidenum">
              <a:rPr lang="en-GB" smtClean="0"/>
              <a:t>6</a:t>
            </a:fld>
            <a:endParaRPr lang="en-GB"/>
          </a:p>
        </p:txBody>
      </p:sp>
      <p:pic>
        <p:nvPicPr>
          <p:cNvPr id="11" name="Content Placeholder 10">
            <a:extLst>
              <a:ext uri="{FF2B5EF4-FFF2-40B4-BE49-F238E27FC236}">
                <a16:creationId xmlns:a16="http://schemas.microsoft.com/office/drawing/2014/main" id="{6AB94FFD-6502-47F4-0C0F-A669715894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0705" y="768941"/>
            <a:ext cx="4243227" cy="6020122"/>
          </a:xfrm>
        </p:spPr>
      </p:pic>
      <p:pic>
        <p:nvPicPr>
          <p:cNvPr id="13" name="Content Placeholder 12">
            <a:extLst>
              <a:ext uri="{FF2B5EF4-FFF2-40B4-BE49-F238E27FC236}">
                <a16:creationId xmlns:a16="http://schemas.microsoft.com/office/drawing/2014/main" id="{1E805EA7-CADF-BE45-3ED6-9F81D4A52DC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7930" y="817765"/>
            <a:ext cx="4273365" cy="5971298"/>
          </a:xfrm>
        </p:spPr>
      </p:pic>
    </p:spTree>
    <p:extLst>
      <p:ext uri="{BB962C8B-B14F-4D97-AF65-F5344CB8AC3E}">
        <p14:creationId xmlns:p14="http://schemas.microsoft.com/office/powerpoint/2010/main" val="182402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D9ECE-704C-DA6A-02BA-0160ECA6A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7E085-7669-0A8E-A9B0-0744349FF038}"/>
              </a:ext>
            </a:extLst>
          </p:cNvPr>
          <p:cNvSpPr>
            <a:spLocks noGrp="1"/>
          </p:cNvSpPr>
          <p:nvPr>
            <p:ph type="title"/>
          </p:nvPr>
        </p:nvSpPr>
        <p:spPr>
          <a:xfrm>
            <a:off x="5989834" y="1"/>
            <a:ext cx="6202166" cy="863028"/>
          </a:xfrm>
        </p:spPr>
        <p:txBody>
          <a:bodyPr/>
          <a:lstStyle/>
          <a:p>
            <a:pPr algn="ctr"/>
            <a:r>
              <a:rPr lang="de-DE" dirty="0"/>
              <a:t>Table </a:t>
            </a:r>
            <a:r>
              <a:rPr lang="de-DE" dirty="0" err="1"/>
              <a:t>of</a:t>
            </a:r>
            <a:r>
              <a:rPr lang="de-DE" dirty="0"/>
              <a:t> </a:t>
            </a:r>
            <a:r>
              <a:rPr lang="de-DE" dirty="0" err="1"/>
              <a:t>content</a:t>
            </a:r>
            <a:r>
              <a:rPr lang="de-DE" dirty="0"/>
              <a:t> </a:t>
            </a:r>
            <a:r>
              <a:rPr lang="de-DE" dirty="0" err="1"/>
              <a:t>of</a:t>
            </a:r>
            <a:r>
              <a:rPr lang="de-DE" dirty="0"/>
              <a:t> YK</a:t>
            </a:r>
            <a:endParaRPr lang="en-GB" dirty="0"/>
          </a:p>
        </p:txBody>
      </p:sp>
      <p:sp>
        <p:nvSpPr>
          <p:cNvPr id="5" name="Slide Number Placeholder 4">
            <a:extLst>
              <a:ext uri="{FF2B5EF4-FFF2-40B4-BE49-F238E27FC236}">
                <a16:creationId xmlns:a16="http://schemas.microsoft.com/office/drawing/2014/main" id="{302204C5-7EEF-5ED6-5BA3-D6D26E04FDAB}"/>
              </a:ext>
            </a:extLst>
          </p:cNvPr>
          <p:cNvSpPr>
            <a:spLocks noGrp="1"/>
          </p:cNvSpPr>
          <p:nvPr>
            <p:ph type="sldNum" sz="quarter" idx="12"/>
          </p:nvPr>
        </p:nvSpPr>
        <p:spPr/>
        <p:txBody>
          <a:bodyPr/>
          <a:lstStyle/>
          <a:p>
            <a:fld id="{FB8A5AF6-7229-4B0C-BF76-7B33534A8125}" type="slidenum">
              <a:rPr lang="en-GB" smtClean="0"/>
              <a:t>7</a:t>
            </a:fld>
            <a:endParaRPr lang="en-GB"/>
          </a:p>
        </p:txBody>
      </p:sp>
      <p:pic>
        <p:nvPicPr>
          <p:cNvPr id="12" name="Content Placeholder 11">
            <a:extLst>
              <a:ext uri="{FF2B5EF4-FFF2-40B4-BE49-F238E27FC236}">
                <a16:creationId xmlns:a16="http://schemas.microsoft.com/office/drawing/2014/main" id="{B918F2D0-93D3-B978-F886-E300D7FD35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95459" y="794301"/>
            <a:ext cx="4113527" cy="5873612"/>
          </a:xfrm>
        </p:spPr>
      </p:pic>
      <p:pic>
        <p:nvPicPr>
          <p:cNvPr id="17" name="Content Placeholder 16">
            <a:extLst>
              <a:ext uri="{FF2B5EF4-FFF2-40B4-BE49-F238E27FC236}">
                <a16:creationId xmlns:a16="http://schemas.microsoft.com/office/drawing/2014/main" id="{F1681336-BEF5-1E34-04E7-DC33AD5F7E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3014" y="83902"/>
            <a:ext cx="4395853" cy="6701483"/>
          </a:xfrm>
        </p:spPr>
      </p:pic>
    </p:spTree>
    <p:extLst>
      <p:ext uri="{BB962C8B-B14F-4D97-AF65-F5344CB8AC3E}">
        <p14:creationId xmlns:p14="http://schemas.microsoft.com/office/powerpoint/2010/main" val="517097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97F6E-4C38-76FD-DBDF-9754330ED366}"/>
              </a:ext>
            </a:extLst>
          </p:cNvPr>
          <p:cNvSpPr>
            <a:spLocks noGrp="1"/>
          </p:cNvSpPr>
          <p:nvPr>
            <p:ph type="title"/>
          </p:nvPr>
        </p:nvSpPr>
        <p:spPr>
          <a:xfrm>
            <a:off x="6256962" y="365124"/>
            <a:ext cx="5096838" cy="2069851"/>
          </a:xfrm>
        </p:spPr>
        <p:txBody>
          <a:bodyPr>
            <a:normAutofit/>
          </a:bodyPr>
          <a:lstStyle/>
          <a:p>
            <a:pPr algn="ctr"/>
            <a:r>
              <a:rPr lang="de-DE" dirty="0"/>
              <a:t>YK, </a:t>
            </a:r>
            <a:r>
              <a:rPr lang="de-DE" dirty="0" err="1"/>
              <a:t>with</a:t>
            </a:r>
            <a:r>
              <a:rPr lang="de-DE" dirty="0"/>
              <a:t> </a:t>
            </a:r>
            <a:r>
              <a:rPr lang="de-DE" dirty="0" err="1"/>
              <a:t>commentary</a:t>
            </a:r>
            <a:br>
              <a:rPr lang="de-DE" dirty="0"/>
            </a:br>
            <a:r>
              <a:rPr lang="de-DE" dirty="0"/>
              <a:t>and </a:t>
            </a:r>
            <a:r>
              <a:rPr lang="de-DE" dirty="0">
                <a:highlight>
                  <a:srgbClr val="FF0000"/>
                </a:highlight>
              </a:rPr>
              <a:t>KT3</a:t>
            </a:r>
            <a:r>
              <a:rPr lang="de-DE" dirty="0"/>
              <a:t> </a:t>
            </a:r>
            <a:r>
              <a:rPr lang="de-DE" dirty="0" err="1"/>
              <a:t>as</a:t>
            </a:r>
            <a:r>
              <a:rPr lang="de-DE" dirty="0"/>
              <a:t> </a:t>
            </a:r>
            <a:r>
              <a:rPr lang="de-DE" dirty="0" err="1"/>
              <a:t>example</a:t>
            </a:r>
            <a:r>
              <a:rPr lang="de-DE" dirty="0"/>
              <a:t> </a:t>
            </a:r>
            <a:r>
              <a:rPr lang="de-DE" dirty="0" err="1"/>
              <a:t>for</a:t>
            </a:r>
            <a:r>
              <a:rPr lang="de-DE" dirty="0"/>
              <a:t> type 1</a:t>
            </a:r>
            <a:endParaRPr lang="en-GB" dirty="0"/>
          </a:p>
        </p:txBody>
      </p:sp>
      <p:pic>
        <p:nvPicPr>
          <p:cNvPr id="8" name="Content Placeholder 7">
            <a:extLst>
              <a:ext uri="{FF2B5EF4-FFF2-40B4-BE49-F238E27FC236}">
                <a16:creationId xmlns:a16="http://schemas.microsoft.com/office/drawing/2014/main" id="{0703C358-7C79-95D0-9B7D-6AB5D47C96D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6175" y="7814"/>
            <a:ext cx="4818580" cy="6816895"/>
          </a:xfrm>
        </p:spPr>
      </p:pic>
      <p:pic>
        <p:nvPicPr>
          <p:cNvPr id="10" name="Content Placeholder 9">
            <a:extLst>
              <a:ext uri="{FF2B5EF4-FFF2-40B4-BE49-F238E27FC236}">
                <a16:creationId xmlns:a16="http://schemas.microsoft.com/office/drawing/2014/main" id="{FF3CADB6-7096-91B4-7EDD-F970E94A3EF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00234" y="3801438"/>
            <a:ext cx="6379644" cy="1869896"/>
          </a:xfrm>
        </p:spPr>
      </p:pic>
      <p:sp>
        <p:nvSpPr>
          <p:cNvPr id="11" name="Slide Number Placeholder 10">
            <a:extLst>
              <a:ext uri="{FF2B5EF4-FFF2-40B4-BE49-F238E27FC236}">
                <a16:creationId xmlns:a16="http://schemas.microsoft.com/office/drawing/2014/main" id="{6EEE26E0-30FD-8EDD-02EA-ECAD8C8BAEBE}"/>
              </a:ext>
            </a:extLst>
          </p:cNvPr>
          <p:cNvSpPr>
            <a:spLocks noGrp="1"/>
          </p:cNvSpPr>
          <p:nvPr>
            <p:ph type="sldNum" sz="quarter" idx="12"/>
          </p:nvPr>
        </p:nvSpPr>
        <p:spPr/>
        <p:txBody>
          <a:bodyPr/>
          <a:lstStyle/>
          <a:p>
            <a:fld id="{FB8A5AF6-7229-4B0C-BF76-7B33534A8125}" type="slidenum">
              <a:rPr lang="en-GB" smtClean="0"/>
              <a:t>8</a:t>
            </a:fld>
            <a:endParaRPr lang="en-GB"/>
          </a:p>
        </p:txBody>
      </p:sp>
    </p:spTree>
    <p:extLst>
      <p:ext uri="{BB962C8B-B14F-4D97-AF65-F5344CB8AC3E}">
        <p14:creationId xmlns:p14="http://schemas.microsoft.com/office/powerpoint/2010/main" val="114071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2F57-C6B8-086F-0447-D13F7E5A39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6A0AFB-C993-F95C-B34E-A1FFF4327FE5}"/>
              </a:ext>
            </a:extLst>
          </p:cNvPr>
          <p:cNvSpPr>
            <a:spLocks noGrp="1"/>
          </p:cNvSpPr>
          <p:nvPr>
            <p:ph type="title"/>
          </p:nvPr>
        </p:nvSpPr>
        <p:spPr>
          <a:xfrm>
            <a:off x="6256962" y="365124"/>
            <a:ext cx="5096838" cy="2069851"/>
          </a:xfrm>
        </p:spPr>
        <p:txBody>
          <a:bodyPr>
            <a:normAutofit/>
          </a:bodyPr>
          <a:lstStyle/>
          <a:p>
            <a:pPr algn="ctr"/>
            <a:r>
              <a:rPr lang="de-DE" dirty="0"/>
              <a:t>YK, </a:t>
            </a:r>
            <a:r>
              <a:rPr lang="de-DE" dirty="0" err="1"/>
              <a:t>with</a:t>
            </a:r>
            <a:r>
              <a:rPr lang="de-DE" dirty="0"/>
              <a:t> </a:t>
            </a:r>
            <a:r>
              <a:rPr lang="de-DE" dirty="0" err="1"/>
              <a:t>commentary</a:t>
            </a:r>
            <a:br>
              <a:rPr lang="de-DE" dirty="0"/>
            </a:br>
            <a:r>
              <a:rPr lang="de-DE" dirty="0"/>
              <a:t>and </a:t>
            </a:r>
            <a:r>
              <a:rPr lang="de-DE" dirty="0">
                <a:highlight>
                  <a:srgbClr val="00FF00"/>
                </a:highlight>
              </a:rPr>
              <a:t>KT18</a:t>
            </a:r>
            <a:r>
              <a:rPr lang="de-DE" dirty="0"/>
              <a:t> </a:t>
            </a:r>
            <a:r>
              <a:rPr lang="de-DE" dirty="0" err="1"/>
              <a:t>as</a:t>
            </a:r>
            <a:r>
              <a:rPr lang="de-DE" dirty="0"/>
              <a:t> </a:t>
            </a:r>
            <a:r>
              <a:rPr lang="de-DE" dirty="0" err="1"/>
              <a:t>example</a:t>
            </a:r>
            <a:r>
              <a:rPr lang="de-DE" dirty="0"/>
              <a:t> </a:t>
            </a:r>
            <a:r>
              <a:rPr lang="de-DE" dirty="0" err="1"/>
              <a:t>for</a:t>
            </a:r>
            <a:r>
              <a:rPr lang="de-DE" dirty="0"/>
              <a:t> type 3</a:t>
            </a:r>
            <a:endParaRPr lang="en-GB" dirty="0"/>
          </a:p>
        </p:txBody>
      </p:sp>
      <p:pic>
        <p:nvPicPr>
          <p:cNvPr id="6" name="Content Placeholder 5">
            <a:extLst>
              <a:ext uri="{FF2B5EF4-FFF2-40B4-BE49-F238E27FC236}">
                <a16:creationId xmlns:a16="http://schemas.microsoft.com/office/drawing/2014/main" id="{9A6318CD-0090-65F0-39A9-75BEB2A4195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0013" y="17126"/>
            <a:ext cx="4561859" cy="6906460"/>
          </a:xfrm>
        </p:spPr>
      </p:pic>
      <p:pic>
        <p:nvPicPr>
          <p:cNvPr id="12" name="Content Placeholder 11">
            <a:extLst>
              <a:ext uri="{FF2B5EF4-FFF2-40B4-BE49-F238E27FC236}">
                <a16:creationId xmlns:a16="http://schemas.microsoft.com/office/drawing/2014/main" id="{B57B0401-D055-ADBB-DBB5-F22521CB443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15023" y="2807984"/>
            <a:ext cx="6351629" cy="2442109"/>
          </a:xfrm>
        </p:spPr>
      </p:pic>
      <p:sp>
        <p:nvSpPr>
          <p:cNvPr id="13" name="Slide Number Placeholder 12">
            <a:extLst>
              <a:ext uri="{FF2B5EF4-FFF2-40B4-BE49-F238E27FC236}">
                <a16:creationId xmlns:a16="http://schemas.microsoft.com/office/drawing/2014/main" id="{2E39191D-C276-8703-A8C8-AC979513D017}"/>
              </a:ext>
            </a:extLst>
          </p:cNvPr>
          <p:cNvSpPr>
            <a:spLocks noGrp="1"/>
          </p:cNvSpPr>
          <p:nvPr>
            <p:ph type="sldNum" sz="quarter" idx="12"/>
          </p:nvPr>
        </p:nvSpPr>
        <p:spPr/>
        <p:txBody>
          <a:bodyPr/>
          <a:lstStyle/>
          <a:p>
            <a:fld id="{FB8A5AF6-7229-4B0C-BF76-7B33534A8125}" type="slidenum">
              <a:rPr lang="en-GB" smtClean="0"/>
              <a:t>9</a:t>
            </a:fld>
            <a:endParaRPr lang="en-GB"/>
          </a:p>
        </p:txBody>
      </p:sp>
    </p:spTree>
    <p:extLst>
      <p:ext uri="{BB962C8B-B14F-4D97-AF65-F5344CB8AC3E}">
        <p14:creationId xmlns:p14="http://schemas.microsoft.com/office/powerpoint/2010/main" val="892188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Widescreen</PresentationFormat>
  <Paragraphs>102</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Wingdings</vt:lpstr>
      <vt:lpstr>Office Theme</vt:lpstr>
      <vt:lpstr>How Tamil poets faced the challenge of producing metrical lines with a fixed number of syllables</vt:lpstr>
      <vt:lpstr>A tentative table of content</vt:lpstr>
      <vt:lpstr>A poem quoted in TNV used as a starting point</vt:lpstr>
      <vt:lpstr>A grammatical verse from YK answering the question</vt:lpstr>
      <vt:lpstr>Table of content of YK</vt:lpstr>
      <vt:lpstr>Table of content of YK</vt:lpstr>
      <vt:lpstr>Table of content of YK</vt:lpstr>
      <vt:lpstr>YK, with commentary and KT3 as example for type 1</vt:lpstr>
      <vt:lpstr>YK, with commentary and KT18 as example for type 3</vt:lpstr>
      <vt:lpstr>What is Classical Tamil?</vt:lpstr>
      <vt:lpstr>A poetical language which differs very much from every-day Tamil and which is really mastered only by a few people after a long effort (outsiders testimony)</vt:lpstr>
      <vt:lpstr>A poetical language which differs very much from every-day Tamil and which is really mastered only by a few people after a long effort (insiders testimony)</vt:lpstr>
      <vt:lpstr>Visiting the life of a few traditional scholars, through the autobiography of UVS (1855-1942) </vt:lpstr>
      <vt:lpstr>Visiting the life of a few traditional scholars, through the autobiography of UVS (1855-1942) </vt:lpstr>
      <vt:lpstr>Visiting the life of a few traditional scholars, through the autobiography of UVS (1855-1942) </vt:lpstr>
      <vt:lpstr>Visiting the life of a few traditional scholars, through the autobiography of UVS (1855-1942) </vt:lpstr>
      <vt:lpstr>Visiting the life of a few traditional scholars, through the autobiography of UVS (1855-1942) </vt:lpstr>
      <vt:lpstr>Visiting the life of a few traditional scholars, through the autobiography of UVS (1855-1942) </vt:lpstr>
      <vt:lpstr>What I cannot talk about</vt:lpstr>
      <vt:lpstr>Merci de votre attention</vt:lpstr>
      <vt:lpstr>Abstract (1)</vt:lpstr>
      <vt:lpstr>Abstract (2)</vt:lpstr>
      <vt:lpstr>Abstract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Jean-Luc Chevillard</dc:creator>
  <cp:lastModifiedBy>Jean-Luc Chevillard</cp:lastModifiedBy>
  <cp:revision>34</cp:revision>
  <cp:lastPrinted>2026-01-18T17:05:31Z</cp:lastPrinted>
  <dcterms:created xsi:type="dcterms:W3CDTF">2026-01-16T12:26:01Z</dcterms:created>
  <dcterms:modified xsi:type="dcterms:W3CDTF">2026-01-22T12:17:29Z</dcterms:modified>
</cp:coreProperties>
</file>