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61" r:id="rId5"/>
    <p:sldId id="279" r:id="rId6"/>
    <p:sldId id="260" r:id="rId7"/>
    <p:sldId id="262" r:id="rId8"/>
    <p:sldId id="263" r:id="rId9"/>
    <p:sldId id="264" r:id="rId10"/>
    <p:sldId id="265" r:id="rId11"/>
    <p:sldId id="266" r:id="rId12"/>
    <p:sldId id="267" r:id="rId13"/>
    <p:sldId id="268" r:id="rId14"/>
    <p:sldId id="269" r:id="rId15"/>
    <p:sldId id="270" r:id="rId16"/>
    <p:sldId id="271" r:id="rId17"/>
    <p:sldId id="280" r:id="rId18"/>
    <p:sldId id="272" r:id="rId19"/>
    <p:sldId id="273" r:id="rId20"/>
    <p:sldId id="274" r:id="rId21"/>
    <p:sldId id="276" r:id="rId22"/>
    <p:sldId id="275" r:id="rId23"/>
    <p:sldId id="277" r:id="rId24"/>
    <p:sldId id="278" r:id="rId25"/>
    <p:sldId id="281" r:id="rId26"/>
    <p:sldId id="282" r:id="rId27"/>
    <p:sldId id="283" r:id="rId28"/>
    <p:sldId id="284" r:id="rId29"/>
    <p:sldId id="287" r:id="rId30"/>
    <p:sldId id="288" r:id="rId31"/>
    <p:sldId id="285" r:id="rId32"/>
    <p:sldId id="286" r:id="rId33"/>
    <p:sldId id="308" r:id="rId34"/>
    <p:sldId id="309" r:id="rId35"/>
    <p:sldId id="310" r:id="rId36"/>
    <p:sldId id="311"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6" r:id="rId50"/>
    <p:sldId id="307" r:id="rId51"/>
    <p:sldId id="301" r:id="rId52"/>
    <p:sldId id="302" r:id="rId53"/>
    <p:sldId id="303" r:id="rId54"/>
    <p:sldId id="304" r:id="rId55"/>
    <p:sldId id="305" r:id="rId56"/>
    <p:sldId id="312" r:id="rId57"/>
    <p:sldId id="25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C26BB2-77DC-4370-8868-FE4AF987F31C}" type="datetimeFigureOut">
              <a:rPr lang="en-GB" smtClean="0"/>
              <a:t>20/09/2025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A6C2D-B76D-4B5A-8B22-517023035800}" type="slidenum">
              <a:rPr lang="en-GB" smtClean="0"/>
              <a:t>‹#›</a:t>
            </a:fld>
            <a:endParaRPr lang="en-GB"/>
          </a:p>
        </p:txBody>
      </p:sp>
    </p:spTree>
    <p:extLst>
      <p:ext uri="{BB962C8B-B14F-4D97-AF65-F5344CB8AC3E}">
        <p14:creationId xmlns:p14="http://schemas.microsoft.com/office/powerpoint/2010/main" val="930101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1746-8A7C-794B-A90B-B6AC174A9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B72EA0-C390-E373-BB26-4B3378615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4F9E59-EAE9-5333-3E13-D68D2FE001EB}"/>
              </a:ext>
            </a:extLst>
          </p:cNvPr>
          <p:cNvSpPr>
            <a:spLocks noGrp="1"/>
          </p:cNvSpPr>
          <p:nvPr>
            <p:ph type="dt" sz="half" idx="10"/>
          </p:nvPr>
        </p:nvSpPr>
        <p:spPr/>
        <p:txBody>
          <a:bodyPr/>
          <a:lstStyle/>
          <a:p>
            <a:fld id="{1926700C-F09B-4872-B974-9CCE846C77A7}" type="datetime1">
              <a:rPr lang="en-GB" smtClean="0"/>
              <a:t>20/09/2025</a:t>
            </a:fld>
            <a:endParaRPr lang="en-GB"/>
          </a:p>
        </p:txBody>
      </p:sp>
      <p:sp>
        <p:nvSpPr>
          <p:cNvPr id="5" name="Footer Placeholder 4">
            <a:extLst>
              <a:ext uri="{FF2B5EF4-FFF2-40B4-BE49-F238E27FC236}">
                <a16:creationId xmlns:a16="http://schemas.microsoft.com/office/drawing/2014/main" id="{4D5A54EA-9F34-2642-4CB6-68ED49E219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567DD3-9AFD-44FD-2F41-EA294C77CD6C}"/>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2010781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57ED-CB7F-E9CA-F023-0C6A49B7E2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75280D-597A-C662-104D-2FC853D7BB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AAAD59-64C6-47E5-3AC4-6FB0DAC0A73B}"/>
              </a:ext>
            </a:extLst>
          </p:cNvPr>
          <p:cNvSpPr>
            <a:spLocks noGrp="1"/>
          </p:cNvSpPr>
          <p:nvPr>
            <p:ph type="dt" sz="half" idx="10"/>
          </p:nvPr>
        </p:nvSpPr>
        <p:spPr/>
        <p:txBody>
          <a:bodyPr/>
          <a:lstStyle/>
          <a:p>
            <a:fld id="{93F1E3A0-CF76-4AC6-BD0B-D809BF69DAD5}" type="datetime1">
              <a:rPr lang="en-GB" smtClean="0"/>
              <a:t>20/09/2025</a:t>
            </a:fld>
            <a:endParaRPr lang="en-GB"/>
          </a:p>
        </p:txBody>
      </p:sp>
      <p:sp>
        <p:nvSpPr>
          <p:cNvPr id="5" name="Footer Placeholder 4">
            <a:extLst>
              <a:ext uri="{FF2B5EF4-FFF2-40B4-BE49-F238E27FC236}">
                <a16:creationId xmlns:a16="http://schemas.microsoft.com/office/drawing/2014/main" id="{485552A3-79B0-EC52-B736-A83CEF59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555A66-99FC-DA58-E8FA-15B57A5E05A6}"/>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88302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35B4D-1313-7673-B726-B04C52D439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983513-5383-7A65-D163-C70CD2AF65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FA7864-3056-792F-4A6C-A882650164BB}"/>
              </a:ext>
            </a:extLst>
          </p:cNvPr>
          <p:cNvSpPr>
            <a:spLocks noGrp="1"/>
          </p:cNvSpPr>
          <p:nvPr>
            <p:ph type="dt" sz="half" idx="10"/>
          </p:nvPr>
        </p:nvSpPr>
        <p:spPr/>
        <p:txBody>
          <a:bodyPr/>
          <a:lstStyle/>
          <a:p>
            <a:fld id="{1E9AF57F-F816-4B43-B40B-E76AC6DE72F0}" type="datetime1">
              <a:rPr lang="en-GB" smtClean="0"/>
              <a:t>20/09/2025</a:t>
            </a:fld>
            <a:endParaRPr lang="en-GB"/>
          </a:p>
        </p:txBody>
      </p:sp>
      <p:sp>
        <p:nvSpPr>
          <p:cNvPr id="5" name="Footer Placeholder 4">
            <a:extLst>
              <a:ext uri="{FF2B5EF4-FFF2-40B4-BE49-F238E27FC236}">
                <a16:creationId xmlns:a16="http://schemas.microsoft.com/office/drawing/2014/main" id="{02342F13-D5C7-8345-3075-3B5801B61F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3E095B-6593-0A98-E250-2284A6227E0F}"/>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587366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ABA6-1AF3-C3C2-A681-D0837A302C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908B86-31BC-2F9E-61DD-EC3833AC10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0D6C0-766A-4C6F-9430-3954507994E1}"/>
              </a:ext>
            </a:extLst>
          </p:cNvPr>
          <p:cNvSpPr>
            <a:spLocks noGrp="1"/>
          </p:cNvSpPr>
          <p:nvPr>
            <p:ph type="dt" sz="half" idx="10"/>
          </p:nvPr>
        </p:nvSpPr>
        <p:spPr/>
        <p:txBody>
          <a:bodyPr/>
          <a:lstStyle/>
          <a:p>
            <a:fld id="{C5BB264C-5BF5-4CC2-B538-380EB77CEB3D}" type="datetime1">
              <a:rPr lang="en-GB" smtClean="0"/>
              <a:t>20/09/2025</a:t>
            </a:fld>
            <a:endParaRPr lang="en-GB"/>
          </a:p>
        </p:txBody>
      </p:sp>
      <p:sp>
        <p:nvSpPr>
          <p:cNvPr id="5" name="Footer Placeholder 4">
            <a:extLst>
              <a:ext uri="{FF2B5EF4-FFF2-40B4-BE49-F238E27FC236}">
                <a16:creationId xmlns:a16="http://schemas.microsoft.com/office/drawing/2014/main" id="{519B93CD-9113-1A78-A12C-043B8FC001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DE772E-3E57-07C4-44BA-7AACAE906AD8}"/>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194768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D661-35A7-7540-74AA-C7C52363A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33B2AE-90DB-5A63-2568-24D296515F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F4955B-31A3-3A4A-78AE-FEA64A246C92}"/>
              </a:ext>
            </a:extLst>
          </p:cNvPr>
          <p:cNvSpPr>
            <a:spLocks noGrp="1"/>
          </p:cNvSpPr>
          <p:nvPr>
            <p:ph type="dt" sz="half" idx="10"/>
          </p:nvPr>
        </p:nvSpPr>
        <p:spPr/>
        <p:txBody>
          <a:bodyPr/>
          <a:lstStyle/>
          <a:p>
            <a:fld id="{4C3CF024-6C90-4A96-9FA2-9AE9C0791834}" type="datetime1">
              <a:rPr lang="en-GB" smtClean="0"/>
              <a:t>20/09/2025</a:t>
            </a:fld>
            <a:endParaRPr lang="en-GB"/>
          </a:p>
        </p:txBody>
      </p:sp>
      <p:sp>
        <p:nvSpPr>
          <p:cNvPr id="5" name="Footer Placeholder 4">
            <a:extLst>
              <a:ext uri="{FF2B5EF4-FFF2-40B4-BE49-F238E27FC236}">
                <a16:creationId xmlns:a16="http://schemas.microsoft.com/office/drawing/2014/main" id="{BE47854A-9725-87A1-4BEC-1B693C4442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F5254B-0954-DC4C-659D-9E19A90997F7}"/>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0683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11B1-763E-1C25-F542-5F0E879D13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79C5DD-A4A7-3F73-F696-87776B2C4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8E2299-0A5F-8F81-164C-63C8A4A5BA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E1A182-29F0-D9AE-5CA1-33045C6A74CE}"/>
              </a:ext>
            </a:extLst>
          </p:cNvPr>
          <p:cNvSpPr>
            <a:spLocks noGrp="1"/>
          </p:cNvSpPr>
          <p:nvPr>
            <p:ph type="dt" sz="half" idx="10"/>
          </p:nvPr>
        </p:nvSpPr>
        <p:spPr/>
        <p:txBody>
          <a:bodyPr/>
          <a:lstStyle/>
          <a:p>
            <a:fld id="{AA7459AB-1DD8-476C-8FE1-376904BC5831}" type="datetime1">
              <a:rPr lang="en-GB" smtClean="0"/>
              <a:t>20/09/2025</a:t>
            </a:fld>
            <a:endParaRPr lang="en-GB"/>
          </a:p>
        </p:txBody>
      </p:sp>
      <p:sp>
        <p:nvSpPr>
          <p:cNvPr id="6" name="Footer Placeholder 5">
            <a:extLst>
              <a:ext uri="{FF2B5EF4-FFF2-40B4-BE49-F238E27FC236}">
                <a16:creationId xmlns:a16="http://schemas.microsoft.com/office/drawing/2014/main" id="{C51BCE94-B961-1101-23B9-77D8F25B77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18A53B-A6DE-0C4F-BFF5-58916C26F64E}"/>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35487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1ADA-0893-D2D4-09C4-FA8F571F10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D20BE2-6685-928A-1A54-A4A2FC2C69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A9BB63-A44D-8E2A-0746-170E182364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60FC13D-B476-9C5C-65D9-DC29E5DD46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906DCB-D097-D37D-22B1-8DA025703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79F385-E2DE-CE28-CB0E-E1626152E194}"/>
              </a:ext>
            </a:extLst>
          </p:cNvPr>
          <p:cNvSpPr>
            <a:spLocks noGrp="1"/>
          </p:cNvSpPr>
          <p:nvPr>
            <p:ph type="dt" sz="half" idx="10"/>
          </p:nvPr>
        </p:nvSpPr>
        <p:spPr/>
        <p:txBody>
          <a:bodyPr/>
          <a:lstStyle/>
          <a:p>
            <a:fld id="{3C7991BC-91FE-4FE1-9DFA-6D24B809B2F9}" type="datetime1">
              <a:rPr lang="en-GB" smtClean="0"/>
              <a:t>20/09/2025</a:t>
            </a:fld>
            <a:endParaRPr lang="en-GB"/>
          </a:p>
        </p:txBody>
      </p:sp>
      <p:sp>
        <p:nvSpPr>
          <p:cNvPr id="8" name="Footer Placeholder 7">
            <a:extLst>
              <a:ext uri="{FF2B5EF4-FFF2-40B4-BE49-F238E27FC236}">
                <a16:creationId xmlns:a16="http://schemas.microsoft.com/office/drawing/2014/main" id="{54EBB77B-0127-9A4E-5BD7-82900B20A8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5C1817-037F-16E9-5094-EE734094013D}"/>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246300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912C-F62F-ED9D-EB59-774161D26E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70FCC6-A742-EB2C-F8DE-DEE3E28F4D15}"/>
              </a:ext>
            </a:extLst>
          </p:cNvPr>
          <p:cNvSpPr>
            <a:spLocks noGrp="1"/>
          </p:cNvSpPr>
          <p:nvPr>
            <p:ph type="dt" sz="half" idx="10"/>
          </p:nvPr>
        </p:nvSpPr>
        <p:spPr/>
        <p:txBody>
          <a:bodyPr/>
          <a:lstStyle/>
          <a:p>
            <a:fld id="{E9EF0B91-6CE8-4BCF-9CD3-3A4DB5F765C7}" type="datetime1">
              <a:rPr lang="en-GB" smtClean="0"/>
              <a:t>20/09/2025</a:t>
            </a:fld>
            <a:endParaRPr lang="en-GB"/>
          </a:p>
        </p:txBody>
      </p:sp>
      <p:sp>
        <p:nvSpPr>
          <p:cNvPr id="4" name="Footer Placeholder 3">
            <a:extLst>
              <a:ext uri="{FF2B5EF4-FFF2-40B4-BE49-F238E27FC236}">
                <a16:creationId xmlns:a16="http://schemas.microsoft.com/office/drawing/2014/main" id="{09488EC3-AFAE-2A7F-2358-39A0EA2996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C84EAB-8550-68F3-0E4A-685A0B494720}"/>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03531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3DBCC3-EEC4-C577-C6FD-289C87DE83A3}"/>
              </a:ext>
            </a:extLst>
          </p:cNvPr>
          <p:cNvSpPr>
            <a:spLocks noGrp="1"/>
          </p:cNvSpPr>
          <p:nvPr>
            <p:ph type="dt" sz="half" idx="10"/>
          </p:nvPr>
        </p:nvSpPr>
        <p:spPr/>
        <p:txBody>
          <a:bodyPr/>
          <a:lstStyle/>
          <a:p>
            <a:fld id="{B7E2A502-B7E0-4351-ADAA-151AF742DDFE}" type="datetime1">
              <a:rPr lang="en-GB" smtClean="0"/>
              <a:t>20/09/2025</a:t>
            </a:fld>
            <a:endParaRPr lang="en-GB"/>
          </a:p>
        </p:txBody>
      </p:sp>
      <p:sp>
        <p:nvSpPr>
          <p:cNvPr id="3" name="Footer Placeholder 2">
            <a:extLst>
              <a:ext uri="{FF2B5EF4-FFF2-40B4-BE49-F238E27FC236}">
                <a16:creationId xmlns:a16="http://schemas.microsoft.com/office/drawing/2014/main" id="{ADA8F2AA-1BC5-CCF3-AED5-CFDC4436E1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4E067B-5231-5E66-BEF1-759DF6533623}"/>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82523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51A4-7D9C-A5AB-326F-F52BFB07F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A8FC70-5473-73ED-440E-FEBD9BF72D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B316CF-8044-1E08-1B1D-C05962D44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D4268-754D-24F7-4628-F0A1D389EAEF}"/>
              </a:ext>
            </a:extLst>
          </p:cNvPr>
          <p:cNvSpPr>
            <a:spLocks noGrp="1"/>
          </p:cNvSpPr>
          <p:nvPr>
            <p:ph type="dt" sz="half" idx="10"/>
          </p:nvPr>
        </p:nvSpPr>
        <p:spPr/>
        <p:txBody>
          <a:bodyPr/>
          <a:lstStyle/>
          <a:p>
            <a:fld id="{1C01BAEA-2065-42FF-9E16-ECBE0E2E7755}" type="datetime1">
              <a:rPr lang="en-GB" smtClean="0"/>
              <a:t>20/09/2025</a:t>
            </a:fld>
            <a:endParaRPr lang="en-GB"/>
          </a:p>
        </p:txBody>
      </p:sp>
      <p:sp>
        <p:nvSpPr>
          <p:cNvPr id="6" name="Footer Placeholder 5">
            <a:extLst>
              <a:ext uri="{FF2B5EF4-FFF2-40B4-BE49-F238E27FC236}">
                <a16:creationId xmlns:a16="http://schemas.microsoft.com/office/drawing/2014/main" id="{1D11FFFB-990A-96FB-B554-9D855831A2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37F475-D932-0F0E-168B-34F549F09716}"/>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34054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C2B2-5E78-9AF6-8E0E-88F99D4A1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009C31-72F9-F11E-F0EB-0778C6B23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6C6F2A5-CCBA-AD82-09CC-8B4EDD7474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0BD7D3-EEA7-751A-A8C2-7F73131A228E}"/>
              </a:ext>
            </a:extLst>
          </p:cNvPr>
          <p:cNvSpPr>
            <a:spLocks noGrp="1"/>
          </p:cNvSpPr>
          <p:nvPr>
            <p:ph type="dt" sz="half" idx="10"/>
          </p:nvPr>
        </p:nvSpPr>
        <p:spPr/>
        <p:txBody>
          <a:bodyPr/>
          <a:lstStyle/>
          <a:p>
            <a:fld id="{43031FFA-5A9E-4ED4-8D57-6F7ED0E3307F}" type="datetime1">
              <a:rPr lang="en-GB" smtClean="0"/>
              <a:t>20/09/2025</a:t>
            </a:fld>
            <a:endParaRPr lang="en-GB"/>
          </a:p>
        </p:txBody>
      </p:sp>
      <p:sp>
        <p:nvSpPr>
          <p:cNvPr id="6" name="Footer Placeholder 5">
            <a:extLst>
              <a:ext uri="{FF2B5EF4-FFF2-40B4-BE49-F238E27FC236}">
                <a16:creationId xmlns:a16="http://schemas.microsoft.com/office/drawing/2014/main" id="{552DD0DC-8F26-A4CC-BCE7-A0F5014A49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F3159-CEDE-A977-67A4-0233156AE12B}"/>
              </a:ext>
            </a:extLst>
          </p:cNvPr>
          <p:cNvSpPr>
            <a:spLocks noGrp="1"/>
          </p:cNvSpPr>
          <p:nvPr>
            <p:ph type="sldNum" sz="quarter" idx="12"/>
          </p:nvPr>
        </p:nvSpPr>
        <p:spPr/>
        <p:txBody>
          <a:bodyPr/>
          <a:lstStyle/>
          <a:p>
            <a:fld id="{E3D7EFF3-7209-4B7A-86ED-D4C28DB6A473}" type="slidenum">
              <a:rPr lang="en-GB" smtClean="0"/>
              <a:t>‹#›</a:t>
            </a:fld>
            <a:endParaRPr lang="en-GB"/>
          </a:p>
        </p:txBody>
      </p:sp>
    </p:spTree>
    <p:extLst>
      <p:ext uri="{BB962C8B-B14F-4D97-AF65-F5344CB8AC3E}">
        <p14:creationId xmlns:p14="http://schemas.microsoft.com/office/powerpoint/2010/main" val="130409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D5223-F7F9-03B1-7A9A-03722D9845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A16A32-E9AA-E7BD-0AD5-C4FF78F3A5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F94980-7807-4DEF-1EF3-BA436D0F8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A626F9-C1E7-4F95-8C54-8E2349F57FA0}" type="datetime1">
              <a:rPr lang="en-GB" smtClean="0"/>
              <a:t>20/09/2025</a:t>
            </a:fld>
            <a:endParaRPr lang="en-GB"/>
          </a:p>
        </p:txBody>
      </p:sp>
      <p:sp>
        <p:nvSpPr>
          <p:cNvPr id="5" name="Footer Placeholder 4">
            <a:extLst>
              <a:ext uri="{FF2B5EF4-FFF2-40B4-BE49-F238E27FC236}">
                <a16:creationId xmlns:a16="http://schemas.microsoft.com/office/drawing/2014/main" id="{5846489E-C52A-C8C9-F5AB-2B1B9CFDC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E229C7E-7B7F-B989-B464-F9B1A3F4E8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D7EFF3-7209-4B7A-86ED-D4C28DB6A473}" type="slidenum">
              <a:rPr lang="en-GB" smtClean="0"/>
              <a:t>‹#›</a:t>
            </a:fld>
            <a:endParaRPr lang="en-GB"/>
          </a:p>
        </p:txBody>
      </p:sp>
    </p:spTree>
    <p:extLst>
      <p:ext uri="{BB962C8B-B14F-4D97-AF65-F5344CB8AC3E}">
        <p14:creationId xmlns:p14="http://schemas.microsoft.com/office/powerpoint/2010/main" val="514089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unesco.org/archives/multimedia/document-5085" TargetMode="Externa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angkordatabase.asia/authors/jean-filliozat" TargetMode="External"/><Relationship Id="rId13" Type="http://schemas.openxmlformats.org/officeDocument/2006/relationships/hyperlink" Target="https://www.persee.fr/doc/befeo_0336-1519_1984_num_73_1_1628" TargetMode="External"/><Relationship Id="rId3" Type="http://schemas.openxmlformats.org/officeDocument/2006/relationships/hyperlink" Target="https://www.academia.edu/3401354/The_Shaiva_Manuscripts_of_Pondicherry_Les_manuscrits_shiva&#239;tes_de_Pondich&#233;ry_Dominic_Goodall_and_Jean_Pierre_Muller_" TargetMode="External"/><Relationship Id="rId7" Type="http://schemas.openxmlformats.org/officeDocument/2006/relationships/hyperlink" Target="https://books.openedition.org/ifp/2729" TargetMode="External"/><Relationship Id="rId12" Type="http://schemas.openxmlformats.org/officeDocument/2006/relationships/hyperlink" Target="https://en.wikipedia.org/wiki/Jean_Filliozat" TargetMode="External"/><Relationship Id="rId2" Type="http://schemas.openxmlformats.org/officeDocument/2006/relationships/hyperlink" Target="https://www.ifpindia.org/organisation" TargetMode="External"/><Relationship Id="rId1" Type="http://schemas.openxmlformats.org/officeDocument/2006/relationships/slideLayout" Target="../slideLayouts/slideLayout4.xml"/><Relationship Id="rId6" Type="http://schemas.openxmlformats.org/officeDocument/2006/relationships/hyperlink" Target="https://books.openedition.org/ifp/2409" TargetMode="External"/><Relationship Id="rId11" Type="http://schemas.openxmlformats.org/officeDocument/2006/relationships/hyperlink" Target="https://thevaaram.org/en/thirumurai_1/songview.php?thiru=11&amp;Song_idField=11004&amp;padhi=040" TargetMode="External"/><Relationship Id="rId5" Type="http://schemas.openxmlformats.org/officeDocument/2006/relationships/hyperlink" Target="https://www.tamilvu.org/slet/l4100/l4100pd3.jsp?bookid=73&amp;part=I&amp;pno=57" TargetMode="External"/><Relationship Id="rId15" Type="http://schemas.openxmlformats.org/officeDocument/2006/relationships/hyperlink" Target="https://www.ifpindia.org/media/documents/pattrika_36.pdf" TargetMode="External"/><Relationship Id="rId10" Type="http://schemas.openxmlformats.org/officeDocument/2006/relationships/hyperlink" Target="https://www.unesco.org/archives/multimedia/document-5085" TargetMode="External"/><Relationship Id="rId4" Type="http://schemas.openxmlformats.org/officeDocument/2006/relationships/hyperlink" Target="https://www.canalacademies.com/emissions/passion-passe-temps/souvenirs-de-famille/souvenirs-de-famille-jean-filliozat-de-lacademie-des-inscriptions-et-belles-lettres" TargetMode="External"/><Relationship Id="rId9" Type="http://schemas.openxmlformats.org/officeDocument/2006/relationships/hyperlink" Target="https://tamilnation.org/forum/sachisrikantha/061020iatr" TargetMode="External"/><Relationship Id="rId14" Type="http://schemas.openxmlformats.org/officeDocument/2006/relationships/hyperlink" Target="https://www.ifpindia.org/resources/manuscript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814C-10DD-A2DD-87FC-E538C69F6913}"/>
              </a:ext>
            </a:extLst>
          </p:cNvPr>
          <p:cNvSpPr>
            <a:spLocks noGrp="1"/>
          </p:cNvSpPr>
          <p:nvPr>
            <p:ph type="ctrTitle"/>
          </p:nvPr>
        </p:nvSpPr>
        <p:spPr>
          <a:xfrm>
            <a:off x="750013" y="513709"/>
            <a:ext cx="10705672" cy="4112204"/>
          </a:xfrm>
        </p:spPr>
        <p:txBody>
          <a:bodyPr>
            <a:normAutofit fontScale="90000"/>
          </a:bodyPr>
          <a:lstStyle/>
          <a:p>
            <a:r>
              <a:rPr lang="fr-FR" dirty="0"/>
              <a:t>La trace de Jean Filliozat (1906-1982) dans l'histoire des études tamoules, 55 ans après la 3ème conférence IATR de 1970 au Collège de France (Paris)</a:t>
            </a:r>
            <a:endParaRPr lang="en-GB" dirty="0"/>
          </a:p>
        </p:txBody>
      </p:sp>
      <p:sp>
        <p:nvSpPr>
          <p:cNvPr id="3" name="Subtitle 2">
            <a:extLst>
              <a:ext uri="{FF2B5EF4-FFF2-40B4-BE49-F238E27FC236}">
                <a16:creationId xmlns:a16="http://schemas.microsoft.com/office/drawing/2014/main" id="{9474A9CE-A1E8-14D4-A17B-BC18B3FEC698}"/>
              </a:ext>
            </a:extLst>
          </p:cNvPr>
          <p:cNvSpPr>
            <a:spLocks noGrp="1"/>
          </p:cNvSpPr>
          <p:nvPr>
            <p:ph type="subTitle" idx="1"/>
          </p:nvPr>
        </p:nvSpPr>
        <p:spPr>
          <a:xfrm>
            <a:off x="1524000" y="4992624"/>
            <a:ext cx="9144000" cy="1363726"/>
          </a:xfrm>
        </p:spPr>
        <p:txBody>
          <a:bodyPr/>
          <a:lstStyle/>
          <a:p>
            <a:r>
              <a:rPr lang="de-DE" dirty="0" err="1"/>
              <a:t>Dr</a:t>
            </a:r>
            <a:r>
              <a:rPr lang="de-DE" dirty="0"/>
              <a:t> Jean-Luc CHEVILLARD</a:t>
            </a:r>
          </a:p>
          <a:p>
            <a:r>
              <a:rPr lang="de-DE" dirty="0"/>
              <a:t>HTL (Paris) &amp; </a:t>
            </a:r>
            <a:r>
              <a:rPr lang="de-DE" dirty="0" err="1"/>
              <a:t>Tamilex</a:t>
            </a:r>
            <a:r>
              <a:rPr lang="de-DE" dirty="0"/>
              <a:t> (Hamburg)</a:t>
            </a:r>
          </a:p>
          <a:p>
            <a:r>
              <a:rPr lang="en-GB" dirty="0"/>
              <a:t>https://www.tamilex.uni-hamburg.de/team/chevillard.html</a:t>
            </a:r>
          </a:p>
        </p:txBody>
      </p:sp>
      <p:sp>
        <p:nvSpPr>
          <p:cNvPr id="4" name="Slide Number Placeholder 3">
            <a:extLst>
              <a:ext uri="{FF2B5EF4-FFF2-40B4-BE49-F238E27FC236}">
                <a16:creationId xmlns:a16="http://schemas.microsoft.com/office/drawing/2014/main" id="{687F6381-FC50-07AB-6C29-C8AE0CB2C8B1}"/>
              </a:ext>
            </a:extLst>
          </p:cNvPr>
          <p:cNvSpPr>
            <a:spLocks noGrp="1"/>
          </p:cNvSpPr>
          <p:nvPr>
            <p:ph type="sldNum" sz="quarter" idx="12"/>
          </p:nvPr>
        </p:nvSpPr>
        <p:spPr/>
        <p:txBody>
          <a:bodyPr/>
          <a:lstStyle/>
          <a:p>
            <a:fld id="{E3D7EFF3-7209-4B7A-86ED-D4C28DB6A473}" type="slidenum">
              <a:rPr lang="en-GB" smtClean="0"/>
              <a:t>1</a:t>
            </a:fld>
            <a:endParaRPr lang="en-GB"/>
          </a:p>
        </p:txBody>
      </p:sp>
    </p:spTree>
    <p:extLst>
      <p:ext uri="{BB962C8B-B14F-4D97-AF65-F5344CB8AC3E}">
        <p14:creationId xmlns:p14="http://schemas.microsoft.com/office/powerpoint/2010/main" val="391767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84EC2-D3B5-3C9D-DC63-DE059CDA061C}"/>
              </a:ext>
            </a:extLst>
          </p:cNvPr>
          <p:cNvSpPr>
            <a:spLocks noGrp="1"/>
          </p:cNvSpPr>
          <p:nvPr>
            <p:ph type="title"/>
          </p:nvPr>
        </p:nvSpPr>
        <p:spPr>
          <a:xfrm>
            <a:off x="893852" y="136524"/>
            <a:ext cx="10459948" cy="2262189"/>
          </a:xfrm>
        </p:spPr>
        <p:txBody>
          <a:bodyPr>
            <a:noAutofit/>
          </a:bodyPr>
          <a:lstStyle/>
          <a:p>
            <a:pPr>
              <a:lnSpc>
                <a:spcPct val="110000"/>
              </a:lnSpc>
            </a:pPr>
            <a:r>
              <a:rPr lang="ta-IN" sz="2800" dirty="0"/>
              <a:t>பிறந்து மொழிபயின்ற பின்னெல்லாங் காதல்</a:t>
            </a:r>
            <a:br>
              <a:rPr lang="ta-IN" sz="2800" dirty="0"/>
            </a:br>
            <a:r>
              <a:rPr lang="ta-IN" sz="2800" dirty="0"/>
              <a:t>சிறந்துநின் சேவடியே சேர்ந்தேன் - நிறந்திகழும்</a:t>
            </a:r>
            <a:br>
              <a:rPr lang="ta-IN" sz="2800" dirty="0"/>
            </a:br>
            <a:r>
              <a:rPr lang="ta-IN" sz="2800" dirty="0"/>
              <a:t>மைஞ்ஞான்ற கண்டத்து வானோர் பெருமானே</a:t>
            </a:r>
            <a:br>
              <a:rPr lang="ta-IN" sz="2800" dirty="0"/>
            </a:br>
            <a:r>
              <a:rPr lang="ta-IN" sz="2800" dirty="0"/>
              <a:t>எஞ்ஞான்று தீர்ப்ப திடர்.</a:t>
            </a:r>
            <a:r>
              <a:rPr lang="de-DE" sz="2800" dirty="0"/>
              <a:t> (</a:t>
            </a:r>
            <a:r>
              <a:rPr lang="de-DE" sz="2800" dirty="0" err="1"/>
              <a:t>Kāraikkāl</a:t>
            </a:r>
            <a:r>
              <a:rPr lang="de-DE" sz="2800" dirty="0"/>
              <a:t> </a:t>
            </a:r>
            <a:r>
              <a:rPr lang="de-DE" sz="2800" dirty="0" err="1"/>
              <a:t>Ammaiyār</a:t>
            </a:r>
            <a:r>
              <a:rPr lang="de-DE" sz="2800" dirty="0"/>
              <a:t>)</a:t>
            </a:r>
            <a:endParaRPr lang="en-GB" sz="2800" dirty="0"/>
          </a:p>
        </p:txBody>
      </p:sp>
      <p:pic>
        <p:nvPicPr>
          <p:cNvPr id="7" name="Content Placeholder 6" descr="A statue of a person&#10;&#10;AI-generated content may be incorrect.">
            <a:extLst>
              <a:ext uri="{FF2B5EF4-FFF2-40B4-BE49-F238E27FC236}">
                <a16:creationId xmlns:a16="http://schemas.microsoft.com/office/drawing/2014/main" id="{3AC83C1A-CD50-FC95-369F-0E1EB7E59D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6071" y="2578100"/>
            <a:ext cx="2204966" cy="3598863"/>
          </a:xfrm>
        </p:spPr>
      </p:pic>
      <p:sp>
        <p:nvSpPr>
          <p:cNvPr id="4" name="Content Placeholder 3">
            <a:extLst>
              <a:ext uri="{FF2B5EF4-FFF2-40B4-BE49-F238E27FC236}">
                <a16:creationId xmlns:a16="http://schemas.microsoft.com/office/drawing/2014/main" id="{F4B88565-9EFC-D4CD-C1C4-60F2BF0AC6DA}"/>
              </a:ext>
            </a:extLst>
          </p:cNvPr>
          <p:cNvSpPr>
            <a:spLocks noGrp="1"/>
          </p:cNvSpPr>
          <p:nvPr>
            <p:ph sz="half" idx="2"/>
          </p:nvPr>
        </p:nvSpPr>
        <p:spPr>
          <a:xfrm>
            <a:off x="2938409" y="2784296"/>
            <a:ext cx="9113178" cy="3572053"/>
          </a:xfrm>
        </p:spPr>
        <p:txBody>
          <a:bodyPr>
            <a:normAutofit/>
          </a:bodyPr>
          <a:lstStyle/>
          <a:p>
            <a:pPr marL="0" indent="0">
              <a:buNone/>
            </a:pPr>
            <a:r>
              <a:rPr lang="de-DE" dirty="0"/>
              <a:t>Le </a:t>
            </a:r>
            <a:r>
              <a:rPr lang="de-DE" dirty="0" err="1"/>
              <a:t>Poème</a:t>
            </a:r>
            <a:r>
              <a:rPr lang="de-DE" dirty="0"/>
              <a:t> de </a:t>
            </a:r>
            <a:r>
              <a:rPr lang="de-DE" dirty="0" err="1"/>
              <a:t>l‘admirable</a:t>
            </a:r>
            <a:r>
              <a:rPr lang="de-DE" dirty="0"/>
              <a:t>  (</a:t>
            </a:r>
            <a:r>
              <a:rPr lang="ta-IN" dirty="0"/>
              <a:t>அற்புதத் திருவந்தாதி</a:t>
            </a:r>
            <a:r>
              <a:rPr lang="de-DE" dirty="0"/>
              <a:t>)</a:t>
            </a:r>
          </a:p>
          <a:p>
            <a:pPr marL="0" indent="0">
              <a:buNone/>
            </a:pPr>
            <a:endParaRPr lang="de-DE" dirty="0"/>
          </a:p>
          <a:p>
            <a:pPr marL="0" indent="0">
              <a:buNone/>
            </a:pPr>
            <a:r>
              <a:rPr lang="de-DE" dirty="0"/>
              <a:t>« </a:t>
            </a:r>
            <a:r>
              <a:rPr lang="de-DE" dirty="0" err="1"/>
              <a:t>Depuis</a:t>
            </a:r>
            <a:r>
              <a:rPr lang="de-DE" dirty="0"/>
              <a:t> </a:t>
            </a:r>
            <a:r>
              <a:rPr lang="de-DE" dirty="0" err="1"/>
              <a:t>que</a:t>
            </a:r>
            <a:r>
              <a:rPr lang="de-DE" dirty="0"/>
              <a:t>, </a:t>
            </a:r>
            <a:r>
              <a:rPr lang="de-DE" dirty="0" err="1"/>
              <a:t>née</a:t>
            </a:r>
            <a:r>
              <a:rPr lang="de-DE" dirty="0"/>
              <a:t>, </a:t>
            </a:r>
            <a:r>
              <a:rPr lang="de-DE" dirty="0" err="1"/>
              <a:t>j‘ai</a:t>
            </a:r>
            <a:r>
              <a:rPr lang="de-DE" dirty="0"/>
              <a:t> </a:t>
            </a:r>
            <a:r>
              <a:rPr lang="de-DE" dirty="0" err="1"/>
              <a:t>appris</a:t>
            </a:r>
            <a:r>
              <a:rPr lang="de-DE" dirty="0"/>
              <a:t> à </a:t>
            </a:r>
            <a:r>
              <a:rPr lang="de-DE" dirty="0" err="1"/>
              <a:t>parler</a:t>
            </a:r>
            <a:r>
              <a:rPr lang="de-DE" dirty="0"/>
              <a:t>, </a:t>
            </a:r>
            <a:r>
              <a:rPr lang="de-DE" dirty="0" err="1"/>
              <a:t>débordant</a:t>
            </a:r>
            <a:endParaRPr lang="de-DE" dirty="0"/>
          </a:p>
          <a:p>
            <a:pPr marL="0" indent="0">
              <a:buNone/>
            </a:pPr>
            <a:r>
              <a:rPr lang="de-DE" dirty="0" err="1"/>
              <a:t>d‘amour</a:t>
            </a:r>
            <a:r>
              <a:rPr lang="de-DE" dirty="0"/>
              <a:t>, </a:t>
            </a:r>
            <a:r>
              <a:rPr lang="de-DE" dirty="0" err="1"/>
              <a:t>j‘ai</a:t>
            </a:r>
            <a:r>
              <a:rPr lang="de-DE" dirty="0"/>
              <a:t> </a:t>
            </a:r>
            <a:r>
              <a:rPr lang="de-DE" dirty="0" err="1"/>
              <a:t>atteint</a:t>
            </a:r>
            <a:r>
              <a:rPr lang="de-DE" dirty="0"/>
              <a:t> </a:t>
            </a:r>
            <a:r>
              <a:rPr lang="de-DE" dirty="0" err="1"/>
              <a:t>tes</a:t>
            </a:r>
            <a:r>
              <a:rPr lang="de-DE" dirty="0"/>
              <a:t> </a:t>
            </a:r>
            <a:r>
              <a:rPr lang="de-DE" dirty="0" err="1"/>
              <a:t>pieds</a:t>
            </a:r>
            <a:r>
              <a:rPr lang="de-DE" dirty="0"/>
              <a:t> </a:t>
            </a:r>
            <a:r>
              <a:rPr lang="de-DE" dirty="0" err="1"/>
              <a:t>rouges</a:t>
            </a:r>
            <a:r>
              <a:rPr lang="de-DE" dirty="0"/>
              <a:t>. </a:t>
            </a:r>
            <a:r>
              <a:rPr lang="de-DE" dirty="0" err="1"/>
              <a:t>Magnanime</a:t>
            </a:r>
            <a:r>
              <a:rPr lang="de-DE" dirty="0"/>
              <a:t> Seigneur</a:t>
            </a:r>
          </a:p>
          <a:p>
            <a:pPr marL="0" indent="0">
              <a:buNone/>
            </a:pPr>
            <a:r>
              <a:rPr lang="de-DE" dirty="0"/>
              <a:t>des Célestes, à </a:t>
            </a:r>
            <a:r>
              <a:rPr lang="de-DE" dirty="0" err="1"/>
              <a:t>ta</a:t>
            </a:r>
            <a:r>
              <a:rPr lang="de-DE" dirty="0"/>
              <a:t> </a:t>
            </a:r>
            <a:r>
              <a:rPr lang="de-DE" dirty="0" err="1"/>
              <a:t>gorge</a:t>
            </a:r>
            <a:r>
              <a:rPr lang="de-DE" dirty="0"/>
              <a:t> </a:t>
            </a:r>
            <a:r>
              <a:rPr lang="de-DE" dirty="0" err="1"/>
              <a:t>resplendit</a:t>
            </a:r>
            <a:r>
              <a:rPr lang="de-DE" dirty="0"/>
              <a:t> </a:t>
            </a:r>
            <a:r>
              <a:rPr lang="de-DE" dirty="0" err="1"/>
              <a:t>une</a:t>
            </a:r>
            <a:r>
              <a:rPr lang="de-DE" dirty="0"/>
              <a:t> </a:t>
            </a:r>
            <a:r>
              <a:rPr lang="de-DE" dirty="0" err="1"/>
              <a:t>noirceur</a:t>
            </a:r>
            <a:r>
              <a:rPr lang="de-DE" dirty="0"/>
              <a:t> </a:t>
            </a:r>
            <a:r>
              <a:rPr lang="de-DE" dirty="0" err="1"/>
              <a:t>saillante</a:t>
            </a:r>
            <a:r>
              <a:rPr lang="de-DE" dirty="0"/>
              <a:t>.</a:t>
            </a:r>
          </a:p>
          <a:p>
            <a:pPr marL="0" indent="0">
              <a:buNone/>
            </a:pPr>
            <a:r>
              <a:rPr lang="de-DE" dirty="0"/>
              <a:t>Quand </a:t>
            </a:r>
            <a:r>
              <a:rPr lang="de-DE" dirty="0" err="1"/>
              <a:t>finiras</a:t>
            </a:r>
            <a:r>
              <a:rPr lang="de-DE" dirty="0"/>
              <a:t>-tu </a:t>
            </a:r>
            <a:r>
              <a:rPr lang="de-DE" dirty="0" err="1"/>
              <a:t>mes</a:t>
            </a:r>
            <a:r>
              <a:rPr lang="de-DE" dirty="0"/>
              <a:t> </a:t>
            </a:r>
            <a:r>
              <a:rPr lang="de-DE" dirty="0" err="1"/>
              <a:t>tourments</a:t>
            </a:r>
            <a:r>
              <a:rPr lang="de-DE" dirty="0"/>
              <a:t>? » (</a:t>
            </a:r>
            <a:r>
              <a:rPr lang="de-DE" dirty="0" err="1"/>
              <a:t>Karavelane</a:t>
            </a:r>
            <a:r>
              <a:rPr lang="de-DE" dirty="0"/>
              <a:t>, 1956)</a:t>
            </a:r>
          </a:p>
          <a:p>
            <a:pPr marL="0" indent="0" algn="r">
              <a:buNone/>
            </a:pPr>
            <a:r>
              <a:rPr lang="de-DE" b="1" dirty="0"/>
              <a:t>(PIFI-1)</a:t>
            </a:r>
          </a:p>
          <a:p>
            <a:pPr marL="0" indent="0">
              <a:buNone/>
            </a:pPr>
            <a:endParaRPr lang="en-GB" dirty="0"/>
          </a:p>
        </p:txBody>
      </p:sp>
      <p:sp>
        <p:nvSpPr>
          <p:cNvPr id="5" name="Slide Number Placeholder 4">
            <a:extLst>
              <a:ext uri="{FF2B5EF4-FFF2-40B4-BE49-F238E27FC236}">
                <a16:creationId xmlns:a16="http://schemas.microsoft.com/office/drawing/2014/main" id="{3C5C5918-7FE9-3455-3FF9-7103DD6BB5CC}"/>
              </a:ext>
            </a:extLst>
          </p:cNvPr>
          <p:cNvSpPr>
            <a:spLocks noGrp="1"/>
          </p:cNvSpPr>
          <p:nvPr>
            <p:ph type="sldNum" sz="quarter" idx="12"/>
          </p:nvPr>
        </p:nvSpPr>
        <p:spPr/>
        <p:txBody>
          <a:bodyPr/>
          <a:lstStyle/>
          <a:p>
            <a:fld id="{E3D7EFF3-7209-4B7A-86ED-D4C28DB6A473}" type="slidenum">
              <a:rPr lang="en-GB" smtClean="0"/>
              <a:t>10</a:t>
            </a:fld>
            <a:endParaRPr lang="en-GB"/>
          </a:p>
        </p:txBody>
      </p:sp>
    </p:spTree>
    <p:extLst>
      <p:ext uri="{BB962C8B-B14F-4D97-AF65-F5344CB8AC3E}">
        <p14:creationId xmlns:p14="http://schemas.microsoft.com/office/powerpoint/2010/main" val="272891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2802-8BB6-23B8-FCCE-D89A3E7341BC}"/>
              </a:ext>
            </a:extLst>
          </p:cNvPr>
          <p:cNvSpPr>
            <a:spLocks noGrp="1"/>
          </p:cNvSpPr>
          <p:nvPr>
            <p:ph type="title"/>
          </p:nvPr>
        </p:nvSpPr>
        <p:spPr/>
        <p:txBody>
          <a:bodyPr>
            <a:noAutofit/>
          </a:bodyPr>
          <a:lstStyle/>
          <a:p>
            <a:pPr algn="ctr"/>
            <a:r>
              <a:rPr lang="de-DE" sz="3200" dirty="0"/>
              <a:t>The </a:t>
            </a:r>
            <a:r>
              <a:rPr lang="de-DE" sz="3200" dirty="0" err="1"/>
              <a:t>birth</a:t>
            </a:r>
            <a:r>
              <a:rPr lang="de-DE" sz="3200" dirty="0"/>
              <a:t> </a:t>
            </a:r>
            <a:r>
              <a:rPr lang="de-DE" sz="3200" dirty="0" err="1"/>
              <a:t>of</a:t>
            </a:r>
            <a:r>
              <a:rPr lang="de-DE" sz="3200" dirty="0"/>
              <a:t> </a:t>
            </a:r>
            <a:r>
              <a:rPr lang="de-DE" sz="3200" dirty="0" err="1"/>
              <a:t>the</a:t>
            </a:r>
            <a:r>
              <a:rPr lang="de-DE" sz="3200" dirty="0"/>
              <a:t> IATR in New Delhi, on </a:t>
            </a:r>
            <a:r>
              <a:rPr lang="en-GB" sz="3200" dirty="0"/>
              <a:t>January 7, 1964 on the occasion of the XXVI International Congress of Orientalists</a:t>
            </a:r>
          </a:p>
        </p:txBody>
      </p:sp>
      <p:pic>
        <p:nvPicPr>
          <p:cNvPr id="7" name="Content Placeholder 6" descr="A group of men sitting at a table&#10;&#10;AI-generated content may be incorrect.">
            <a:extLst>
              <a:ext uri="{FF2B5EF4-FFF2-40B4-BE49-F238E27FC236}">
                <a16:creationId xmlns:a16="http://schemas.microsoft.com/office/drawing/2014/main" id="{0D83FBDF-127F-4B0C-AAF3-EE1CFE2BBB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4935" y="1933546"/>
            <a:ext cx="5774076" cy="3680361"/>
          </a:xfrm>
        </p:spPr>
      </p:pic>
      <p:pic>
        <p:nvPicPr>
          <p:cNvPr id="9" name="Content Placeholder 8" descr="A group of people sitting at a table&#10;&#10;AI-generated content may be incorrect.">
            <a:extLst>
              <a:ext uri="{FF2B5EF4-FFF2-40B4-BE49-F238E27FC236}">
                <a16:creationId xmlns:a16="http://schemas.microsoft.com/office/drawing/2014/main" id="{7C6ADF39-D9E0-8D62-42AA-FAFAD2FFA98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2270589"/>
            <a:ext cx="5853694" cy="3179161"/>
          </a:xfrm>
        </p:spPr>
      </p:pic>
      <p:sp>
        <p:nvSpPr>
          <p:cNvPr id="5" name="Slide Number Placeholder 4">
            <a:extLst>
              <a:ext uri="{FF2B5EF4-FFF2-40B4-BE49-F238E27FC236}">
                <a16:creationId xmlns:a16="http://schemas.microsoft.com/office/drawing/2014/main" id="{BE7A13E7-D2FD-BA7C-D041-144C51D2669A}"/>
              </a:ext>
            </a:extLst>
          </p:cNvPr>
          <p:cNvSpPr>
            <a:spLocks noGrp="1"/>
          </p:cNvSpPr>
          <p:nvPr>
            <p:ph type="sldNum" sz="quarter" idx="12"/>
          </p:nvPr>
        </p:nvSpPr>
        <p:spPr/>
        <p:txBody>
          <a:bodyPr/>
          <a:lstStyle/>
          <a:p>
            <a:fld id="{E3D7EFF3-7209-4B7A-86ED-D4C28DB6A473}" type="slidenum">
              <a:rPr lang="en-GB" smtClean="0"/>
              <a:t>11</a:t>
            </a:fld>
            <a:endParaRPr lang="en-GB"/>
          </a:p>
        </p:txBody>
      </p:sp>
    </p:spTree>
    <p:extLst>
      <p:ext uri="{BB962C8B-B14F-4D97-AF65-F5344CB8AC3E}">
        <p14:creationId xmlns:p14="http://schemas.microsoft.com/office/powerpoint/2010/main" val="4324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F2F7-4A0D-A317-8BDC-9ABFBCB14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68D51-2B72-567A-721A-681118B08ED5}"/>
              </a:ext>
            </a:extLst>
          </p:cNvPr>
          <p:cNvSpPr>
            <a:spLocks noGrp="1"/>
          </p:cNvSpPr>
          <p:nvPr>
            <p:ph type="title"/>
          </p:nvPr>
        </p:nvSpPr>
        <p:spPr/>
        <p:txBody>
          <a:bodyPr>
            <a:noAutofit/>
          </a:bodyPr>
          <a:lstStyle/>
          <a:p>
            <a:pPr algn="ctr"/>
            <a:r>
              <a:rPr lang="de-DE" sz="3200" dirty="0"/>
              <a:t>The </a:t>
            </a:r>
            <a:r>
              <a:rPr lang="de-DE" sz="3200" dirty="0" err="1"/>
              <a:t>birth</a:t>
            </a:r>
            <a:r>
              <a:rPr lang="de-DE" sz="3200" dirty="0"/>
              <a:t> </a:t>
            </a:r>
            <a:r>
              <a:rPr lang="de-DE" sz="3200" dirty="0" err="1"/>
              <a:t>of</a:t>
            </a:r>
            <a:r>
              <a:rPr lang="de-DE" sz="3200" dirty="0"/>
              <a:t> </a:t>
            </a:r>
            <a:r>
              <a:rPr lang="de-DE" sz="3200" dirty="0" err="1"/>
              <a:t>the</a:t>
            </a:r>
            <a:r>
              <a:rPr lang="de-DE" sz="3200" dirty="0"/>
              <a:t> IATR in New Delhi, on </a:t>
            </a:r>
            <a:r>
              <a:rPr lang="en-GB" sz="3200" dirty="0"/>
              <a:t>January 7, 1964 on the occasion of the XXVI International Congress of Orientalists</a:t>
            </a:r>
          </a:p>
        </p:txBody>
      </p:sp>
      <p:pic>
        <p:nvPicPr>
          <p:cNvPr id="7" name="Content Placeholder 6" descr="A group of people sitting at a desk&#10;&#10;AI-generated content may be incorrect.">
            <a:extLst>
              <a:ext uri="{FF2B5EF4-FFF2-40B4-BE49-F238E27FC236}">
                <a16:creationId xmlns:a16="http://schemas.microsoft.com/office/drawing/2014/main" id="{17349F08-BDFB-5070-E92E-55265F79E5B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016" y="1862861"/>
            <a:ext cx="6144627" cy="3962586"/>
          </a:xfrm>
        </p:spPr>
      </p:pic>
      <p:pic>
        <p:nvPicPr>
          <p:cNvPr id="9" name="Content Placeholder 8" descr="A group of men sitting at a table&#10;&#10;AI-generated content may be incorrect.">
            <a:extLst>
              <a:ext uri="{FF2B5EF4-FFF2-40B4-BE49-F238E27FC236}">
                <a16:creationId xmlns:a16="http://schemas.microsoft.com/office/drawing/2014/main" id="{AFAD54A1-4582-A110-B7F9-AECD79C451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78693" y="1905160"/>
            <a:ext cx="5511250" cy="3579957"/>
          </a:xfrm>
        </p:spPr>
      </p:pic>
      <p:sp>
        <p:nvSpPr>
          <p:cNvPr id="5" name="Slide Number Placeholder 4">
            <a:extLst>
              <a:ext uri="{FF2B5EF4-FFF2-40B4-BE49-F238E27FC236}">
                <a16:creationId xmlns:a16="http://schemas.microsoft.com/office/drawing/2014/main" id="{ECAC7D03-DB9A-BB80-1B7A-8CBC90645312}"/>
              </a:ext>
            </a:extLst>
          </p:cNvPr>
          <p:cNvSpPr>
            <a:spLocks noGrp="1"/>
          </p:cNvSpPr>
          <p:nvPr>
            <p:ph type="sldNum" sz="quarter" idx="12"/>
          </p:nvPr>
        </p:nvSpPr>
        <p:spPr/>
        <p:txBody>
          <a:bodyPr/>
          <a:lstStyle/>
          <a:p>
            <a:fld id="{E3D7EFF3-7209-4B7A-86ED-D4C28DB6A473}" type="slidenum">
              <a:rPr lang="en-GB" smtClean="0"/>
              <a:t>12</a:t>
            </a:fld>
            <a:endParaRPr lang="en-GB"/>
          </a:p>
        </p:txBody>
      </p:sp>
    </p:spTree>
    <p:extLst>
      <p:ext uri="{BB962C8B-B14F-4D97-AF65-F5344CB8AC3E}">
        <p14:creationId xmlns:p14="http://schemas.microsoft.com/office/powerpoint/2010/main" val="1394389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B2E46-DBBD-2FAC-EFE3-A23F99201265}"/>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a:t>
            </a:r>
            <a:endParaRPr lang="en-GB" sz="3600" dirty="0"/>
          </a:p>
        </p:txBody>
      </p:sp>
      <p:sp>
        <p:nvSpPr>
          <p:cNvPr id="3" name="Content Placeholder 2">
            <a:extLst>
              <a:ext uri="{FF2B5EF4-FFF2-40B4-BE49-F238E27FC236}">
                <a16:creationId xmlns:a16="http://schemas.microsoft.com/office/drawing/2014/main" id="{25783ACC-C4D1-3C3E-335B-A0331C9CE69A}"/>
              </a:ext>
            </a:extLst>
          </p:cNvPr>
          <p:cNvSpPr>
            <a:spLocks noGrp="1"/>
          </p:cNvSpPr>
          <p:nvPr>
            <p:ph sz="half" idx="1"/>
          </p:nvPr>
        </p:nvSpPr>
        <p:spPr>
          <a:xfrm>
            <a:off x="184935" y="873303"/>
            <a:ext cx="11846103" cy="2401661"/>
          </a:xfrm>
        </p:spPr>
        <p:txBody>
          <a:bodyPr>
            <a:noAutofit/>
          </a:bodyPr>
          <a:lstStyle/>
          <a:p>
            <a:pPr marL="0" indent="0">
              <a:buNone/>
            </a:pPr>
            <a:r>
              <a:rPr lang="de-DE" sz="2700" dirty="0" err="1"/>
              <a:t>We</a:t>
            </a:r>
            <a:r>
              <a:rPr lang="de-DE" sz="2700" dirty="0"/>
              <a:t> </a:t>
            </a:r>
            <a:r>
              <a:rPr lang="de-DE" sz="2700" dirty="0" err="1"/>
              <a:t>know</a:t>
            </a:r>
            <a:r>
              <a:rPr lang="de-DE" sz="2700" dirty="0"/>
              <a:t>, </a:t>
            </a:r>
            <a:r>
              <a:rPr lang="de-DE" sz="2700" dirty="0" err="1"/>
              <a:t>through</a:t>
            </a:r>
            <a:r>
              <a:rPr lang="de-DE" sz="2700" dirty="0"/>
              <a:t> </a:t>
            </a:r>
            <a:r>
              <a:rPr lang="de-DE" sz="2700" dirty="0" err="1"/>
              <a:t>several</a:t>
            </a:r>
            <a:r>
              <a:rPr lang="de-DE" sz="2700" dirty="0"/>
              <a:t> </a:t>
            </a:r>
            <a:r>
              <a:rPr lang="de-DE" sz="2700" dirty="0" err="1"/>
              <a:t>sources</a:t>
            </a:r>
            <a:r>
              <a:rPr lang="de-DE" sz="2700" dirty="0"/>
              <a:t>, </a:t>
            </a:r>
            <a:r>
              <a:rPr lang="de-DE" sz="2700" dirty="0" err="1"/>
              <a:t>that</a:t>
            </a:r>
            <a:r>
              <a:rPr lang="de-DE" sz="2700" dirty="0"/>
              <a:t> Jean </a:t>
            </a:r>
            <a:r>
              <a:rPr lang="de-DE" sz="2700" dirty="0" err="1"/>
              <a:t>Filliozat</a:t>
            </a:r>
            <a:r>
              <a:rPr lang="de-DE" sz="2700" dirty="0"/>
              <a:t>, </a:t>
            </a:r>
            <a:r>
              <a:rPr lang="de-DE" sz="2700" dirty="0" err="1"/>
              <a:t>who</a:t>
            </a:r>
            <a:r>
              <a:rPr lang="de-DE" sz="2700" dirty="0"/>
              <a:t> was </a:t>
            </a:r>
            <a:r>
              <a:rPr lang="de-DE" sz="2700" dirty="0" err="1"/>
              <a:t>born</a:t>
            </a:r>
            <a:r>
              <a:rPr lang="de-DE" sz="2700" dirty="0"/>
              <a:t> in 1906, </a:t>
            </a:r>
            <a:r>
              <a:rPr lang="de-DE" sz="2700" dirty="0" err="1"/>
              <a:t>did</a:t>
            </a:r>
            <a:r>
              <a:rPr lang="de-DE" sz="2700" dirty="0"/>
              <a:t> not </a:t>
            </a:r>
            <a:r>
              <a:rPr lang="de-DE" sz="2700" dirty="0" err="1"/>
              <a:t>have</a:t>
            </a:r>
            <a:r>
              <a:rPr lang="de-DE" sz="2700" dirty="0"/>
              <a:t> </a:t>
            </a:r>
            <a:r>
              <a:rPr lang="de-DE" sz="2700" dirty="0" err="1"/>
              <a:t>the</a:t>
            </a:r>
            <a:r>
              <a:rPr lang="de-DE" sz="2700" dirty="0"/>
              <a:t> </a:t>
            </a:r>
            <a:r>
              <a:rPr lang="de-DE" sz="2700" dirty="0" err="1"/>
              <a:t>opportunity</a:t>
            </a:r>
            <a:r>
              <a:rPr lang="de-DE" sz="2700" dirty="0"/>
              <a:t> </a:t>
            </a:r>
            <a:r>
              <a:rPr lang="de-DE" sz="2700" dirty="0" err="1"/>
              <a:t>to</a:t>
            </a:r>
            <a:r>
              <a:rPr lang="de-DE" sz="2700" dirty="0"/>
              <a:t> </a:t>
            </a:r>
            <a:r>
              <a:rPr lang="de-DE" sz="2700" dirty="0" err="1"/>
              <a:t>go</a:t>
            </a:r>
            <a:r>
              <a:rPr lang="de-DE" sz="2700" dirty="0"/>
              <a:t> </a:t>
            </a:r>
            <a:r>
              <a:rPr lang="de-DE" sz="2700" dirty="0" err="1"/>
              <a:t>to</a:t>
            </a:r>
            <a:r>
              <a:rPr lang="de-DE" sz="2700" dirty="0"/>
              <a:t> India </a:t>
            </a:r>
            <a:r>
              <a:rPr lang="de-DE" sz="2700" dirty="0" err="1"/>
              <a:t>before</a:t>
            </a:r>
            <a:r>
              <a:rPr lang="de-DE" sz="2700" dirty="0"/>
              <a:t> 1947, </a:t>
            </a:r>
            <a:r>
              <a:rPr lang="de-DE" sz="2700" dirty="0" err="1"/>
              <a:t>when</a:t>
            </a:r>
            <a:r>
              <a:rPr lang="de-DE" sz="2700" dirty="0"/>
              <a:t> he </a:t>
            </a:r>
            <a:r>
              <a:rPr lang="de-DE" sz="2700" dirty="0" err="1"/>
              <a:t>had</a:t>
            </a:r>
            <a:r>
              <a:rPr lang="de-DE" sz="2700" dirty="0"/>
              <a:t> </a:t>
            </a:r>
            <a:r>
              <a:rPr lang="de-DE" sz="2700" dirty="0" err="1"/>
              <a:t>already</a:t>
            </a:r>
            <a:r>
              <a:rPr lang="de-DE" sz="2700" dirty="0"/>
              <a:t> </a:t>
            </a:r>
            <a:r>
              <a:rPr lang="de-DE" sz="2700" dirty="0" err="1"/>
              <a:t>studied</a:t>
            </a:r>
            <a:r>
              <a:rPr lang="de-DE" sz="2700" dirty="0"/>
              <a:t> </a:t>
            </a:r>
            <a:r>
              <a:rPr lang="de-DE" sz="2700" dirty="0" err="1"/>
              <a:t>the</a:t>
            </a:r>
            <a:r>
              <a:rPr lang="de-DE" sz="2700" dirty="0"/>
              <a:t> </a:t>
            </a:r>
            <a:r>
              <a:rPr lang="de-DE" sz="2700" dirty="0" err="1"/>
              <a:t>history</a:t>
            </a:r>
            <a:r>
              <a:rPr lang="de-DE" sz="2700" dirty="0"/>
              <a:t>, </a:t>
            </a:r>
            <a:r>
              <a:rPr lang="de-DE" sz="2700" dirty="0" err="1"/>
              <a:t>the</a:t>
            </a:r>
            <a:r>
              <a:rPr lang="de-DE" sz="2700" dirty="0"/>
              <a:t> </a:t>
            </a:r>
            <a:r>
              <a:rPr lang="de-DE" sz="2700" dirty="0" err="1"/>
              <a:t>civilisation</a:t>
            </a:r>
            <a:r>
              <a:rPr lang="de-DE" sz="2700" dirty="0"/>
              <a:t> and </a:t>
            </a:r>
            <a:r>
              <a:rPr lang="de-DE" sz="2700" dirty="0" err="1"/>
              <a:t>the</a:t>
            </a:r>
            <a:r>
              <a:rPr lang="de-DE" sz="2700" dirty="0"/>
              <a:t> </a:t>
            </a:r>
            <a:r>
              <a:rPr lang="de-DE" sz="2700" dirty="0" err="1"/>
              <a:t>literatures</a:t>
            </a:r>
            <a:r>
              <a:rPr lang="de-DE" sz="2700" dirty="0"/>
              <a:t> </a:t>
            </a:r>
            <a:r>
              <a:rPr lang="de-DE" sz="2700" dirty="0" err="1"/>
              <a:t>of</a:t>
            </a:r>
            <a:r>
              <a:rPr lang="de-DE" sz="2700" dirty="0"/>
              <a:t> India </a:t>
            </a:r>
            <a:r>
              <a:rPr lang="de-DE" sz="2700" dirty="0" err="1"/>
              <a:t>for</a:t>
            </a:r>
            <a:r>
              <a:rPr lang="de-DE" sz="2700" dirty="0"/>
              <a:t> </a:t>
            </a:r>
            <a:r>
              <a:rPr lang="de-DE" sz="2700" dirty="0" err="1"/>
              <a:t>many</a:t>
            </a:r>
            <a:r>
              <a:rPr lang="de-DE" sz="2700" dirty="0"/>
              <a:t> </a:t>
            </a:r>
            <a:r>
              <a:rPr lang="de-DE" sz="2700" dirty="0" err="1"/>
              <a:t>years</a:t>
            </a:r>
            <a:r>
              <a:rPr lang="de-DE" sz="2700" dirty="0"/>
              <a:t>. His </a:t>
            </a:r>
            <a:r>
              <a:rPr lang="de-DE" sz="2700" dirty="0">
                <a:highlight>
                  <a:srgbClr val="FFFF00"/>
                </a:highlight>
              </a:rPr>
              <a:t>original </a:t>
            </a:r>
            <a:r>
              <a:rPr lang="de-DE" sz="2700" dirty="0" err="1">
                <a:highlight>
                  <a:srgbClr val="FFFF00"/>
                </a:highlight>
              </a:rPr>
              <a:t>field</a:t>
            </a:r>
            <a:r>
              <a:rPr lang="de-DE" sz="2700" dirty="0">
                <a:highlight>
                  <a:srgbClr val="FFFF00"/>
                </a:highlight>
              </a:rPr>
              <a:t> </a:t>
            </a:r>
            <a:r>
              <a:rPr lang="de-DE" sz="2700" dirty="0" err="1">
                <a:highlight>
                  <a:srgbClr val="FFFF00"/>
                </a:highlight>
              </a:rPr>
              <a:t>of</a:t>
            </a:r>
            <a:r>
              <a:rPr lang="de-DE" sz="2700" dirty="0">
                <a:highlight>
                  <a:srgbClr val="FFFF00"/>
                </a:highlight>
              </a:rPr>
              <a:t> </a:t>
            </a:r>
            <a:r>
              <a:rPr lang="de-DE" sz="2700" dirty="0" err="1">
                <a:highlight>
                  <a:srgbClr val="FFFF00"/>
                </a:highlight>
              </a:rPr>
              <a:t>study</a:t>
            </a:r>
            <a:r>
              <a:rPr lang="de-DE" sz="2700" dirty="0">
                <a:highlight>
                  <a:srgbClr val="FFFF00"/>
                </a:highlight>
              </a:rPr>
              <a:t> was </a:t>
            </a:r>
            <a:r>
              <a:rPr lang="de-DE" sz="2700" b="1" dirty="0" err="1">
                <a:highlight>
                  <a:srgbClr val="FFFF00"/>
                </a:highlight>
              </a:rPr>
              <a:t>medecine</a:t>
            </a:r>
            <a:r>
              <a:rPr lang="de-DE" sz="2700" dirty="0"/>
              <a:t>, and he </a:t>
            </a:r>
            <a:r>
              <a:rPr lang="de-DE" sz="2700" dirty="0" err="1"/>
              <a:t>became</a:t>
            </a:r>
            <a:r>
              <a:rPr lang="de-DE" sz="2700" dirty="0"/>
              <a:t> „</a:t>
            </a:r>
            <a:r>
              <a:rPr lang="de-DE" sz="2700" dirty="0" err="1"/>
              <a:t>docteur</a:t>
            </a:r>
            <a:r>
              <a:rPr lang="de-DE" sz="2700" dirty="0"/>
              <a:t> en </a:t>
            </a:r>
            <a:r>
              <a:rPr lang="de-DE" sz="2700" dirty="0" err="1"/>
              <a:t>médecine</a:t>
            </a:r>
            <a:r>
              <a:rPr lang="de-DE" sz="2700" dirty="0"/>
              <a:t>“ in 1930, </a:t>
            </a:r>
            <a:r>
              <a:rPr lang="de-DE" sz="2700" dirty="0" err="1"/>
              <a:t>his</a:t>
            </a:r>
            <a:r>
              <a:rPr lang="de-DE" sz="2700" dirty="0"/>
              <a:t> </a:t>
            </a:r>
            <a:r>
              <a:rPr lang="de-DE" sz="2700" dirty="0" err="1"/>
              <a:t>special</a:t>
            </a:r>
            <a:r>
              <a:rPr lang="de-DE" sz="2700" dirty="0"/>
              <a:t> </a:t>
            </a:r>
            <a:r>
              <a:rPr lang="de-DE" sz="2700" dirty="0" err="1"/>
              <a:t>field</a:t>
            </a:r>
            <a:r>
              <a:rPr lang="de-DE" sz="2700" dirty="0"/>
              <a:t> </a:t>
            </a:r>
            <a:r>
              <a:rPr lang="de-DE" sz="2700" dirty="0" err="1"/>
              <a:t>of</a:t>
            </a:r>
            <a:r>
              <a:rPr lang="de-DE" sz="2700" dirty="0"/>
              <a:t> </a:t>
            </a:r>
            <a:r>
              <a:rPr lang="de-DE" sz="2700" dirty="0" err="1"/>
              <a:t>study</a:t>
            </a:r>
            <a:r>
              <a:rPr lang="de-DE" sz="2700" dirty="0"/>
              <a:t> </a:t>
            </a:r>
            <a:r>
              <a:rPr lang="de-DE" sz="2700" dirty="0" err="1"/>
              <a:t>being</a:t>
            </a:r>
            <a:r>
              <a:rPr lang="de-DE" sz="2700" dirty="0"/>
              <a:t> „</a:t>
            </a:r>
            <a:r>
              <a:rPr lang="de-DE" sz="2700" dirty="0" err="1"/>
              <a:t>ophtalmologie</a:t>
            </a:r>
            <a:r>
              <a:rPr lang="de-DE" sz="2700" dirty="0"/>
              <a:t>“</a:t>
            </a:r>
            <a:br>
              <a:rPr lang="de-DE" sz="2700" dirty="0"/>
            </a:br>
            <a:r>
              <a:rPr lang="de-DE" sz="2700" dirty="0"/>
              <a:t>(SEE BELOW </a:t>
            </a:r>
            <a:r>
              <a:rPr lang="de-DE" sz="2700" dirty="0" err="1"/>
              <a:t>obituary</a:t>
            </a:r>
            <a:r>
              <a:rPr lang="de-DE" sz="2700" dirty="0"/>
              <a:t> </a:t>
            </a:r>
            <a:r>
              <a:rPr lang="de-DE" sz="2700" dirty="0" err="1"/>
              <a:t>by</a:t>
            </a:r>
            <a:r>
              <a:rPr lang="de-DE" sz="2700" dirty="0"/>
              <a:t> </a:t>
            </a:r>
            <a:r>
              <a:rPr lang="de-DE" sz="2700" dirty="0" err="1"/>
              <a:t>his</a:t>
            </a:r>
            <a:r>
              <a:rPr lang="de-DE" sz="2700" dirty="0"/>
              <a:t> </a:t>
            </a:r>
            <a:r>
              <a:rPr lang="de-DE" sz="2700" dirty="0" err="1"/>
              <a:t>son</a:t>
            </a:r>
            <a:r>
              <a:rPr lang="de-DE" sz="2700" dirty="0"/>
              <a:t>, </a:t>
            </a:r>
            <a:r>
              <a:rPr lang="de-DE" sz="2700" dirty="0" err="1"/>
              <a:t>which</a:t>
            </a:r>
            <a:r>
              <a:rPr lang="de-DE" sz="2700" dirty="0"/>
              <a:t>  </a:t>
            </a:r>
            <a:r>
              <a:rPr lang="de-DE" sz="2700" dirty="0" err="1"/>
              <a:t>appeared</a:t>
            </a:r>
            <a:r>
              <a:rPr lang="de-DE" sz="2700" dirty="0"/>
              <a:t> in 1984 BEFEO)</a:t>
            </a:r>
            <a:endParaRPr lang="en-GB" sz="2700" dirty="0"/>
          </a:p>
        </p:txBody>
      </p:sp>
      <p:pic>
        <p:nvPicPr>
          <p:cNvPr id="7" name="Content Placeholder 6" descr="A close-up of a newspaper&#10;&#10;AI-generated content may be incorrect.">
            <a:extLst>
              <a:ext uri="{FF2B5EF4-FFF2-40B4-BE49-F238E27FC236}">
                <a16:creationId xmlns:a16="http://schemas.microsoft.com/office/drawing/2014/main" id="{FA0513B2-4BF5-7BB8-56BE-9B84703AC2C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4935" y="3583038"/>
            <a:ext cx="11658923" cy="2774662"/>
          </a:xfrm>
        </p:spPr>
      </p:pic>
      <p:sp>
        <p:nvSpPr>
          <p:cNvPr id="5" name="Slide Number Placeholder 4">
            <a:extLst>
              <a:ext uri="{FF2B5EF4-FFF2-40B4-BE49-F238E27FC236}">
                <a16:creationId xmlns:a16="http://schemas.microsoft.com/office/drawing/2014/main" id="{9A8204DA-D79A-8675-14E9-4846C03CC61B}"/>
              </a:ext>
            </a:extLst>
          </p:cNvPr>
          <p:cNvSpPr>
            <a:spLocks noGrp="1"/>
          </p:cNvSpPr>
          <p:nvPr>
            <p:ph type="sldNum" sz="quarter" idx="12"/>
          </p:nvPr>
        </p:nvSpPr>
        <p:spPr/>
        <p:txBody>
          <a:bodyPr/>
          <a:lstStyle/>
          <a:p>
            <a:fld id="{E3D7EFF3-7209-4B7A-86ED-D4C28DB6A473}" type="slidenum">
              <a:rPr lang="en-GB" smtClean="0"/>
              <a:t>13</a:t>
            </a:fld>
            <a:endParaRPr lang="en-GB"/>
          </a:p>
        </p:txBody>
      </p:sp>
    </p:spTree>
    <p:extLst>
      <p:ext uri="{BB962C8B-B14F-4D97-AF65-F5344CB8AC3E}">
        <p14:creationId xmlns:p14="http://schemas.microsoft.com/office/powerpoint/2010/main" val="2194246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79535-1BDA-2FDD-75C8-672D21F36F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95C3A9-31B8-7963-F7E7-1B8C60ADF5D2}"/>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 (2)</a:t>
            </a:r>
            <a:endParaRPr lang="en-GB" sz="3600" dirty="0"/>
          </a:p>
        </p:txBody>
      </p:sp>
      <p:sp>
        <p:nvSpPr>
          <p:cNvPr id="3" name="Content Placeholder 2">
            <a:extLst>
              <a:ext uri="{FF2B5EF4-FFF2-40B4-BE49-F238E27FC236}">
                <a16:creationId xmlns:a16="http://schemas.microsoft.com/office/drawing/2014/main" id="{B209A316-1128-9A44-5A31-46248AA8AD58}"/>
              </a:ext>
            </a:extLst>
          </p:cNvPr>
          <p:cNvSpPr>
            <a:spLocks noGrp="1"/>
          </p:cNvSpPr>
          <p:nvPr>
            <p:ph sz="half" idx="1"/>
          </p:nvPr>
        </p:nvSpPr>
        <p:spPr>
          <a:xfrm>
            <a:off x="184935" y="914401"/>
            <a:ext cx="11650893" cy="669236"/>
          </a:xfrm>
        </p:spPr>
        <p:txBody>
          <a:bodyPr>
            <a:normAutofit/>
          </a:bodyPr>
          <a:lstStyle/>
          <a:p>
            <a:pPr marL="0" indent="0" algn="ctr">
              <a:buNone/>
            </a:pPr>
            <a:r>
              <a:rPr lang="de-DE" sz="3200" b="1" dirty="0"/>
              <a:t>[</a:t>
            </a:r>
            <a:r>
              <a:rPr lang="de-DE" sz="3200" b="1" dirty="0" err="1"/>
              <a:t>obituary</a:t>
            </a:r>
            <a:r>
              <a:rPr lang="de-DE" sz="3200" b="1" dirty="0"/>
              <a:t> (</a:t>
            </a:r>
            <a:r>
              <a:rPr lang="de-DE" sz="3200" b="1" dirty="0" err="1"/>
              <a:t>by</a:t>
            </a:r>
            <a:r>
              <a:rPr lang="de-DE" sz="3200" b="1" dirty="0"/>
              <a:t> </a:t>
            </a:r>
            <a:r>
              <a:rPr lang="de-DE" sz="3200" b="1" dirty="0" err="1"/>
              <a:t>his</a:t>
            </a:r>
            <a:r>
              <a:rPr lang="de-DE" sz="3200" b="1" dirty="0"/>
              <a:t> </a:t>
            </a:r>
            <a:r>
              <a:rPr lang="de-DE" sz="3200" b="1" dirty="0" err="1"/>
              <a:t>son</a:t>
            </a:r>
            <a:r>
              <a:rPr lang="de-DE" sz="3200" b="1" dirty="0"/>
              <a:t>) in 1984 BEFEO (</a:t>
            </a:r>
            <a:r>
              <a:rPr lang="de-DE" sz="3200" b="1" dirty="0" err="1"/>
              <a:t>continued</a:t>
            </a:r>
            <a:r>
              <a:rPr lang="de-DE" sz="3200" b="1" dirty="0"/>
              <a:t>)]</a:t>
            </a:r>
            <a:endParaRPr lang="en-GB" sz="3200" b="1" dirty="0"/>
          </a:p>
        </p:txBody>
      </p:sp>
      <p:sp>
        <p:nvSpPr>
          <p:cNvPr id="5" name="Slide Number Placeholder 4">
            <a:extLst>
              <a:ext uri="{FF2B5EF4-FFF2-40B4-BE49-F238E27FC236}">
                <a16:creationId xmlns:a16="http://schemas.microsoft.com/office/drawing/2014/main" id="{BC33B6EE-31D9-B0D2-6582-2FCB3D9BB868}"/>
              </a:ext>
            </a:extLst>
          </p:cNvPr>
          <p:cNvSpPr>
            <a:spLocks noGrp="1"/>
          </p:cNvSpPr>
          <p:nvPr>
            <p:ph type="sldNum" sz="quarter" idx="12"/>
          </p:nvPr>
        </p:nvSpPr>
        <p:spPr/>
        <p:txBody>
          <a:bodyPr/>
          <a:lstStyle/>
          <a:p>
            <a:fld id="{E3D7EFF3-7209-4B7A-86ED-D4C28DB6A473}" type="slidenum">
              <a:rPr lang="en-GB" smtClean="0"/>
              <a:t>14</a:t>
            </a:fld>
            <a:endParaRPr lang="en-GB"/>
          </a:p>
        </p:txBody>
      </p:sp>
      <p:pic>
        <p:nvPicPr>
          <p:cNvPr id="9" name="Content Placeholder 8" descr="A black text on a white background&#10;&#10;AI-generated content may be incorrect.">
            <a:extLst>
              <a:ext uri="{FF2B5EF4-FFF2-40B4-BE49-F238E27FC236}">
                <a16:creationId xmlns:a16="http://schemas.microsoft.com/office/drawing/2014/main" id="{E7C7835F-ACEE-A1AD-579E-1DB726BAD8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5627" y="1583636"/>
            <a:ext cx="11342670" cy="4887706"/>
          </a:xfrm>
        </p:spPr>
      </p:pic>
    </p:spTree>
    <p:extLst>
      <p:ext uri="{BB962C8B-B14F-4D97-AF65-F5344CB8AC3E}">
        <p14:creationId xmlns:p14="http://schemas.microsoft.com/office/powerpoint/2010/main" val="122882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C9623-2586-96D4-86CD-8FF4EB93FD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F8B59-DD62-BA47-0D5E-B8021139E88B}"/>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 (3)</a:t>
            </a:r>
            <a:endParaRPr lang="en-GB" sz="3600" dirty="0"/>
          </a:p>
        </p:txBody>
      </p:sp>
      <p:sp>
        <p:nvSpPr>
          <p:cNvPr id="3" name="Content Placeholder 2">
            <a:extLst>
              <a:ext uri="{FF2B5EF4-FFF2-40B4-BE49-F238E27FC236}">
                <a16:creationId xmlns:a16="http://schemas.microsoft.com/office/drawing/2014/main" id="{1B3E71CD-F432-BF78-AEF8-C9FF08B5CFE6}"/>
              </a:ext>
            </a:extLst>
          </p:cNvPr>
          <p:cNvSpPr>
            <a:spLocks noGrp="1"/>
          </p:cNvSpPr>
          <p:nvPr>
            <p:ph sz="half" idx="1"/>
          </p:nvPr>
        </p:nvSpPr>
        <p:spPr>
          <a:xfrm>
            <a:off x="184935" y="914401"/>
            <a:ext cx="11650893" cy="669236"/>
          </a:xfrm>
        </p:spPr>
        <p:txBody>
          <a:bodyPr>
            <a:normAutofit/>
          </a:bodyPr>
          <a:lstStyle/>
          <a:p>
            <a:pPr marL="0" indent="0" algn="ctr">
              <a:buNone/>
            </a:pPr>
            <a:r>
              <a:rPr lang="de-DE" sz="3200" b="1" dirty="0"/>
              <a:t>[</a:t>
            </a:r>
            <a:r>
              <a:rPr lang="de-DE" sz="3200" b="1" dirty="0" err="1"/>
              <a:t>obituary</a:t>
            </a:r>
            <a:r>
              <a:rPr lang="de-DE" sz="3200" b="1" dirty="0"/>
              <a:t> (</a:t>
            </a:r>
            <a:r>
              <a:rPr lang="de-DE" sz="3200" b="1" dirty="0" err="1"/>
              <a:t>by</a:t>
            </a:r>
            <a:r>
              <a:rPr lang="de-DE" sz="3200" b="1" dirty="0"/>
              <a:t> </a:t>
            </a:r>
            <a:r>
              <a:rPr lang="de-DE" sz="3200" b="1" dirty="0" err="1"/>
              <a:t>his</a:t>
            </a:r>
            <a:r>
              <a:rPr lang="de-DE" sz="3200" b="1" dirty="0"/>
              <a:t> </a:t>
            </a:r>
            <a:r>
              <a:rPr lang="de-DE" sz="3200" b="1" dirty="0" err="1"/>
              <a:t>son</a:t>
            </a:r>
            <a:r>
              <a:rPr lang="de-DE" sz="3200" b="1" dirty="0"/>
              <a:t>) in 1984 BEFEO (</a:t>
            </a:r>
            <a:r>
              <a:rPr lang="de-DE" sz="3200" b="1" dirty="0" err="1"/>
              <a:t>continued</a:t>
            </a:r>
            <a:r>
              <a:rPr lang="de-DE" sz="3200" b="1" dirty="0"/>
              <a:t>)]</a:t>
            </a:r>
            <a:endParaRPr lang="en-GB" sz="3200" b="1" dirty="0"/>
          </a:p>
        </p:txBody>
      </p:sp>
      <p:sp>
        <p:nvSpPr>
          <p:cNvPr id="5" name="Slide Number Placeholder 4">
            <a:extLst>
              <a:ext uri="{FF2B5EF4-FFF2-40B4-BE49-F238E27FC236}">
                <a16:creationId xmlns:a16="http://schemas.microsoft.com/office/drawing/2014/main" id="{FE1CD63E-5DB8-EA04-D200-C494D0CD829B}"/>
              </a:ext>
            </a:extLst>
          </p:cNvPr>
          <p:cNvSpPr>
            <a:spLocks noGrp="1"/>
          </p:cNvSpPr>
          <p:nvPr>
            <p:ph type="sldNum" sz="quarter" idx="12"/>
          </p:nvPr>
        </p:nvSpPr>
        <p:spPr/>
        <p:txBody>
          <a:bodyPr/>
          <a:lstStyle/>
          <a:p>
            <a:fld id="{E3D7EFF3-7209-4B7A-86ED-D4C28DB6A473}" type="slidenum">
              <a:rPr lang="en-GB" smtClean="0"/>
              <a:t>15</a:t>
            </a:fld>
            <a:endParaRPr lang="en-GB"/>
          </a:p>
        </p:txBody>
      </p:sp>
      <p:pic>
        <p:nvPicPr>
          <p:cNvPr id="8" name="Content Placeholder 7" descr="A close-up of a newspaper&#10;&#10;AI-generated content may be incorrect.">
            <a:extLst>
              <a:ext uri="{FF2B5EF4-FFF2-40B4-BE49-F238E27FC236}">
                <a16:creationId xmlns:a16="http://schemas.microsoft.com/office/drawing/2014/main" id="{379B5181-FDDA-7CAF-91D8-0A5B9D704E0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160" y="1535919"/>
            <a:ext cx="10860640" cy="4773817"/>
          </a:xfrm>
        </p:spPr>
      </p:pic>
    </p:spTree>
    <p:extLst>
      <p:ext uri="{BB962C8B-B14F-4D97-AF65-F5344CB8AC3E}">
        <p14:creationId xmlns:p14="http://schemas.microsoft.com/office/powerpoint/2010/main" val="1759270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35D7-2E90-47E0-9BCB-B8BCE398D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DEF23-A978-DFE4-8B24-659BD16EEEC9}"/>
              </a:ext>
            </a:extLst>
          </p:cNvPr>
          <p:cNvSpPr>
            <a:spLocks noGrp="1"/>
          </p:cNvSpPr>
          <p:nvPr>
            <p:ph type="title"/>
          </p:nvPr>
        </p:nvSpPr>
        <p:spPr>
          <a:xfrm>
            <a:off x="838200" y="136525"/>
            <a:ext cx="10515600" cy="911439"/>
          </a:xfrm>
        </p:spPr>
        <p:txBody>
          <a:bodyPr>
            <a:normAutofit/>
          </a:bodyPr>
          <a:lstStyle/>
          <a:p>
            <a:pPr algn="ctr"/>
            <a:r>
              <a:rPr lang="de-DE" sz="3600" dirty="0" err="1"/>
              <a:t>How</a:t>
            </a:r>
            <a:r>
              <a:rPr lang="de-DE" sz="3600" dirty="0"/>
              <a:t> </a:t>
            </a:r>
            <a:r>
              <a:rPr lang="de-DE" sz="3600" dirty="0" err="1"/>
              <a:t>did</a:t>
            </a:r>
            <a:r>
              <a:rPr lang="de-DE" sz="3600" dirty="0"/>
              <a:t> Jean </a:t>
            </a:r>
            <a:r>
              <a:rPr lang="de-DE" sz="3600" dirty="0" err="1"/>
              <a:t>Filliozat</a:t>
            </a:r>
            <a:r>
              <a:rPr lang="de-DE" sz="3600" dirty="0"/>
              <a:t> </a:t>
            </a:r>
            <a:r>
              <a:rPr lang="de-DE" sz="3600" dirty="0" err="1"/>
              <a:t>become</a:t>
            </a:r>
            <a:r>
              <a:rPr lang="de-DE" sz="3600" dirty="0"/>
              <a:t> a </a:t>
            </a:r>
            <a:r>
              <a:rPr lang="de-DE" sz="3600" dirty="0" err="1"/>
              <a:t>specialist</a:t>
            </a:r>
            <a:r>
              <a:rPr lang="de-DE" sz="3600" dirty="0"/>
              <a:t> </a:t>
            </a:r>
            <a:r>
              <a:rPr lang="de-DE" sz="3600" dirty="0" err="1"/>
              <a:t>of</a:t>
            </a:r>
            <a:r>
              <a:rPr lang="de-DE" sz="3600" dirty="0"/>
              <a:t> Tamil? (4)</a:t>
            </a:r>
            <a:endParaRPr lang="en-GB" sz="3600" dirty="0"/>
          </a:p>
        </p:txBody>
      </p:sp>
      <p:sp>
        <p:nvSpPr>
          <p:cNvPr id="3" name="Content Placeholder 2">
            <a:extLst>
              <a:ext uri="{FF2B5EF4-FFF2-40B4-BE49-F238E27FC236}">
                <a16:creationId xmlns:a16="http://schemas.microsoft.com/office/drawing/2014/main" id="{1C419A00-647E-CABE-136D-24C3B3D6000B}"/>
              </a:ext>
            </a:extLst>
          </p:cNvPr>
          <p:cNvSpPr>
            <a:spLocks noGrp="1"/>
          </p:cNvSpPr>
          <p:nvPr>
            <p:ph sz="half" idx="1"/>
          </p:nvPr>
        </p:nvSpPr>
        <p:spPr>
          <a:xfrm>
            <a:off x="184935" y="914401"/>
            <a:ext cx="11650893" cy="669236"/>
          </a:xfrm>
        </p:spPr>
        <p:txBody>
          <a:bodyPr>
            <a:normAutofit/>
          </a:bodyPr>
          <a:lstStyle/>
          <a:p>
            <a:pPr marL="0" indent="0" algn="ctr">
              <a:buNone/>
            </a:pPr>
            <a:r>
              <a:rPr lang="de-DE" sz="3200" b="1" dirty="0"/>
              <a:t>[</a:t>
            </a:r>
            <a:r>
              <a:rPr lang="de-DE" sz="3200" b="1" dirty="0" err="1"/>
              <a:t>obituary</a:t>
            </a:r>
            <a:r>
              <a:rPr lang="de-DE" sz="3200" b="1" dirty="0"/>
              <a:t> (</a:t>
            </a:r>
            <a:r>
              <a:rPr lang="de-DE" sz="3200" b="1" dirty="0" err="1"/>
              <a:t>by</a:t>
            </a:r>
            <a:r>
              <a:rPr lang="de-DE" sz="3200" b="1" dirty="0"/>
              <a:t> </a:t>
            </a:r>
            <a:r>
              <a:rPr lang="de-DE" sz="3200" b="1" dirty="0" err="1"/>
              <a:t>his</a:t>
            </a:r>
            <a:r>
              <a:rPr lang="de-DE" sz="3200" b="1" dirty="0"/>
              <a:t> </a:t>
            </a:r>
            <a:r>
              <a:rPr lang="de-DE" sz="3200" b="1" dirty="0" err="1"/>
              <a:t>son</a:t>
            </a:r>
            <a:r>
              <a:rPr lang="de-DE" sz="3200" b="1" dirty="0"/>
              <a:t>) in 1984 BEFEO (</a:t>
            </a:r>
            <a:r>
              <a:rPr lang="de-DE" sz="3200" b="1" dirty="0" err="1"/>
              <a:t>continued</a:t>
            </a:r>
            <a:r>
              <a:rPr lang="de-DE" sz="3200" b="1" dirty="0"/>
              <a:t>)]</a:t>
            </a:r>
            <a:endParaRPr lang="en-GB" sz="3200" b="1" dirty="0"/>
          </a:p>
        </p:txBody>
      </p:sp>
      <p:sp>
        <p:nvSpPr>
          <p:cNvPr id="5" name="Slide Number Placeholder 4">
            <a:extLst>
              <a:ext uri="{FF2B5EF4-FFF2-40B4-BE49-F238E27FC236}">
                <a16:creationId xmlns:a16="http://schemas.microsoft.com/office/drawing/2014/main" id="{7A6952A6-BFBD-AF2A-8C07-6CAF5F27769E}"/>
              </a:ext>
            </a:extLst>
          </p:cNvPr>
          <p:cNvSpPr>
            <a:spLocks noGrp="1"/>
          </p:cNvSpPr>
          <p:nvPr>
            <p:ph type="sldNum" sz="quarter" idx="12"/>
          </p:nvPr>
        </p:nvSpPr>
        <p:spPr/>
        <p:txBody>
          <a:bodyPr/>
          <a:lstStyle/>
          <a:p>
            <a:fld id="{E3D7EFF3-7209-4B7A-86ED-D4C28DB6A473}" type="slidenum">
              <a:rPr lang="en-GB" smtClean="0"/>
              <a:t>16</a:t>
            </a:fld>
            <a:endParaRPr lang="en-GB"/>
          </a:p>
        </p:txBody>
      </p:sp>
      <p:pic>
        <p:nvPicPr>
          <p:cNvPr id="9" name="Content Placeholder 8" descr="A close-up of a text&#10;&#10;AI-generated content may be incorrect.">
            <a:extLst>
              <a:ext uri="{FF2B5EF4-FFF2-40B4-BE49-F238E27FC236}">
                <a16:creationId xmlns:a16="http://schemas.microsoft.com/office/drawing/2014/main" id="{5F2FF02C-5CC8-F4FE-2B97-E452B33051A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08138" y="1377467"/>
            <a:ext cx="11804485" cy="4978883"/>
          </a:xfrm>
        </p:spPr>
      </p:pic>
    </p:spTree>
    <p:extLst>
      <p:ext uri="{BB962C8B-B14F-4D97-AF65-F5344CB8AC3E}">
        <p14:creationId xmlns:p14="http://schemas.microsoft.com/office/powerpoint/2010/main" val="77540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FAC8-7BCE-1FBA-12B3-6355398982C7}"/>
              </a:ext>
            </a:extLst>
          </p:cNvPr>
          <p:cNvSpPr>
            <a:spLocks noGrp="1"/>
          </p:cNvSpPr>
          <p:nvPr>
            <p:ph type="title"/>
          </p:nvPr>
        </p:nvSpPr>
        <p:spPr>
          <a:xfrm>
            <a:off x="267129" y="365124"/>
            <a:ext cx="6606282" cy="3200401"/>
          </a:xfrm>
        </p:spPr>
        <p:txBody>
          <a:bodyPr>
            <a:noAutofit/>
          </a:bodyPr>
          <a:lstStyle/>
          <a:p>
            <a:pPr algn="ctr"/>
            <a:r>
              <a:rPr lang="de-DE" sz="3600" dirty="0" err="1"/>
              <a:t>Whom</a:t>
            </a:r>
            <a:r>
              <a:rPr lang="de-DE" sz="3600" dirty="0"/>
              <a:t> </a:t>
            </a:r>
            <a:r>
              <a:rPr lang="de-DE" sz="3600" dirty="0" err="1"/>
              <a:t>did</a:t>
            </a:r>
            <a:r>
              <a:rPr lang="de-DE" sz="3600" dirty="0"/>
              <a:t> Jean </a:t>
            </a:r>
            <a:r>
              <a:rPr lang="de-DE" sz="3600" dirty="0" err="1"/>
              <a:t>Filliozat</a:t>
            </a:r>
            <a:r>
              <a:rPr lang="de-DE" sz="3600" dirty="0"/>
              <a:t> </a:t>
            </a:r>
            <a:r>
              <a:rPr lang="de-DE" sz="3600" dirty="0" err="1"/>
              <a:t>admire</a:t>
            </a:r>
            <a:r>
              <a:rPr lang="de-DE" sz="3600" dirty="0"/>
              <a:t>? a </a:t>
            </a:r>
            <a:r>
              <a:rPr lang="de-DE" sz="3600" dirty="0" err="1"/>
              <a:t>few</a:t>
            </a:r>
            <a:r>
              <a:rPr lang="de-DE" sz="3600" dirty="0"/>
              <a:t> </a:t>
            </a:r>
            <a:r>
              <a:rPr lang="de-DE" sz="3600" dirty="0" err="1"/>
              <a:t>names</a:t>
            </a:r>
            <a:r>
              <a:rPr lang="de-DE" sz="3600" dirty="0"/>
              <a:t>, </a:t>
            </a:r>
            <a:r>
              <a:rPr lang="de-DE" sz="3600" dirty="0" err="1"/>
              <a:t>excerpted</a:t>
            </a:r>
            <a:r>
              <a:rPr lang="de-DE" sz="3600" dirty="0"/>
              <a:t> </a:t>
            </a:r>
            <a:r>
              <a:rPr lang="de-DE" sz="3600" dirty="0" err="1"/>
              <a:t>from</a:t>
            </a:r>
            <a:r>
              <a:rPr lang="de-DE" sz="3600" dirty="0"/>
              <a:t> </a:t>
            </a:r>
            <a:r>
              <a:rPr lang="de-DE" sz="3600" dirty="0" err="1"/>
              <a:t>the</a:t>
            </a:r>
            <a:r>
              <a:rPr lang="de-DE" sz="3600" dirty="0"/>
              <a:t> </a:t>
            </a:r>
            <a:r>
              <a:rPr lang="de-DE" sz="3600" dirty="0" err="1"/>
              <a:t>introduction</a:t>
            </a:r>
            <a:r>
              <a:rPr lang="de-DE" sz="3600" dirty="0"/>
              <a:t> </a:t>
            </a:r>
            <a:r>
              <a:rPr lang="de-DE" sz="3600" dirty="0" err="1"/>
              <a:t>to</a:t>
            </a:r>
            <a:r>
              <a:rPr lang="de-DE" sz="3600" dirty="0"/>
              <a:t> RPY (</a:t>
            </a:r>
            <a:r>
              <a:rPr lang="de-DE" sz="3600" i="1" dirty="0"/>
              <a:t>Religion, Philosophy, Yoga,</a:t>
            </a:r>
            <a:r>
              <a:rPr lang="de-DE" sz="3600" dirty="0"/>
              <a:t> 1991, </a:t>
            </a:r>
            <a:r>
              <a:rPr lang="de-DE" sz="3600" dirty="0" err="1"/>
              <a:t>Motilal</a:t>
            </a:r>
            <a:r>
              <a:rPr lang="de-DE" sz="3600" dirty="0"/>
              <a:t> </a:t>
            </a:r>
            <a:r>
              <a:rPr lang="de-DE" sz="3600" dirty="0" err="1"/>
              <a:t>Banarsidass</a:t>
            </a:r>
            <a:r>
              <a:rPr lang="de-DE" sz="3600" dirty="0"/>
              <a:t>), </a:t>
            </a:r>
            <a:r>
              <a:rPr lang="de-DE" sz="3600" dirty="0" err="1"/>
              <a:t>collection</a:t>
            </a:r>
            <a:r>
              <a:rPr lang="de-DE" sz="3600" dirty="0"/>
              <a:t> </a:t>
            </a:r>
            <a:r>
              <a:rPr lang="de-DE" sz="3600" dirty="0" err="1"/>
              <a:t>of</a:t>
            </a:r>
            <a:r>
              <a:rPr lang="de-DE" sz="3600" dirty="0"/>
              <a:t> </a:t>
            </a:r>
            <a:r>
              <a:rPr lang="de-DE" sz="3600" dirty="0" err="1"/>
              <a:t>articles</a:t>
            </a:r>
            <a:r>
              <a:rPr lang="de-DE" sz="3600" dirty="0"/>
              <a:t> </a:t>
            </a:r>
            <a:r>
              <a:rPr lang="de-DE" sz="3600" dirty="0" err="1"/>
              <a:t>translated</a:t>
            </a:r>
            <a:r>
              <a:rPr lang="de-DE" sz="3600" dirty="0"/>
              <a:t> </a:t>
            </a:r>
            <a:r>
              <a:rPr lang="de-DE" sz="3600" dirty="0" err="1"/>
              <a:t>into</a:t>
            </a:r>
            <a:r>
              <a:rPr lang="de-DE" sz="3600" dirty="0"/>
              <a:t> English</a:t>
            </a:r>
            <a:endParaRPr lang="en-GB" sz="3600" dirty="0"/>
          </a:p>
        </p:txBody>
      </p:sp>
      <p:sp>
        <p:nvSpPr>
          <p:cNvPr id="3" name="Content Placeholder 2">
            <a:extLst>
              <a:ext uri="{FF2B5EF4-FFF2-40B4-BE49-F238E27FC236}">
                <a16:creationId xmlns:a16="http://schemas.microsoft.com/office/drawing/2014/main" id="{4B5CC9B8-E980-AC2D-13C8-73944E9D36A5}"/>
              </a:ext>
            </a:extLst>
          </p:cNvPr>
          <p:cNvSpPr>
            <a:spLocks noGrp="1"/>
          </p:cNvSpPr>
          <p:nvPr>
            <p:ph sz="half" idx="1"/>
          </p:nvPr>
        </p:nvSpPr>
        <p:spPr>
          <a:xfrm>
            <a:off x="838200" y="3780890"/>
            <a:ext cx="5172182" cy="2711985"/>
          </a:xfrm>
        </p:spPr>
        <p:txBody>
          <a:bodyPr>
            <a:normAutofit/>
          </a:bodyPr>
          <a:lstStyle/>
          <a:p>
            <a:r>
              <a:rPr lang="de-DE" dirty="0" err="1"/>
              <a:t>Maridass</a:t>
            </a:r>
            <a:r>
              <a:rPr lang="de-DE" dirty="0"/>
              <a:t> </a:t>
            </a:r>
            <a:r>
              <a:rPr lang="de-DE" dirty="0" err="1"/>
              <a:t>Pillai</a:t>
            </a:r>
            <a:endParaRPr lang="de-DE" dirty="0"/>
          </a:p>
          <a:p>
            <a:r>
              <a:rPr lang="de-DE" dirty="0" err="1">
                <a:highlight>
                  <a:srgbClr val="FFFF00"/>
                </a:highlight>
              </a:rPr>
              <a:t>Anquetil</a:t>
            </a:r>
            <a:r>
              <a:rPr lang="de-DE" dirty="0">
                <a:highlight>
                  <a:srgbClr val="FFFF00"/>
                </a:highlight>
              </a:rPr>
              <a:t>-Duperron</a:t>
            </a:r>
          </a:p>
          <a:p>
            <a:r>
              <a:rPr lang="de-DE" dirty="0"/>
              <a:t>Sylvain Lévi</a:t>
            </a:r>
          </a:p>
          <a:p>
            <a:r>
              <a:rPr lang="de-DE" dirty="0"/>
              <a:t>Jules Bloch</a:t>
            </a:r>
          </a:p>
          <a:p>
            <a:r>
              <a:rPr lang="de-DE" dirty="0"/>
              <a:t>Alfred </a:t>
            </a:r>
            <a:r>
              <a:rPr lang="de-DE" dirty="0" err="1"/>
              <a:t>Foucher</a:t>
            </a:r>
            <a:endParaRPr lang="de-DE" dirty="0"/>
          </a:p>
          <a:p>
            <a:endParaRPr lang="en-GB" dirty="0"/>
          </a:p>
        </p:txBody>
      </p:sp>
      <p:pic>
        <p:nvPicPr>
          <p:cNvPr id="7" name="Content Placeholder 6" descr="A book with text on it&#10;&#10;AI-generated content may be incorrect.">
            <a:extLst>
              <a:ext uri="{FF2B5EF4-FFF2-40B4-BE49-F238E27FC236}">
                <a16:creationId xmlns:a16="http://schemas.microsoft.com/office/drawing/2014/main" id="{B18C0449-C4D0-FE9C-7E42-EC9725B0A0F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38490" y="236306"/>
            <a:ext cx="3836065" cy="6426229"/>
          </a:xfrm>
        </p:spPr>
      </p:pic>
      <p:sp>
        <p:nvSpPr>
          <p:cNvPr id="5" name="Slide Number Placeholder 4">
            <a:extLst>
              <a:ext uri="{FF2B5EF4-FFF2-40B4-BE49-F238E27FC236}">
                <a16:creationId xmlns:a16="http://schemas.microsoft.com/office/drawing/2014/main" id="{FA6DC784-ABE4-5772-F943-0664A58E5731}"/>
              </a:ext>
            </a:extLst>
          </p:cNvPr>
          <p:cNvSpPr>
            <a:spLocks noGrp="1"/>
          </p:cNvSpPr>
          <p:nvPr>
            <p:ph type="sldNum" sz="quarter" idx="12"/>
          </p:nvPr>
        </p:nvSpPr>
        <p:spPr/>
        <p:txBody>
          <a:bodyPr/>
          <a:lstStyle/>
          <a:p>
            <a:fld id="{E3D7EFF3-7209-4B7A-86ED-D4C28DB6A473}" type="slidenum">
              <a:rPr lang="en-GB" smtClean="0"/>
              <a:t>17</a:t>
            </a:fld>
            <a:endParaRPr lang="en-GB"/>
          </a:p>
        </p:txBody>
      </p:sp>
    </p:spTree>
    <p:extLst>
      <p:ext uri="{BB962C8B-B14F-4D97-AF65-F5344CB8AC3E}">
        <p14:creationId xmlns:p14="http://schemas.microsoft.com/office/powerpoint/2010/main" val="176133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3A4-8796-23EE-6CAA-060BC46ACEDE}"/>
              </a:ext>
            </a:extLst>
          </p:cNvPr>
          <p:cNvSpPr>
            <a:spLocks noGrp="1"/>
          </p:cNvSpPr>
          <p:nvPr>
            <p:ph type="title"/>
          </p:nvPr>
        </p:nvSpPr>
        <p:spPr>
          <a:xfrm>
            <a:off x="462337" y="136525"/>
            <a:ext cx="11229654" cy="699195"/>
          </a:xfrm>
        </p:spPr>
        <p:txBody>
          <a:bodyPr>
            <a:normAutofit fontScale="90000"/>
          </a:bodyPr>
          <a:lstStyle/>
          <a:p>
            <a:pPr algn="ctr"/>
            <a:r>
              <a:rPr lang="de-DE" sz="3600" dirty="0"/>
              <a:t>Jean </a:t>
            </a:r>
            <a:r>
              <a:rPr lang="de-DE" sz="3600" dirty="0" err="1"/>
              <a:t>Filliozat</a:t>
            </a:r>
            <a:r>
              <a:rPr lang="de-DE" sz="3600" dirty="0"/>
              <a:t> and </a:t>
            </a:r>
            <a:r>
              <a:rPr lang="de-DE" sz="3600" dirty="0" err="1"/>
              <a:t>Vaiṣṇavism</a:t>
            </a:r>
            <a:r>
              <a:rPr lang="de-DE" sz="3600" dirty="0"/>
              <a:t> (</a:t>
            </a:r>
            <a:r>
              <a:rPr lang="de-DE" sz="3600" dirty="0" err="1">
                <a:highlight>
                  <a:srgbClr val="FFFF00"/>
                </a:highlight>
              </a:rPr>
              <a:t>Nammāḻvār</a:t>
            </a:r>
            <a:r>
              <a:rPr lang="de-DE" sz="3600" dirty="0">
                <a:highlight>
                  <a:srgbClr val="FFFF00"/>
                </a:highlight>
              </a:rPr>
              <a:t>, 1954, RPY pp.19-40</a:t>
            </a:r>
            <a:r>
              <a:rPr lang="de-DE" sz="3600" dirty="0"/>
              <a:t>)</a:t>
            </a:r>
            <a:endParaRPr lang="en-GB" sz="3600" dirty="0"/>
          </a:p>
        </p:txBody>
      </p:sp>
      <p:pic>
        <p:nvPicPr>
          <p:cNvPr id="7" name="Content Placeholder 6" descr="A close up of a text&#10;&#10;AI-generated content may be incorrect.">
            <a:extLst>
              <a:ext uri="{FF2B5EF4-FFF2-40B4-BE49-F238E27FC236}">
                <a16:creationId xmlns:a16="http://schemas.microsoft.com/office/drawing/2014/main" id="{46475EB2-FA75-0C8A-D888-FC98F01BD00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6006" y="805470"/>
            <a:ext cx="8162742" cy="4746766"/>
          </a:xfrm>
        </p:spPr>
      </p:pic>
      <p:pic>
        <p:nvPicPr>
          <p:cNvPr id="9" name="Content Placeholder 8" descr="A close up of a book&#10;&#10;AI-generated content may be incorrect.">
            <a:extLst>
              <a:ext uri="{FF2B5EF4-FFF2-40B4-BE49-F238E27FC236}">
                <a16:creationId xmlns:a16="http://schemas.microsoft.com/office/drawing/2014/main" id="{62F63A04-0FA8-1452-1008-70C19E5590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4820" y="5657155"/>
            <a:ext cx="7109947" cy="959401"/>
          </a:xfrm>
        </p:spPr>
      </p:pic>
      <p:sp>
        <p:nvSpPr>
          <p:cNvPr id="5" name="Slide Number Placeholder 4">
            <a:extLst>
              <a:ext uri="{FF2B5EF4-FFF2-40B4-BE49-F238E27FC236}">
                <a16:creationId xmlns:a16="http://schemas.microsoft.com/office/drawing/2014/main" id="{F861192E-6E22-8CC8-C02B-EE72F04B80D1}"/>
              </a:ext>
            </a:extLst>
          </p:cNvPr>
          <p:cNvSpPr>
            <a:spLocks noGrp="1"/>
          </p:cNvSpPr>
          <p:nvPr>
            <p:ph type="sldNum" sz="quarter" idx="12"/>
          </p:nvPr>
        </p:nvSpPr>
        <p:spPr/>
        <p:txBody>
          <a:bodyPr/>
          <a:lstStyle/>
          <a:p>
            <a:fld id="{E3D7EFF3-7209-4B7A-86ED-D4C28DB6A473}" type="slidenum">
              <a:rPr lang="en-GB" smtClean="0"/>
              <a:t>18</a:t>
            </a:fld>
            <a:endParaRPr lang="en-GB"/>
          </a:p>
        </p:txBody>
      </p:sp>
    </p:spTree>
    <p:extLst>
      <p:ext uri="{BB962C8B-B14F-4D97-AF65-F5344CB8AC3E}">
        <p14:creationId xmlns:p14="http://schemas.microsoft.com/office/powerpoint/2010/main" val="68403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4B67-9A04-7F84-A387-BAC1BB3AB8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BEF88-F10B-F717-4688-F0CD263DEE9F}"/>
              </a:ext>
            </a:extLst>
          </p:cNvPr>
          <p:cNvSpPr>
            <a:spLocks noGrp="1"/>
          </p:cNvSpPr>
          <p:nvPr>
            <p:ph type="title"/>
          </p:nvPr>
        </p:nvSpPr>
        <p:spPr>
          <a:xfrm>
            <a:off x="462337" y="136525"/>
            <a:ext cx="11229654" cy="699195"/>
          </a:xfrm>
        </p:spPr>
        <p:txBody>
          <a:bodyPr>
            <a:normAutofit/>
          </a:bodyPr>
          <a:lstStyle/>
          <a:p>
            <a:pPr algn="ctr"/>
            <a:r>
              <a:rPr lang="de-DE" sz="4000" dirty="0"/>
              <a:t>Jean </a:t>
            </a:r>
            <a:r>
              <a:rPr lang="de-DE" sz="4000" dirty="0" err="1"/>
              <a:t>Filliozat</a:t>
            </a:r>
            <a:r>
              <a:rPr lang="de-DE" sz="4000" dirty="0"/>
              <a:t> and </a:t>
            </a:r>
            <a:r>
              <a:rPr lang="de-DE" sz="4000" dirty="0" err="1"/>
              <a:t>Vaiṣṇavism</a:t>
            </a:r>
            <a:r>
              <a:rPr lang="de-DE" sz="4000" dirty="0"/>
              <a:t> (</a:t>
            </a:r>
            <a:r>
              <a:rPr lang="de-DE" sz="4000" dirty="0" err="1"/>
              <a:t>Nammāḻvār</a:t>
            </a:r>
            <a:r>
              <a:rPr lang="de-DE" sz="4000" dirty="0"/>
              <a:t>, 1954)</a:t>
            </a:r>
            <a:endParaRPr lang="en-GB" sz="4000" dirty="0"/>
          </a:p>
        </p:txBody>
      </p:sp>
      <p:sp>
        <p:nvSpPr>
          <p:cNvPr id="5" name="Slide Number Placeholder 4">
            <a:extLst>
              <a:ext uri="{FF2B5EF4-FFF2-40B4-BE49-F238E27FC236}">
                <a16:creationId xmlns:a16="http://schemas.microsoft.com/office/drawing/2014/main" id="{84BADA07-FCF5-602B-DAFA-D66181D0A7D0}"/>
              </a:ext>
            </a:extLst>
          </p:cNvPr>
          <p:cNvSpPr>
            <a:spLocks noGrp="1"/>
          </p:cNvSpPr>
          <p:nvPr>
            <p:ph type="sldNum" sz="quarter" idx="12"/>
          </p:nvPr>
        </p:nvSpPr>
        <p:spPr/>
        <p:txBody>
          <a:bodyPr/>
          <a:lstStyle/>
          <a:p>
            <a:fld id="{E3D7EFF3-7209-4B7A-86ED-D4C28DB6A473}" type="slidenum">
              <a:rPr lang="en-GB" smtClean="0"/>
              <a:t>19</a:t>
            </a:fld>
            <a:endParaRPr lang="en-GB"/>
          </a:p>
        </p:txBody>
      </p:sp>
      <p:pic>
        <p:nvPicPr>
          <p:cNvPr id="11" name="Content Placeholder 10" descr="A text on a page&#10;&#10;AI-generated content may be incorrect.">
            <a:extLst>
              <a:ext uri="{FF2B5EF4-FFF2-40B4-BE49-F238E27FC236}">
                <a16:creationId xmlns:a16="http://schemas.microsoft.com/office/drawing/2014/main" id="{AF32154F-C240-6C92-C3F8-2E4DD785C24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8225" y="907311"/>
            <a:ext cx="11654753" cy="5507629"/>
          </a:xfrm>
        </p:spPr>
      </p:pic>
    </p:spTree>
    <p:extLst>
      <p:ext uri="{BB962C8B-B14F-4D97-AF65-F5344CB8AC3E}">
        <p14:creationId xmlns:p14="http://schemas.microsoft.com/office/powerpoint/2010/main" val="199732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03063C-B89C-15DD-1E2A-9728E0A63F98}"/>
              </a:ext>
            </a:extLst>
          </p:cNvPr>
          <p:cNvSpPr>
            <a:spLocks noGrp="1"/>
          </p:cNvSpPr>
          <p:nvPr>
            <p:ph sz="half" idx="1"/>
          </p:nvPr>
        </p:nvSpPr>
        <p:spPr>
          <a:xfrm>
            <a:off x="359596" y="229106"/>
            <a:ext cx="5887092" cy="5947857"/>
          </a:xfrm>
        </p:spPr>
        <p:txBody>
          <a:bodyPr>
            <a:normAutofit/>
          </a:bodyPr>
          <a:lstStyle/>
          <a:p>
            <a:pPr marL="0" indent="0">
              <a:buNone/>
            </a:pPr>
            <a:r>
              <a:rPr lang="de-DE" sz="3000" dirty="0"/>
              <a:t>In 1973, </a:t>
            </a:r>
            <a:r>
              <a:rPr lang="de-DE" sz="3000" dirty="0" err="1"/>
              <a:t>the</a:t>
            </a:r>
            <a:r>
              <a:rPr lang="de-DE" sz="3000" dirty="0"/>
              <a:t> French Institute </a:t>
            </a:r>
            <a:r>
              <a:rPr lang="de-DE" sz="3000" dirty="0" err="1"/>
              <a:t>of</a:t>
            </a:r>
            <a:r>
              <a:rPr lang="de-DE" sz="3000" dirty="0"/>
              <a:t> Pondicherry, </a:t>
            </a:r>
            <a:r>
              <a:rPr lang="de-DE" sz="3000" dirty="0" err="1"/>
              <a:t>which</a:t>
            </a:r>
            <a:r>
              <a:rPr lang="de-DE" sz="3000" dirty="0"/>
              <a:t> was at </a:t>
            </a:r>
            <a:r>
              <a:rPr lang="de-DE" sz="3000" dirty="0" err="1"/>
              <a:t>the</a:t>
            </a:r>
            <a:r>
              <a:rPr lang="de-DE" sz="3000" dirty="0"/>
              <a:t> time </a:t>
            </a:r>
            <a:r>
              <a:rPr lang="de-DE" sz="3000" dirty="0" err="1"/>
              <a:t>called</a:t>
            </a:r>
            <a:r>
              <a:rPr lang="de-DE" sz="3000" dirty="0"/>
              <a:t> „Institut Français </a:t>
            </a:r>
            <a:r>
              <a:rPr lang="de-DE" sz="3000" dirty="0" err="1"/>
              <a:t>d‘Indologie</a:t>
            </a:r>
            <a:r>
              <a:rPr lang="de-DE" sz="3000" dirty="0"/>
              <a:t>“ </a:t>
            </a:r>
            <a:r>
              <a:rPr lang="de-DE" sz="3000" dirty="0" err="1"/>
              <a:t>published</a:t>
            </a:r>
            <a:r>
              <a:rPr lang="de-DE" sz="3000" dirty="0"/>
              <a:t> </a:t>
            </a:r>
            <a:r>
              <a:rPr lang="de-DE" sz="3000" dirty="0" err="1"/>
              <a:t>the</a:t>
            </a:r>
            <a:r>
              <a:rPr lang="de-DE" sz="3000" dirty="0"/>
              <a:t> 50th </a:t>
            </a:r>
            <a:r>
              <a:rPr lang="de-DE" sz="3000" dirty="0" err="1"/>
              <a:t>volume</a:t>
            </a:r>
            <a:r>
              <a:rPr lang="de-DE" sz="3000" dirty="0"/>
              <a:t> in </a:t>
            </a:r>
            <a:r>
              <a:rPr lang="de-DE" sz="3000" dirty="0" err="1"/>
              <a:t>its</a:t>
            </a:r>
            <a:r>
              <a:rPr lang="de-DE" sz="3000" dirty="0"/>
              <a:t> </a:t>
            </a:r>
            <a:r>
              <a:rPr lang="de-DE" sz="3000" dirty="0" err="1"/>
              <a:t>series</a:t>
            </a:r>
            <a:r>
              <a:rPr lang="de-DE" sz="3000" dirty="0"/>
              <a:t> </a:t>
            </a:r>
            <a:r>
              <a:rPr lang="de-DE" sz="3000" dirty="0" err="1"/>
              <a:t>of</a:t>
            </a:r>
            <a:r>
              <a:rPr lang="de-DE" sz="3000" dirty="0"/>
              <a:t> </a:t>
            </a:r>
            <a:r>
              <a:rPr lang="de-DE" sz="3000" dirty="0" err="1"/>
              <a:t>publications</a:t>
            </a:r>
            <a:r>
              <a:rPr lang="de-DE" sz="3000" dirty="0"/>
              <a:t>. The English title </a:t>
            </a:r>
            <a:r>
              <a:rPr lang="de-DE" sz="3000" dirty="0" err="1"/>
              <a:t>of</a:t>
            </a:r>
            <a:r>
              <a:rPr lang="de-DE" sz="3000" dirty="0"/>
              <a:t> </a:t>
            </a:r>
            <a:r>
              <a:rPr lang="de-DE" sz="3000" dirty="0" err="1"/>
              <a:t>that</a:t>
            </a:r>
            <a:r>
              <a:rPr lang="de-DE" sz="3000" dirty="0"/>
              <a:t> </a:t>
            </a:r>
            <a:r>
              <a:rPr lang="de-DE" sz="3000" dirty="0" err="1"/>
              <a:t>volume</a:t>
            </a:r>
            <a:r>
              <a:rPr lang="de-DE" sz="3000" dirty="0"/>
              <a:t>, </a:t>
            </a:r>
            <a:r>
              <a:rPr lang="de-DE" sz="3000" dirty="0" err="1"/>
              <a:t>comprising</a:t>
            </a:r>
            <a:r>
              <a:rPr lang="de-DE" sz="3000" dirty="0"/>
              <a:t> 279 </a:t>
            </a:r>
            <a:r>
              <a:rPr lang="de-DE" sz="3000" dirty="0" err="1"/>
              <a:t>pages</a:t>
            </a:r>
            <a:r>
              <a:rPr lang="de-DE" sz="3000" dirty="0"/>
              <a:t>, and </a:t>
            </a:r>
            <a:r>
              <a:rPr lang="de-DE" sz="3000" dirty="0" err="1"/>
              <a:t>edited</a:t>
            </a:r>
            <a:r>
              <a:rPr lang="de-DE" sz="3000" dirty="0"/>
              <a:t> </a:t>
            </a:r>
            <a:r>
              <a:rPr lang="de-DE" sz="3000" dirty="0" err="1"/>
              <a:t>by</a:t>
            </a:r>
            <a:r>
              <a:rPr lang="de-DE" sz="3000" dirty="0"/>
              <a:t> X.S. Thani </a:t>
            </a:r>
            <a:r>
              <a:rPr lang="de-DE" sz="3000" dirty="0" err="1"/>
              <a:t>Nayagam</a:t>
            </a:r>
            <a:r>
              <a:rPr lang="de-DE" sz="3000" dirty="0"/>
              <a:t> and François Gros, was </a:t>
            </a:r>
            <a:r>
              <a:rPr lang="de-DE" sz="3000" b="1" dirty="0"/>
              <a:t>„International </a:t>
            </a:r>
            <a:r>
              <a:rPr lang="de-DE" sz="3000" b="1" dirty="0" err="1"/>
              <a:t>Association</a:t>
            </a:r>
            <a:r>
              <a:rPr lang="de-DE" sz="3000" b="1" dirty="0"/>
              <a:t> </a:t>
            </a:r>
            <a:r>
              <a:rPr lang="de-DE" sz="3000" b="1" dirty="0" err="1"/>
              <a:t>of</a:t>
            </a:r>
            <a:r>
              <a:rPr lang="de-DE" sz="3000" b="1" dirty="0"/>
              <a:t> Tamil Research. Proceedings </a:t>
            </a:r>
            <a:r>
              <a:rPr lang="de-DE" sz="3000" b="1" dirty="0" err="1"/>
              <a:t>of</a:t>
            </a:r>
            <a:r>
              <a:rPr lang="de-DE" sz="3000" b="1" dirty="0"/>
              <a:t> </a:t>
            </a:r>
            <a:r>
              <a:rPr lang="de-DE" sz="3000" b="1" dirty="0" err="1"/>
              <a:t>the</a:t>
            </a:r>
            <a:r>
              <a:rPr lang="de-DE" sz="3000" b="1" dirty="0"/>
              <a:t> Third International Conference Seminar. Paris 1970“</a:t>
            </a:r>
          </a:p>
        </p:txBody>
      </p:sp>
      <p:pic>
        <p:nvPicPr>
          <p:cNvPr id="8" name="Content Placeholder 7">
            <a:extLst>
              <a:ext uri="{FF2B5EF4-FFF2-40B4-BE49-F238E27FC236}">
                <a16:creationId xmlns:a16="http://schemas.microsoft.com/office/drawing/2014/main" id="{DCB0E7BA-8F6C-8203-E40E-80AC5152662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65879" y="229107"/>
            <a:ext cx="4582274" cy="6206194"/>
          </a:xfrm>
        </p:spPr>
      </p:pic>
      <p:sp>
        <p:nvSpPr>
          <p:cNvPr id="9" name="Slide Number Placeholder 8">
            <a:extLst>
              <a:ext uri="{FF2B5EF4-FFF2-40B4-BE49-F238E27FC236}">
                <a16:creationId xmlns:a16="http://schemas.microsoft.com/office/drawing/2014/main" id="{21091C2F-7467-23EC-EC90-2C67C97C84D6}"/>
              </a:ext>
            </a:extLst>
          </p:cNvPr>
          <p:cNvSpPr>
            <a:spLocks noGrp="1"/>
          </p:cNvSpPr>
          <p:nvPr>
            <p:ph type="sldNum" sz="quarter" idx="12"/>
          </p:nvPr>
        </p:nvSpPr>
        <p:spPr/>
        <p:txBody>
          <a:bodyPr/>
          <a:lstStyle/>
          <a:p>
            <a:fld id="{E3D7EFF3-7209-4B7A-86ED-D4C28DB6A473}" type="slidenum">
              <a:rPr lang="en-GB" smtClean="0"/>
              <a:t>2</a:t>
            </a:fld>
            <a:endParaRPr lang="en-GB"/>
          </a:p>
        </p:txBody>
      </p:sp>
    </p:spTree>
    <p:extLst>
      <p:ext uri="{BB962C8B-B14F-4D97-AF65-F5344CB8AC3E}">
        <p14:creationId xmlns:p14="http://schemas.microsoft.com/office/powerpoint/2010/main" val="2207470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41067-FA8B-D0B4-0BF1-AA4971F33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3EC8C-09C8-586B-BE50-95A55C9191A8}"/>
              </a:ext>
            </a:extLst>
          </p:cNvPr>
          <p:cNvSpPr>
            <a:spLocks noGrp="1"/>
          </p:cNvSpPr>
          <p:nvPr>
            <p:ph type="title"/>
          </p:nvPr>
        </p:nvSpPr>
        <p:spPr>
          <a:xfrm>
            <a:off x="462337" y="136525"/>
            <a:ext cx="11229654" cy="699195"/>
          </a:xfrm>
        </p:spPr>
        <p:txBody>
          <a:bodyPr>
            <a:normAutofit/>
          </a:bodyPr>
          <a:lstStyle/>
          <a:p>
            <a:pPr algn="ctr"/>
            <a:r>
              <a:rPr lang="de-DE" sz="4000" dirty="0"/>
              <a:t>Jean </a:t>
            </a:r>
            <a:r>
              <a:rPr lang="de-DE" sz="4000" dirty="0" err="1"/>
              <a:t>Filliozat</a:t>
            </a:r>
            <a:r>
              <a:rPr lang="de-DE" sz="4000" dirty="0"/>
              <a:t> and </a:t>
            </a:r>
            <a:r>
              <a:rPr lang="de-DE" sz="4000" dirty="0" err="1"/>
              <a:t>Vaiṣṇavism</a:t>
            </a:r>
            <a:r>
              <a:rPr lang="de-DE" sz="4000" dirty="0"/>
              <a:t> (</a:t>
            </a:r>
            <a:r>
              <a:rPr lang="de-DE" sz="4000" dirty="0" err="1"/>
              <a:t>Nammāḻvār</a:t>
            </a:r>
            <a:r>
              <a:rPr lang="de-DE" sz="4000" dirty="0"/>
              <a:t>, 1954)</a:t>
            </a:r>
            <a:endParaRPr lang="en-GB" sz="4000" dirty="0"/>
          </a:p>
        </p:txBody>
      </p:sp>
      <p:sp>
        <p:nvSpPr>
          <p:cNvPr id="5" name="Slide Number Placeholder 4">
            <a:extLst>
              <a:ext uri="{FF2B5EF4-FFF2-40B4-BE49-F238E27FC236}">
                <a16:creationId xmlns:a16="http://schemas.microsoft.com/office/drawing/2014/main" id="{C3D6A61C-06FB-B32D-3D4F-13D7B2FB5309}"/>
              </a:ext>
            </a:extLst>
          </p:cNvPr>
          <p:cNvSpPr>
            <a:spLocks noGrp="1"/>
          </p:cNvSpPr>
          <p:nvPr>
            <p:ph type="sldNum" sz="quarter" idx="12"/>
          </p:nvPr>
        </p:nvSpPr>
        <p:spPr/>
        <p:txBody>
          <a:bodyPr/>
          <a:lstStyle/>
          <a:p>
            <a:fld id="{E3D7EFF3-7209-4B7A-86ED-D4C28DB6A473}" type="slidenum">
              <a:rPr lang="en-GB" smtClean="0"/>
              <a:t>20</a:t>
            </a:fld>
            <a:endParaRPr lang="en-GB"/>
          </a:p>
        </p:txBody>
      </p:sp>
      <p:pic>
        <p:nvPicPr>
          <p:cNvPr id="8" name="Content Placeholder 7" descr="A close up of text&#10;&#10;AI-generated content may be incorrect.">
            <a:extLst>
              <a:ext uri="{FF2B5EF4-FFF2-40B4-BE49-F238E27FC236}">
                <a16:creationId xmlns:a16="http://schemas.microsoft.com/office/drawing/2014/main" id="{1C5BA43E-5077-34AC-9193-99C69884B30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63538" y="708811"/>
            <a:ext cx="10622523" cy="3133724"/>
          </a:xfrm>
        </p:spPr>
      </p:pic>
      <p:sp>
        <p:nvSpPr>
          <p:cNvPr id="11" name="Content Placeholder 10">
            <a:extLst>
              <a:ext uri="{FF2B5EF4-FFF2-40B4-BE49-F238E27FC236}">
                <a16:creationId xmlns:a16="http://schemas.microsoft.com/office/drawing/2014/main" id="{3B447240-BA2D-4C77-F26C-80847EEB848A}"/>
              </a:ext>
            </a:extLst>
          </p:cNvPr>
          <p:cNvSpPr>
            <a:spLocks noGrp="1"/>
          </p:cNvSpPr>
          <p:nvPr>
            <p:ph sz="half" idx="2"/>
          </p:nvPr>
        </p:nvSpPr>
        <p:spPr>
          <a:xfrm>
            <a:off x="750013" y="4068567"/>
            <a:ext cx="10941978" cy="2414426"/>
          </a:xfrm>
        </p:spPr>
        <p:txBody>
          <a:bodyPr>
            <a:normAutofit/>
          </a:bodyPr>
          <a:lstStyle/>
          <a:p>
            <a:pPr marL="0" indent="0">
              <a:buNone/>
            </a:pPr>
            <a:r>
              <a:rPr lang="ta-IN" sz="3000" dirty="0"/>
              <a:t>உயர்வற உயர்நலம் உடையவன் யவன்அவன்</a:t>
            </a:r>
          </a:p>
          <a:p>
            <a:pPr marL="0" indent="0">
              <a:buNone/>
            </a:pPr>
            <a:r>
              <a:rPr lang="ta-IN" sz="3000" dirty="0"/>
              <a:t>மயர்வற மதிநலம் அருளினன் யவன்அவன்</a:t>
            </a:r>
          </a:p>
          <a:p>
            <a:pPr marL="0" indent="0">
              <a:buNone/>
            </a:pPr>
            <a:r>
              <a:rPr lang="ta-IN" sz="3000" dirty="0"/>
              <a:t>அயர்வறும் அமரர்கள் அதிபதி யவன்அவன்</a:t>
            </a:r>
          </a:p>
          <a:p>
            <a:pPr marL="0" indent="0">
              <a:buNone/>
            </a:pPr>
            <a:r>
              <a:rPr lang="ta-IN" sz="3000" dirty="0"/>
              <a:t>துயரறு சுடரடி தொழுதுஎழுஎன் மனனே.</a:t>
            </a:r>
          </a:p>
          <a:p>
            <a:pPr marL="0" indent="0">
              <a:buNone/>
            </a:pPr>
            <a:endParaRPr lang="en-GB" dirty="0"/>
          </a:p>
        </p:txBody>
      </p:sp>
    </p:spTree>
    <p:extLst>
      <p:ext uri="{BB962C8B-B14F-4D97-AF65-F5344CB8AC3E}">
        <p14:creationId xmlns:p14="http://schemas.microsoft.com/office/powerpoint/2010/main" val="114632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FB850-4EDB-1ABF-93A7-3222E071A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49CE2C-9535-D6CE-9112-D528D2E1E70C}"/>
              </a:ext>
            </a:extLst>
          </p:cNvPr>
          <p:cNvSpPr>
            <a:spLocks noGrp="1"/>
          </p:cNvSpPr>
          <p:nvPr>
            <p:ph type="title"/>
          </p:nvPr>
        </p:nvSpPr>
        <p:spPr>
          <a:xfrm>
            <a:off x="6096000" y="136525"/>
            <a:ext cx="5760378" cy="1271035"/>
          </a:xfrm>
        </p:spPr>
        <p:txBody>
          <a:bodyPr>
            <a:normAutofit/>
          </a:bodyPr>
          <a:lstStyle/>
          <a:p>
            <a:pPr algn="ctr"/>
            <a:r>
              <a:rPr lang="de-DE" sz="3600" dirty="0"/>
              <a:t>Jean </a:t>
            </a:r>
            <a:r>
              <a:rPr lang="de-DE" sz="3600" dirty="0" err="1"/>
              <a:t>Filliozat</a:t>
            </a:r>
            <a:r>
              <a:rPr lang="de-DE" sz="3600" dirty="0"/>
              <a:t> and </a:t>
            </a:r>
            <a:r>
              <a:rPr lang="de-DE" sz="3600" dirty="0" err="1"/>
              <a:t>Vaiṣṇavism</a:t>
            </a:r>
            <a:r>
              <a:rPr lang="de-DE" sz="3600" dirty="0"/>
              <a:t> (</a:t>
            </a:r>
            <a:r>
              <a:rPr lang="de-DE" sz="3600" dirty="0" err="1"/>
              <a:t>Tiruppāvai</a:t>
            </a:r>
            <a:r>
              <a:rPr lang="de-DE" sz="3600" dirty="0"/>
              <a:t>, 1972)</a:t>
            </a:r>
            <a:endParaRPr lang="en-GB" sz="3600" dirty="0"/>
          </a:p>
        </p:txBody>
      </p:sp>
      <p:pic>
        <p:nvPicPr>
          <p:cNvPr id="7" name="Content Placeholder 6" descr="A white paper with red text&#10;&#10;AI-generated content may be incorrect.">
            <a:extLst>
              <a:ext uri="{FF2B5EF4-FFF2-40B4-BE49-F238E27FC236}">
                <a16:creationId xmlns:a16="http://schemas.microsoft.com/office/drawing/2014/main" id="{1B6F636D-3E2C-43CB-BB88-635DF6CE1B9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6279" y="155849"/>
            <a:ext cx="4818475" cy="6564299"/>
          </a:xfrm>
        </p:spPr>
      </p:pic>
      <p:pic>
        <p:nvPicPr>
          <p:cNvPr id="9" name="Content Placeholder 8" descr="A close-up of a text&#10;&#10;AI-generated content may be incorrect.">
            <a:extLst>
              <a:ext uri="{FF2B5EF4-FFF2-40B4-BE49-F238E27FC236}">
                <a16:creationId xmlns:a16="http://schemas.microsoft.com/office/drawing/2014/main" id="{7C90A936-8A80-2688-8B5A-7443BEE14A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22707" y="1300745"/>
            <a:ext cx="6250756" cy="5312231"/>
          </a:xfrm>
        </p:spPr>
      </p:pic>
      <p:sp>
        <p:nvSpPr>
          <p:cNvPr id="5" name="Slide Number Placeholder 4">
            <a:extLst>
              <a:ext uri="{FF2B5EF4-FFF2-40B4-BE49-F238E27FC236}">
                <a16:creationId xmlns:a16="http://schemas.microsoft.com/office/drawing/2014/main" id="{C06E8044-3AFC-939D-C0AB-1457AF044F05}"/>
              </a:ext>
            </a:extLst>
          </p:cNvPr>
          <p:cNvSpPr>
            <a:spLocks noGrp="1"/>
          </p:cNvSpPr>
          <p:nvPr>
            <p:ph type="sldNum" sz="quarter" idx="12"/>
          </p:nvPr>
        </p:nvSpPr>
        <p:spPr/>
        <p:txBody>
          <a:bodyPr/>
          <a:lstStyle/>
          <a:p>
            <a:fld id="{E3D7EFF3-7209-4B7A-86ED-D4C28DB6A473}" type="slidenum">
              <a:rPr lang="en-GB" smtClean="0"/>
              <a:t>21</a:t>
            </a:fld>
            <a:endParaRPr lang="en-GB"/>
          </a:p>
        </p:txBody>
      </p:sp>
    </p:spTree>
    <p:extLst>
      <p:ext uri="{BB962C8B-B14F-4D97-AF65-F5344CB8AC3E}">
        <p14:creationId xmlns:p14="http://schemas.microsoft.com/office/powerpoint/2010/main" val="2113664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7F8E-B191-4207-C566-7BF047BD7F80}"/>
              </a:ext>
            </a:extLst>
          </p:cNvPr>
          <p:cNvSpPr>
            <a:spLocks noGrp="1"/>
          </p:cNvSpPr>
          <p:nvPr>
            <p:ph type="title"/>
          </p:nvPr>
        </p:nvSpPr>
        <p:spPr>
          <a:xfrm>
            <a:off x="236306" y="136525"/>
            <a:ext cx="11620072" cy="667809"/>
          </a:xfrm>
        </p:spPr>
        <p:txBody>
          <a:bodyPr>
            <a:normAutofit fontScale="90000"/>
          </a:bodyPr>
          <a:lstStyle/>
          <a:p>
            <a:pPr algn="ctr"/>
            <a:r>
              <a:rPr lang="de-DE" dirty="0"/>
              <a:t>Jean </a:t>
            </a:r>
            <a:r>
              <a:rPr lang="de-DE" dirty="0" err="1"/>
              <a:t>Filliozat</a:t>
            </a:r>
            <a:r>
              <a:rPr lang="de-DE" dirty="0"/>
              <a:t> and </a:t>
            </a:r>
            <a:r>
              <a:rPr lang="de-DE" dirty="0" err="1"/>
              <a:t>Vaiṣṇavism</a:t>
            </a:r>
            <a:r>
              <a:rPr lang="de-DE" dirty="0"/>
              <a:t> (</a:t>
            </a:r>
            <a:r>
              <a:rPr lang="de-DE" dirty="0" err="1"/>
              <a:t>Tiruppāvai</a:t>
            </a:r>
            <a:r>
              <a:rPr lang="de-DE" dirty="0"/>
              <a:t>, 1972)</a:t>
            </a:r>
            <a:endParaRPr lang="en-GB" dirty="0"/>
          </a:p>
        </p:txBody>
      </p:sp>
      <p:sp>
        <p:nvSpPr>
          <p:cNvPr id="5" name="Slide Number Placeholder 4">
            <a:extLst>
              <a:ext uri="{FF2B5EF4-FFF2-40B4-BE49-F238E27FC236}">
                <a16:creationId xmlns:a16="http://schemas.microsoft.com/office/drawing/2014/main" id="{702632D4-6D1B-E707-F686-54AC5F7433D2}"/>
              </a:ext>
            </a:extLst>
          </p:cNvPr>
          <p:cNvSpPr>
            <a:spLocks noGrp="1"/>
          </p:cNvSpPr>
          <p:nvPr>
            <p:ph type="sldNum" sz="quarter" idx="12"/>
          </p:nvPr>
        </p:nvSpPr>
        <p:spPr/>
        <p:txBody>
          <a:bodyPr/>
          <a:lstStyle/>
          <a:p>
            <a:fld id="{E3D7EFF3-7209-4B7A-86ED-D4C28DB6A473}" type="slidenum">
              <a:rPr lang="en-GB" smtClean="0"/>
              <a:t>22</a:t>
            </a:fld>
            <a:endParaRPr lang="en-GB"/>
          </a:p>
        </p:txBody>
      </p:sp>
      <p:pic>
        <p:nvPicPr>
          <p:cNvPr id="13" name="Content Placeholder 12" descr="A close-up of a text&#10;&#10;AI-generated content may be incorrect.">
            <a:extLst>
              <a:ext uri="{FF2B5EF4-FFF2-40B4-BE49-F238E27FC236}">
                <a16:creationId xmlns:a16="http://schemas.microsoft.com/office/drawing/2014/main" id="{014AAA1A-CF2D-31A3-14B4-C8F1E07A71D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33591" y="868883"/>
            <a:ext cx="10222787" cy="5691156"/>
          </a:xfrm>
        </p:spPr>
      </p:pic>
    </p:spTree>
    <p:extLst>
      <p:ext uri="{BB962C8B-B14F-4D97-AF65-F5344CB8AC3E}">
        <p14:creationId xmlns:p14="http://schemas.microsoft.com/office/powerpoint/2010/main" val="57815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3657-40A6-6D10-1EDB-1F7C2CC27BB6}"/>
              </a:ext>
            </a:extLst>
          </p:cNvPr>
          <p:cNvSpPr>
            <a:spLocks noGrp="1"/>
          </p:cNvSpPr>
          <p:nvPr>
            <p:ph type="title"/>
          </p:nvPr>
        </p:nvSpPr>
        <p:spPr>
          <a:xfrm>
            <a:off x="359596" y="365126"/>
            <a:ext cx="10994204" cy="723936"/>
          </a:xfrm>
        </p:spPr>
        <p:txBody>
          <a:bodyPr/>
          <a:lstStyle/>
          <a:p>
            <a:r>
              <a:rPr lang="de-DE" dirty="0"/>
              <a:t>Jean </a:t>
            </a:r>
            <a:r>
              <a:rPr lang="de-DE" dirty="0" err="1"/>
              <a:t>Filliozat</a:t>
            </a:r>
            <a:r>
              <a:rPr lang="de-DE" dirty="0"/>
              <a:t> and </a:t>
            </a:r>
            <a:r>
              <a:rPr lang="de-DE" dirty="0" err="1"/>
              <a:t>Vaiṣṇavism</a:t>
            </a:r>
            <a:r>
              <a:rPr lang="de-DE" dirty="0"/>
              <a:t> (</a:t>
            </a:r>
            <a:r>
              <a:rPr lang="de-DE" dirty="0" err="1"/>
              <a:t>Tiruppāvai</a:t>
            </a:r>
            <a:r>
              <a:rPr lang="de-DE" dirty="0"/>
              <a:t>, 1972)</a:t>
            </a:r>
            <a:endParaRPr lang="en-GB" dirty="0"/>
          </a:p>
        </p:txBody>
      </p:sp>
      <p:pic>
        <p:nvPicPr>
          <p:cNvPr id="7" name="Content Placeholder 6" descr="A close up of a paper&#10;&#10;AI-generated content may be incorrect.">
            <a:extLst>
              <a:ext uri="{FF2B5EF4-FFF2-40B4-BE49-F238E27FC236}">
                <a16:creationId xmlns:a16="http://schemas.microsoft.com/office/drawing/2014/main" id="{DFD1FB44-3C5C-4D9A-C23E-565379175C3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839" y="1825918"/>
            <a:ext cx="5875962" cy="4308688"/>
          </a:xfrm>
        </p:spPr>
      </p:pic>
      <p:pic>
        <p:nvPicPr>
          <p:cNvPr id="9" name="Content Placeholder 8" descr="A white paper with black text&#10;&#10;AI-generated content may be incorrect.">
            <a:extLst>
              <a:ext uri="{FF2B5EF4-FFF2-40B4-BE49-F238E27FC236}">
                <a16:creationId xmlns:a16="http://schemas.microsoft.com/office/drawing/2014/main" id="{12E9681E-D4EB-B1FB-CEC5-591B50D017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199" y="1715784"/>
            <a:ext cx="5875961" cy="4388303"/>
          </a:xfrm>
        </p:spPr>
      </p:pic>
      <p:sp>
        <p:nvSpPr>
          <p:cNvPr id="5" name="Slide Number Placeholder 4">
            <a:extLst>
              <a:ext uri="{FF2B5EF4-FFF2-40B4-BE49-F238E27FC236}">
                <a16:creationId xmlns:a16="http://schemas.microsoft.com/office/drawing/2014/main" id="{DC27C03D-D5DB-B794-6D1F-F68D29957E67}"/>
              </a:ext>
            </a:extLst>
          </p:cNvPr>
          <p:cNvSpPr>
            <a:spLocks noGrp="1"/>
          </p:cNvSpPr>
          <p:nvPr>
            <p:ph type="sldNum" sz="quarter" idx="12"/>
          </p:nvPr>
        </p:nvSpPr>
        <p:spPr/>
        <p:txBody>
          <a:bodyPr/>
          <a:lstStyle/>
          <a:p>
            <a:fld id="{E3D7EFF3-7209-4B7A-86ED-D4C28DB6A473}" type="slidenum">
              <a:rPr lang="en-GB" smtClean="0"/>
              <a:t>23</a:t>
            </a:fld>
            <a:endParaRPr lang="en-GB"/>
          </a:p>
        </p:txBody>
      </p:sp>
    </p:spTree>
    <p:extLst>
      <p:ext uri="{BB962C8B-B14F-4D97-AF65-F5344CB8AC3E}">
        <p14:creationId xmlns:p14="http://schemas.microsoft.com/office/powerpoint/2010/main" val="2041480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384E-99EA-6F55-6E93-9658594C4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9EC2B-B35A-7C2A-F753-39CBFB767230}"/>
              </a:ext>
            </a:extLst>
          </p:cNvPr>
          <p:cNvSpPr>
            <a:spLocks noGrp="1"/>
          </p:cNvSpPr>
          <p:nvPr>
            <p:ph type="title"/>
          </p:nvPr>
        </p:nvSpPr>
        <p:spPr>
          <a:xfrm>
            <a:off x="359596" y="136525"/>
            <a:ext cx="10994204" cy="664859"/>
          </a:xfrm>
        </p:spPr>
        <p:txBody>
          <a:bodyPr>
            <a:normAutofit fontScale="90000"/>
          </a:bodyPr>
          <a:lstStyle/>
          <a:p>
            <a:r>
              <a:rPr lang="de-DE" dirty="0"/>
              <a:t>Jean </a:t>
            </a:r>
            <a:r>
              <a:rPr lang="de-DE" dirty="0" err="1"/>
              <a:t>Filliozat</a:t>
            </a:r>
            <a:r>
              <a:rPr lang="de-DE" dirty="0"/>
              <a:t> and </a:t>
            </a:r>
            <a:r>
              <a:rPr lang="de-DE" dirty="0" err="1"/>
              <a:t>Vaiṣṇavism</a:t>
            </a:r>
            <a:r>
              <a:rPr lang="de-DE" dirty="0"/>
              <a:t> (</a:t>
            </a:r>
            <a:r>
              <a:rPr lang="de-DE" dirty="0" err="1"/>
              <a:t>Tiruppāvai</a:t>
            </a:r>
            <a:r>
              <a:rPr lang="de-DE" dirty="0"/>
              <a:t>, 1972)</a:t>
            </a:r>
            <a:endParaRPr lang="en-GB" dirty="0"/>
          </a:p>
        </p:txBody>
      </p:sp>
      <p:sp>
        <p:nvSpPr>
          <p:cNvPr id="5" name="Slide Number Placeholder 4">
            <a:extLst>
              <a:ext uri="{FF2B5EF4-FFF2-40B4-BE49-F238E27FC236}">
                <a16:creationId xmlns:a16="http://schemas.microsoft.com/office/drawing/2014/main" id="{39D4307B-7DEF-CEE8-7884-DE161D4F0ABD}"/>
              </a:ext>
            </a:extLst>
          </p:cNvPr>
          <p:cNvSpPr>
            <a:spLocks noGrp="1"/>
          </p:cNvSpPr>
          <p:nvPr>
            <p:ph type="sldNum" sz="quarter" idx="12"/>
          </p:nvPr>
        </p:nvSpPr>
        <p:spPr/>
        <p:txBody>
          <a:bodyPr/>
          <a:lstStyle/>
          <a:p>
            <a:fld id="{E3D7EFF3-7209-4B7A-86ED-D4C28DB6A473}" type="slidenum">
              <a:rPr lang="en-GB" smtClean="0"/>
              <a:t>24</a:t>
            </a:fld>
            <a:endParaRPr lang="en-GB"/>
          </a:p>
        </p:txBody>
      </p:sp>
      <p:pic>
        <p:nvPicPr>
          <p:cNvPr id="11" name="Content Placeholder 10" descr="A close up of a book&#10;&#10;AI-generated content may be incorrect.">
            <a:extLst>
              <a:ext uri="{FF2B5EF4-FFF2-40B4-BE49-F238E27FC236}">
                <a16:creationId xmlns:a16="http://schemas.microsoft.com/office/drawing/2014/main" id="{98F84F15-F969-52D3-7604-2A23D4CD5E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924674"/>
            <a:ext cx="10915939" cy="2825393"/>
          </a:xfrm>
        </p:spPr>
      </p:pic>
      <p:pic>
        <p:nvPicPr>
          <p:cNvPr id="13" name="Content Placeholder 12" descr="A close up of a text&#10;&#10;AI-generated content may be incorrect.">
            <a:extLst>
              <a:ext uri="{FF2B5EF4-FFF2-40B4-BE49-F238E27FC236}">
                <a16:creationId xmlns:a16="http://schemas.microsoft.com/office/drawing/2014/main" id="{088EA672-AEDE-9E41-0874-46FC722D834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094" y="3906881"/>
            <a:ext cx="10675706" cy="2616523"/>
          </a:xfrm>
        </p:spPr>
      </p:pic>
    </p:spTree>
    <p:extLst>
      <p:ext uri="{BB962C8B-B14F-4D97-AF65-F5344CB8AC3E}">
        <p14:creationId xmlns:p14="http://schemas.microsoft.com/office/powerpoint/2010/main" val="2515336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7820DB-D505-316E-B049-E1A3E6962054}"/>
              </a:ext>
            </a:extLst>
          </p:cNvPr>
          <p:cNvSpPr>
            <a:spLocks noGrp="1"/>
          </p:cNvSpPr>
          <p:nvPr>
            <p:ph type="title"/>
          </p:nvPr>
        </p:nvSpPr>
        <p:spPr>
          <a:xfrm>
            <a:off x="133564" y="143839"/>
            <a:ext cx="1869897" cy="2578814"/>
          </a:xfrm>
        </p:spPr>
        <p:txBody>
          <a:bodyPr>
            <a:normAutofit/>
          </a:bodyPr>
          <a:lstStyle/>
          <a:p>
            <a:pPr algn="ctr"/>
            <a:r>
              <a:rPr lang="de-DE" sz="2800" dirty="0"/>
              <a:t>Jean </a:t>
            </a:r>
            <a:r>
              <a:rPr lang="de-DE" sz="2800" dirty="0" err="1"/>
              <a:t>Filliozat</a:t>
            </a:r>
            <a:r>
              <a:rPr lang="de-DE" sz="2800" dirty="0"/>
              <a:t> and </a:t>
            </a:r>
            <a:r>
              <a:rPr lang="de-DE" sz="2800" dirty="0" err="1"/>
              <a:t>Vaiṣṇavism</a:t>
            </a:r>
            <a:r>
              <a:rPr lang="de-DE" sz="2800" dirty="0"/>
              <a:t> (</a:t>
            </a:r>
            <a:r>
              <a:rPr lang="de-DE" sz="2800" dirty="0" err="1"/>
              <a:t>Tiruppāvai</a:t>
            </a:r>
            <a:r>
              <a:rPr lang="de-DE" sz="2800" dirty="0"/>
              <a:t>, 1972)</a:t>
            </a:r>
            <a:endParaRPr lang="en-GB" sz="2800" dirty="0"/>
          </a:p>
        </p:txBody>
      </p:sp>
      <p:pic>
        <p:nvPicPr>
          <p:cNvPr id="9" name="Content Placeholder 8" descr="A document with text on it&#10;&#10;AI-generated content may be incorrect.">
            <a:extLst>
              <a:ext uri="{FF2B5EF4-FFF2-40B4-BE49-F238E27FC236}">
                <a16:creationId xmlns:a16="http://schemas.microsoft.com/office/drawing/2014/main" id="{B5E3EC6C-71C4-E454-5A62-5E40B72DF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9623" y="61144"/>
            <a:ext cx="9904288" cy="6438524"/>
          </a:xfrm>
        </p:spPr>
      </p:pic>
      <p:sp>
        <p:nvSpPr>
          <p:cNvPr id="5" name="Slide Number Placeholder 4">
            <a:extLst>
              <a:ext uri="{FF2B5EF4-FFF2-40B4-BE49-F238E27FC236}">
                <a16:creationId xmlns:a16="http://schemas.microsoft.com/office/drawing/2014/main" id="{90B389AF-E9E9-732A-1166-C5F5440B6FCE}"/>
              </a:ext>
            </a:extLst>
          </p:cNvPr>
          <p:cNvSpPr>
            <a:spLocks noGrp="1"/>
          </p:cNvSpPr>
          <p:nvPr>
            <p:ph type="sldNum" sz="quarter" idx="12"/>
          </p:nvPr>
        </p:nvSpPr>
        <p:spPr/>
        <p:txBody>
          <a:bodyPr/>
          <a:lstStyle/>
          <a:p>
            <a:fld id="{E3D7EFF3-7209-4B7A-86ED-D4C28DB6A473}" type="slidenum">
              <a:rPr lang="en-GB" smtClean="0"/>
              <a:t>25</a:t>
            </a:fld>
            <a:endParaRPr lang="en-GB"/>
          </a:p>
        </p:txBody>
      </p:sp>
    </p:spTree>
    <p:extLst>
      <p:ext uri="{BB962C8B-B14F-4D97-AF65-F5344CB8AC3E}">
        <p14:creationId xmlns:p14="http://schemas.microsoft.com/office/powerpoint/2010/main" val="98582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56B5-97BB-6698-8E7B-EABA28CBE5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17C67FA-3908-18D1-5B87-5408A9FA3E5E}"/>
              </a:ext>
            </a:extLst>
          </p:cNvPr>
          <p:cNvSpPr>
            <a:spLocks noGrp="1"/>
          </p:cNvSpPr>
          <p:nvPr>
            <p:ph type="title"/>
          </p:nvPr>
        </p:nvSpPr>
        <p:spPr>
          <a:xfrm>
            <a:off x="133564" y="143839"/>
            <a:ext cx="1869897" cy="2578814"/>
          </a:xfrm>
        </p:spPr>
        <p:txBody>
          <a:bodyPr>
            <a:normAutofit/>
          </a:bodyPr>
          <a:lstStyle/>
          <a:p>
            <a:pPr algn="ctr"/>
            <a:r>
              <a:rPr lang="de-DE" sz="2800" dirty="0"/>
              <a:t>Jean </a:t>
            </a:r>
            <a:r>
              <a:rPr lang="de-DE" sz="2800" dirty="0" err="1"/>
              <a:t>Filliozat</a:t>
            </a:r>
            <a:r>
              <a:rPr lang="de-DE" sz="2800" dirty="0"/>
              <a:t> and </a:t>
            </a:r>
            <a:r>
              <a:rPr lang="de-DE" sz="2800" dirty="0" err="1"/>
              <a:t>Vaiṣṇavism</a:t>
            </a:r>
            <a:r>
              <a:rPr lang="de-DE" sz="2800" dirty="0"/>
              <a:t> (</a:t>
            </a:r>
            <a:r>
              <a:rPr lang="de-DE" sz="2800" dirty="0" err="1"/>
              <a:t>Tiruppāvai</a:t>
            </a:r>
            <a:r>
              <a:rPr lang="de-DE" sz="2800" dirty="0"/>
              <a:t>, 1972)</a:t>
            </a:r>
            <a:endParaRPr lang="en-GB" sz="2800" dirty="0"/>
          </a:p>
        </p:txBody>
      </p:sp>
      <p:sp>
        <p:nvSpPr>
          <p:cNvPr id="5" name="Slide Number Placeholder 4">
            <a:extLst>
              <a:ext uri="{FF2B5EF4-FFF2-40B4-BE49-F238E27FC236}">
                <a16:creationId xmlns:a16="http://schemas.microsoft.com/office/drawing/2014/main" id="{90A14A56-BE9B-8008-219B-FEA065E58D3A}"/>
              </a:ext>
            </a:extLst>
          </p:cNvPr>
          <p:cNvSpPr>
            <a:spLocks noGrp="1"/>
          </p:cNvSpPr>
          <p:nvPr>
            <p:ph type="sldNum" sz="quarter" idx="12"/>
          </p:nvPr>
        </p:nvSpPr>
        <p:spPr/>
        <p:txBody>
          <a:bodyPr/>
          <a:lstStyle/>
          <a:p>
            <a:fld id="{E3D7EFF3-7209-4B7A-86ED-D4C28DB6A473}" type="slidenum">
              <a:rPr lang="en-GB" smtClean="0"/>
              <a:t>26</a:t>
            </a:fld>
            <a:endParaRPr lang="en-GB"/>
          </a:p>
        </p:txBody>
      </p:sp>
      <p:pic>
        <p:nvPicPr>
          <p:cNvPr id="7" name="Content Placeholder 6" descr="A close-up of a document&#10;&#10;AI-generated content may be incorrect.">
            <a:extLst>
              <a:ext uri="{FF2B5EF4-FFF2-40B4-BE49-F238E27FC236}">
                <a16:creationId xmlns:a16="http://schemas.microsoft.com/office/drawing/2014/main" id="{2B3B75B9-EC18-9DF8-1F62-31B4036D39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0184" y="143838"/>
            <a:ext cx="8856323" cy="6635123"/>
          </a:xfrm>
        </p:spPr>
      </p:pic>
    </p:spTree>
    <p:extLst>
      <p:ext uri="{BB962C8B-B14F-4D97-AF65-F5344CB8AC3E}">
        <p14:creationId xmlns:p14="http://schemas.microsoft.com/office/powerpoint/2010/main" val="208672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6DF5-66FA-3C21-2518-A873C34AF3DD}"/>
              </a:ext>
            </a:extLst>
          </p:cNvPr>
          <p:cNvSpPr>
            <a:spLocks noGrp="1"/>
          </p:cNvSpPr>
          <p:nvPr>
            <p:ph type="title"/>
          </p:nvPr>
        </p:nvSpPr>
        <p:spPr>
          <a:xfrm>
            <a:off x="838200" y="136525"/>
            <a:ext cx="10515600" cy="1325563"/>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r>
              <a:rPr lang="de-DE" sz="4000" dirty="0"/>
              <a:t> (1964)</a:t>
            </a:r>
            <a:br>
              <a:rPr lang="de-DE" sz="4000" dirty="0"/>
            </a:br>
            <a:r>
              <a:rPr lang="de-DE" sz="3600" b="1" dirty="0">
                <a:latin typeface="Courier New" panose="02070309020205020404" pitchFamily="49" charset="0"/>
                <a:cs typeface="Courier New" panose="02070309020205020404" pitchFamily="49" charset="0"/>
              </a:rPr>
              <a:t>https://books.openedition.org/ifp/2409</a:t>
            </a:r>
            <a:endParaRPr lang="en-GB" sz="3600" b="1" dirty="0">
              <a:latin typeface="Courier New" panose="02070309020205020404" pitchFamily="49" charset="0"/>
              <a:cs typeface="Courier New" panose="02070309020205020404" pitchFamily="49" charset="0"/>
            </a:endParaRPr>
          </a:p>
        </p:txBody>
      </p:sp>
      <p:pic>
        <p:nvPicPr>
          <p:cNvPr id="6" name="Content Placeholder 5" descr="A screenshot of a computer&#10;&#10;AI-generated content may be incorrect.">
            <a:extLst>
              <a:ext uri="{FF2B5EF4-FFF2-40B4-BE49-F238E27FC236}">
                <a16:creationId xmlns:a16="http://schemas.microsoft.com/office/drawing/2014/main" id="{D1A182D8-1817-1A77-1610-EF8FC49EE4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027" y="1340911"/>
            <a:ext cx="9295249" cy="5380564"/>
          </a:xfrm>
        </p:spPr>
      </p:pic>
      <p:sp>
        <p:nvSpPr>
          <p:cNvPr id="4" name="Slide Number Placeholder 3">
            <a:extLst>
              <a:ext uri="{FF2B5EF4-FFF2-40B4-BE49-F238E27FC236}">
                <a16:creationId xmlns:a16="http://schemas.microsoft.com/office/drawing/2014/main" id="{80320DF5-5C99-B709-2F1A-97C0853E4F96}"/>
              </a:ext>
            </a:extLst>
          </p:cNvPr>
          <p:cNvSpPr>
            <a:spLocks noGrp="1"/>
          </p:cNvSpPr>
          <p:nvPr>
            <p:ph type="sldNum" sz="quarter" idx="12"/>
          </p:nvPr>
        </p:nvSpPr>
        <p:spPr/>
        <p:txBody>
          <a:bodyPr/>
          <a:lstStyle/>
          <a:p>
            <a:fld id="{E3D7EFF3-7209-4B7A-86ED-D4C28DB6A473}" type="slidenum">
              <a:rPr lang="en-GB" smtClean="0"/>
              <a:t>27</a:t>
            </a:fld>
            <a:endParaRPr lang="en-GB"/>
          </a:p>
        </p:txBody>
      </p:sp>
    </p:spTree>
    <p:extLst>
      <p:ext uri="{BB962C8B-B14F-4D97-AF65-F5344CB8AC3E}">
        <p14:creationId xmlns:p14="http://schemas.microsoft.com/office/powerpoint/2010/main" val="3785333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40A77-1E94-7E03-788F-304783000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AC126-A696-FB1B-621D-EEBF164EEE8C}"/>
              </a:ext>
            </a:extLst>
          </p:cNvPr>
          <p:cNvSpPr>
            <a:spLocks noGrp="1"/>
          </p:cNvSpPr>
          <p:nvPr>
            <p:ph type="title"/>
          </p:nvPr>
        </p:nvSpPr>
        <p:spPr>
          <a:xfrm>
            <a:off x="838200" y="136525"/>
            <a:ext cx="10515600" cy="1325563"/>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r>
              <a:rPr lang="de-DE" sz="4000" dirty="0"/>
              <a:t> (1964)</a:t>
            </a:r>
            <a:br>
              <a:rPr lang="de-DE" sz="4000" dirty="0"/>
            </a:br>
            <a:r>
              <a:rPr lang="de-DE" sz="3600" b="1" dirty="0">
                <a:latin typeface="Courier New" panose="02070309020205020404" pitchFamily="49" charset="0"/>
                <a:cs typeface="Courier New" panose="02070309020205020404" pitchFamily="49" charset="0"/>
              </a:rPr>
              <a:t>https://books.openedition.org/ifp/2409</a:t>
            </a:r>
            <a:endParaRPr lang="en-GB" sz="3600" b="1"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0771FE9B-EACD-C21F-BE35-9B8B6D9ACF9E}"/>
              </a:ext>
            </a:extLst>
          </p:cNvPr>
          <p:cNvSpPr>
            <a:spLocks noGrp="1"/>
          </p:cNvSpPr>
          <p:nvPr>
            <p:ph type="sldNum" sz="quarter" idx="12"/>
          </p:nvPr>
        </p:nvSpPr>
        <p:spPr/>
        <p:txBody>
          <a:bodyPr/>
          <a:lstStyle/>
          <a:p>
            <a:fld id="{E3D7EFF3-7209-4B7A-86ED-D4C28DB6A473}" type="slidenum">
              <a:rPr lang="en-GB" smtClean="0"/>
              <a:t>28</a:t>
            </a:fld>
            <a:endParaRPr lang="en-GB"/>
          </a:p>
        </p:txBody>
      </p:sp>
      <p:pic>
        <p:nvPicPr>
          <p:cNvPr id="8" name="Content Placeholder 7" descr="A screenshot of a computer&#10;&#10;AI-generated content may be incorrect.">
            <a:extLst>
              <a:ext uri="{FF2B5EF4-FFF2-40B4-BE49-F238E27FC236}">
                <a16:creationId xmlns:a16="http://schemas.microsoft.com/office/drawing/2014/main" id="{77EEAD9B-83AE-0F69-9D34-7A7A17120A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321" y="1561671"/>
            <a:ext cx="11643095" cy="4817291"/>
          </a:xfrm>
        </p:spPr>
      </p:pic>
    </p:spTree>
    <p:extLst>
      <p:ext uri="{BB962C8B-B14F-4D97-AF65-F5344CB8AC3E}">
        <p14:creationId xmlns:p14="http://schemas.microsoft.com/office/powerpoint/2010/main" val="269117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95D30-B8E3-3447-8369-E613A19C82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64D68-3499-1703-682C-CAE2DAB5009F}"/>
              </a:ext>
            </a:extLst>
          </p:cNvPr>
          <p:cNvSpPr>
            <a:spLocks noGrp="1"/>
          </p:cNvSpPr>
          <p:nvPr>
            <p:ph type="title"/>
          </p:nvPr>
        </p:nvSpPr>
        <p:spPr>
          <a:xfrm>
            <a:off x="308225" y="136525"/>
            <a:ext cx="11691991" cy="1908032"/>
          </a:xfrm>
        </p:spPr>
        <p:txBody>
          <a:bodyPr>
            <a:normAutofit/>
          </a:bodyPr>
          <a:lstStyle/>
          <a:p>
            <a:pPr algn="ctr"/>
            <a:r>
              <a:rPr lang="fr-FR" sz="4000" dirty="0"/>
              <a:t>R. </a:t>
            </a:r>
            <a:r>
              <a:rPr lang="fr-FR" sz="4000" dirty="0" err="1"/>
              <a:t>Dessigane</a:t>
            </a:r>
            <a:r>
              <a:rPr lang="fr-FR" sz="4000" dirty="0"/>
              <a:t> et P.Z. </a:t>
            </a:r>
            <a:r>
              <a:rPr lang="fr-FR" sz="4000" dirty="0" err="1"/>
              <a:t>Pattabiramin</a:t>
            </a:r>
            <a:r>
              <a:rPr lang="de-DE" sz="4000" dirty="0"/>
              <a:t> (1967)</a:t>
            </a:r>
            <a:br>
              <a:rPr lang="de-DE" sz="4000" dirty="0"/>
            </a:br>
            <a:r>
              <a:rPr lang="de-DE" sz="4000" dirty="0" err="1"/>
              <a:t>with</a:t>
            </a:r>
            <a:r>
              <a:rPr lang="de-DE" sz="4000" dirty="0"/>
              <a:t> </a:t>
            </a:r>
            <a:r>
              <a:rPr lang="de-DE" sz="4000" dirty="0" err="1"/>
              <a:t>introduction</a:t>
            </a:r>
            <a:r>
              <a:rPr lang="de-DE" sz="4000" dirty="0"/>
              <a:t> </a:t>
            </a:r>
            <a:r>
              <a:rPr lang="de-DE" sz="4000" dirty="0" err="1"/>
              <a:t>by</a:t>
            </a:r>
            <a:r>
              <a:rPr lang="de-DE" sz="4000" dirty="0"/>
              <a:t> Jean </a:t>
            </a:r>
            <a:r>
              <a:rPr lang="de-DE" sz="4000" dirty="0" err="1"/>
              <a:t>Filliozat</a:t>
            </a:r>
            <a:br>
              <a:rPr lang="de-DE" sz="4000" dirty="0"/>
            </a:br>
            <a:r>
              <a:rPr lang="de-DE" sz="3600" b="1" dirty="0">
                <a:latin typeface="Courier New" panose="02070309020205020404" pitchFamily="49" charset="0"/>
                <a:cs typeface="Courier New" panose="02070309020205020404" pitchFamily="49" charset="0"/>
              </a:rPr>
              <a:t>https://books.openedition.org/ifp/2729</a:t>
            </a:r>
            <a:endParaRPr lang="en-GB" sz="3600" b="1"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1CEFF2DB-63A5-0CF2-CAF4-948AC582FC1A}"/>
              </a:ext>
            </a:extLst>
          </p:cNvPr>
          <p:cNvSpPr>
            <a:spLocks noGrp="1"/>
          </p:cNvSpPr>
          <p:nvPr>
            <p:ph type="sldNum" sz="quarter" idx="12"/>
          </p:nvPr>
        </p:nvSpPr>
        <p:spPr/>
        <p:txBody>
          <a:bodyPr/>
          <a:lstStyle/>
          <a:p>
            <a:fld id="{E3D7EFF3-7209-4B7A-86ED-D4C28DB6A473}" type="slidenum">
              <a:rPr lang="en-GB" smtClean="0"/>
              <a:t>29</a:t>
            </a:fld>
            <a:endParaRPr lang="en-GB"/>
          </a:p>
        </p:txBody>
      </p:sp>
      <p:pic>
        <p:nvPicPr>
          <p:cNvPr id="8" name="Content Placeholder 7" descr="A screenshot of a computer&#10;&#10;AI-generated content may be incorrect.">
            <a:extLst>
              <a:ext uri="{FF2B5EF4-FFF2-40B4-BE49-F238E27FC236}">
                <a16:creationId xmlns:a16="http://schemas.microsoft.com/office/drawing/2014/main" id="{07270A75-F24D-6A27-B83F-23536CF53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0040" y="1919535"/>
            <a:ext cx="8696528" cy="4707295"/>
          </a:xfrm>
        </p:spPr>
      </p:pic>
    </p:spTree>
    <p:extLst>
      <p:ext uri="{BB962C8B-B14F-4D97-AF65-F5344CB8AC3E}">
        <p14:creationId xmlns:p14="http://schemas.microsoft.com/office/powerpoint/2010/main" val="2588437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8205-A349-CEE0-CFA6-D9461B16EAF3}"/>
              </a:ext>
            </a:extLst>
          </p:cNvPr>
          <p:cNvSpPr>
            <a:spLocks noGrp="1"/>
          </p:cNvSpPr>
          <p:nvPr>
            <p:ph type="title"/>
          </p:nvPr>
        </p:nvSpPr>
        <p:spPr>
          <a:xfrm>
            <a:off x="328773" y="136526"/>
            <a:ext cx="11558427" cy="1342954"/>
          </a:xfrm>
        </p:spPr>
        <p:txBody>
          <a:bodyPr>
            <a:noAutofit/>
          </a:bodyPr>
          <a:lstStyle/>
          <a:p>
            <a:r>
              <a:rPr lang="de-DE" sz="2800" dirty="0"/>
              <a:t>The 1970 Paris (</a:t>
            </a:r>
            <a:r>
              <a:rPr lang="de-DE" sz="2800" dirty="0" err="1"/>
              <a:t>third</a:t>
            </a:r>
            <a:r>
              <a:rPr lang="de-DE" sz="2800" dirty="0"/>
              <a:t>) IATR </a:t>
            </a:r>
            <a:r>
              <a:rPr lang="de-DE" sz="2800" dirty="0" err="1"/>
              <a:t>conference</a:t>
            </a:r>
            <a:r>
              <a:rPr lang="de-DE" sz="2800" dirty="0"/>
              <a:t> </a:t>
            </a:r>
            <a:r>
              <a:rPr lang="de-DE" sz="2800" dirty="0" err="1"/>
              <a:t>had</a:t>
            </a:r>
            <a:r>
              <a:rPr lang="de-DE" sz="2800" dirty="0"/>
              <a:t> </a:t>
            </a:r>
            <a:r>
              <a:rPr lang="de-DE" sz="2800" dirty="0" err="1"/>
              <a:t>been</a:t>
            </a:r>
            <a:r>
              <a:rPr lang="de-DE" sz="2800" dirty="0"/>
              <a:t> </a:t>
            </a:r>
            <a:r>
              <a:rPr lang="de-DE" sz="2800" dirty="0" err="1"/>
              <a:t>organized</a:t>
            </a:r>
            <a:r>
              <a:rPr lang="de-DE" sz="2800" dirty="0"/>
              <a:t> </a:t>
            </a:r>
            <a:r>
              <a:rPr lang="de-DE" sz="2800" dirty="0" err="1"/>
              <a:t>by</a:t>
            </a:r>
            <a:r>
              <a:rPr lang="de-DE" sz="2800" dirty="0"/>
              <a:t> Professor Jean </a:t>
            </a:r>
            <a:r>
              <a:rPr lang="de-DE" sz="2800" dirty="0" err="1"/>
              <a:t>Filliozat</a:t>
            </a:r>
            <a:r>
              <a:rPr lang="de-DE" sz="2800" dirty="0"/>
              <a:t> (1906-1982) and </a:t>
            </a:r>
            <a:r>
              <a:rPr lang="de-DE" sz="2800" dirty="0" err="1"/>
              <a:t>this</a:t>
            </a:r>
            <a:r>
              <a:rPr lang="de-DE" sz="2800" dirty="0"/>
              <a:t> </a:t>
            </a:r>
            <a:r>
              <a:rPr lang="de-DE" sz="2800" dirty="0" err="1"/>
              <a:t>presentation</a:t>
            </a:r>
            <a:r>
              <a:rPr lang="de-DE" sz="2800" dirty="0"/>
              <a:t> will </a:t>
            </a:r>
            <a:r>
              <a:rPr lang="de-DE" sz="2800" dirty="0" err="1"/>
              <a:t>revisit</a:t>
            </a:r>
            <a:r>
              <a:rPr lang="de-DE" sz="2800" dirty="0"/>
              <a:t> </a:t>
            </a:r>
            <a:r>
              <a:rPr lang="de-DE" sz="2800" dirty="0" err="1"/>
              <a:t>the</a:t>
            </a:r>
            <a:r>
              <a:rPr lang="de-DE" sz="2800" dirty="0"/>
              <a:t> </a:t>
            </a:r>
            <a:r>
              <a:rPr lang="de-DE" sz="2800" dirty="0" err="1"/>
              <a:t>carreer</a:t>
            </a:r>
            <a:r>
              <a:rPr lang="de-DE" sz="2800" dirty="0"/>
              <a:t> </a:t>
            </a:r>
            <a:r>
              <a:rPr lang="de-DE" sz="2800" dirty="0" err="1"/>
              <a:t>of</a:t>
            </a:r>
            <a:r>
              <a:rPr lang="de-DE" sz="2800" dirty="0"/>
              <a:t> </a:t>
            </a:r>
            <a:r>
              <a:rPr lang="de-DE" sz="2800" dirty="0" err="1"/>
              <a:t>that</a:t>
            </a:r>
            <a:r>
              <a:rPr lang="de-DE" sz="2800" dirty="0"/>
              <a:t> </a:t>
            </a:r>
            <a:r>
              <a:rPr lang="de-DE" sz="2800" dirty="0" err="1"/>
              <a:t>scholar</a:t>
            </a:r>
            <a:r>
              <a:rPr lang="de-DE" sz="2800" dirty="0"/>
              <a:t>, </a:t>
            </a:r>
            <a:r>
              <a:rPr lang="de-DE" sz="2800" dirty="0" err="1"/>
              <a:t>trying</a:t>
            </a:r>
            <a:r>
              <a:rPr lang="de-DE" sz="2800" dirty="0"/>
              <a:t> </a:t>
            </a:r>
            <a:r>
              <a:rPr lang="de-DE" sz="2800" dirty="0" err="1"/>
              <a:t>to</a:t>
            </a:r>
            <a:r>
              <a:rPr lang="de-DE" sz="2800" dirty="0"/>
              <a:t> </a:t>
            </a:r>
            <a:r>
              <a:rPr lang="de-DE" sz="2800" dirty="0" err="1"/>
              <a:t>derive</a:t>
            </a:r>
            <a:r>
              <a:rPr lang="de-DE" sz="2800" dirty="0"/>
              <a:t> </a:t>
            </a:r>
            <a:r>
              <a:rPr lang="de-DE" sz="2800" dirty="0" err="1"/>
              <a:t>inspiration</a:t>
            </a:r>
            <a:r>
              <a:rPr lang="de-DE" sz="2800" dirty="0"/>
              <a:t> </a:t>
            </a:r>
            <a:r>
              <a:rPr lang="de-DE" sz="2800" dirty="0" err="1"/>
              <a:t>from</a:t>
            </a:r>
            <a:r>
              <a:rPr lang="de-DE" sz="2800" dirty="0"/>
              <a:t> </a:t>
            </a:r>
            <a:r>
              <a:rPr lang="de-DE" sz="2800" dirty="0" err="1"/>
              <a:t>him</a:t>
            </a:r>
            <a:r>
              <a:rPr lang="de-DE" sz="2800" dirty="0"/>
              <a:t>, in a </a:t>
            </a:r>
            <a:r>
              <a:rPr lang="de-DE" sz="2800" dirty="0" err="1"/>
              <a:t>manner</a:t>
            </a:r>
            <a:r>
              <a:rPr lang="de-DE" sz="2800" dirty="0"/>
              <a:t> </a:t>
            </a:r>
            <a:r>
              <a:rPr lang="de-DE" sz="2800" dirty="0" err="1"/>
              <a:t>adapted</a:t>
            </a:r>
            <a:r>
              <a:rPr lang="de-DE" sz="2800" dirty="0"/>
              <a:t> </a:t>
            </a:r>
            <a:r>
              <a:rPr lang="de-DE" sz="2800" dirty="0" err="1"/>
              <a:t>to</a:t>
            </a:r>
            <a:r>
              <a:rPr lang="de-DE" sz="2800" dirty="0"/>
              <a:t> </a:t>
            </a:r>
            <a:r>
              <a:rPr lang="de-DE" sz="2800" dirty="0" err="1"/>
              <a:t>the</a:t>
            </a:r>
            <a:r>
              <a:rPr lang="de-DE" sz="2800" dirty="0"/>
              <a:t> modern </a:t>
            </a:r>
            <a:r>
              <a:rPr lang="de-DE" sz="2800" dirty="0" err="1"/>
              <a:t>world</a:t>
            </a:r>
            <a:endParaRPr lang="en-GB" sz="2800" dirty="0"/>
          </a:p>
        </p:txBody>
      </p:sp>
      <p:sp>
        <p:nvSpPr>
          <p:cNvPr id="5" name="Slide Number Placeholder 4">
            <a:extLst>
              <a:ext uri="{FF2B5EF4-FFF2-40B4-BE49-F238E27FC236}">
                <a16:creationId xmlns:a16="http://schemas.microsoft.com/office/drawing/2014/main" id="{AF6A6E16-68DF-C0CF-703D-817F3AC74CAC}"/>
              </a:ext>
            </a:extLst>
          </p:cNvPr>
          <p:cNvSpPr>
            <a:spLocks noGrp="1"/>
          </p:cNvSpPr>
          <p:nvPr>
            <p:ph type="sldNum" sz="quarter" idx="12"/>
          </p:nvPr>
        </p:nvSpPr>
        <p:spPr/>
        <p:txBody>
          <a:bodyPr/>
          <a:lstStyle/>
          <a:p>
            <a:fld id="{E3D7EFF3-7209-4B7A-86ED-D4C28DB6A473}" type="slidenum">
              <a:rPr lang="en-GB" smtClean="0"/>
              <a:t>3</a:t>
            </a:fld>
            <a:endParaRPr lang="en-GB"/>
          </a:p>
        </p:txBody>
      </p:sp>
      <p:pic>
        <p:nvPicPr>
          <p:cNvPr id="20" name="Content Placeholder 19" descr="A person standing at a podium&#10;&#10;AI-generated content may be incorrect.">
            <a:extLst>
              <a:ext uri="{FF2B5EF4-FFF2-40B4-BE49-F238E27FC236}">
                <a16:creationId xmlns:a16="http://schemas.microsoft.com/office/drawing/2014/main" id="{9C4A59A0-12F7-5C6A-DC57-B3AA1E1EF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773" y="1775984"/>
            <a:ext cx="11025027" cy="4666227"/>
          </a:xfrm>
        </p:spPr>
      </p:pic>
    </p:spTree>
    <p:extLst>
      <p:ext uri="{BB962C8B-B14F-4D97-AF65-F5344CB8AC3E}">
        <p14:creationId xmlns:p14="http://schemas.microsoft.com/office/powerpoint/2010/main" val="2408400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637D9-0954-5DA7-5EA0-692DD9A0B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3D226-F1F8-BF0A-BDE2-2CE1737F04E3}"/>
              </a:ext>
            </a:extLst>
          </p:cNvPr>
          <p:cNvSpPr>
            <a:spLocks noGrp="1"/>
          </p:cNvSpPr>
          <p:nvPr>
            <p:ph type="title"/>
          </p:nvPr>
        </p:nvSpPr>
        <p:spPr>
          <a:xfrm>
            <a:off x="308225" y="136525"/>
            <a:ext cx="11691991" cy="1908032"/>
          </a:xfrm>
        </p:spPr>
        <p:txBody>
          <a:bodyPr>
            <a:normAutofit/>
          </a:bodyPr>
          <a:lstStyle/>
          <a:p>
            <a:pPr algn="ctr"/>
            <a:r>
              <a:rPr lang="fr-FR" sz="4000" dirty="0"/>
              <a:t>R. </a:t>
            </a:r>
            <a:r>
              <a:rPr lang="fr-FR" sz="4000" dirty="0" err="1"/>
              <a:t>Dessigane</a:t>
            </a:r>
            <a:r>
              <a:rPr lang="fr-FR" sz="4000" dirty="0"/>
              <a:t> et P.Z. </a:t>
            </a:r>
            <a:r>
              <a:rPr lang="fr-FR" sz="4000" dirty="0" err="1"/>
              <a:t>Pattabiramin</a:t>
            </a:r>
            <a:r>
              <a:rPr lang="de-DE" sz="4000" dirty="0"/>
              <a:t> (1967)</a:t>
            </a:r>
            <a:br>
              <a:rPr lang="de-DE" sz="4000" dirty="0"/>
            </a:br>
            <a:r>
              <a:rPr lang="de-DE" sz="4000" dirty="0" err="1"/>
              <a:t>with</a:t>
            </a:r>
            <a:r>
              <a:rPr lang="de-DE" sz="4000" dirty="0"/>
              <a:t> </a:t>
            </a:r>
            <a:r>
              <a:rPr lang="de-DE" sz="4000" dirty="0" err="1"/>
              <a:t>introduction</a:t>
            </a:r>
            <a:r>
              <a:rPr lang="de-DE" sz="4000" dirty="0"/>
              <a:t> </a:t>
            </a:r>
            <a:r>
              <a:rPr lang="de-DE" sz="4000" dirty="0" err="1"/>
              <a:t>by</a:t>
            </a:r>
            <a:r>
              <a:rPr lang="de-DE" sz="4000" dirty="0"/>
              <a:t> Jean </a:t>
            </a:r>
            <a:r>
              <a:rPr lang="de-DE" sz="4000" dirty="0" err="1"/>
              <a:t>Filliozat</a:t>
            </a:r>
            <a:br>
              <a:rPr lang="de-DE" sz="4000" dirty="0"/>
            </a:br>
            <a:r>
              <a:rPr lang="de-DE" sz="3600" b="1" dirty="0">
                <a:latin typeface="Courier New" panose="02070309020205020404" pitchFamily="49" charset="0"/>
                <a:cs typeface="Courier New" panose="02070309020205020404" pitchFamily="49" charset="0"/>
              </a:rPr>
              <a:t>https://books.openedition.org/ifp/2729</a:t>
            </a:r>
            <a:endParaRPr lang="en-GB" sz="3600" b="1"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30FAB99A-94FE-B2DA-797E-0CE5EE26C6FD}"/>
              </a:ext>
            </a:extLst>
          </p:cNvPr>
          <p:cNvSpPr>
            <a:spLocks noGrp="1"/>
          </p:cNvSpPr>
          <p:nvPr>
            <p:ph type="sldNum" sz="quarter" idx="12"/>
          </p:nvPr>
        </p:nvSpPr>
        <p:spPr/>
        <p:txBody>
          <a:bodyPr/>
          <a:lstStyle/>
          <a:p>
            <a:fld id="{E3D7EFF3-7209-4B7A-86ED-D4C28DB6A473}" type="slidenum">
              <a:rPr lang="en-GB" smtClean="0"/>
              <a:t>30</a:t>
            </a:fld>
            <a:endParaRPr lang="en-GB"/>
          </a:p>
        </p:txBody>
      </p:sp>
      <p:pic>
        <p:nvPicPr>
          <p:cNvPr id="7" name="Content Placeholder 6" descr="A screenshot of a computer&#10;&#10;AI-generated content may be incorrect.">
            <a:extLst>
              <a:ext uri="{FF2B5EF4-FFF2-40B4-BE49-F238E27FC236}">
                <a16:creationId xmlns:a16="http://schemas.microsoft.com/office/drawing/2014/main" id="{3C2F08F3-41BD-23B6-0D67-CB31815C87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226" y="2150173"/>
            <a:ext cx="11620404" cy="4166479"/>
          </a:xfrm>
        </p:spPr>
      </p:pic>
    </p:spTree>
    <p:extLst>
      <p:ext uri="{BB962C8B-B14F-4D97-AF65-F5344CB8AC3E}">
        <p14:creationId xmlns:p14="http://schemas.microsoft.com/office/powerpoint/2010/main" val="2488970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0A4FE-6BE2-0795-D481-E4B726AC7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2A5D8-83A2-A15D-7716-44E9E04E4B08}"/>
              </a:ext>
            </a:extLst>
          </p:cNvPr>
          <p:cNvSpPr>
            <a:spLocks noGrp="1"/>
          </p:cNvSpPr>
          <p:nvPr>
            <p:ph type="title"/>
          </p:nvPr>
        </p:nvSpPr>
        <p:spPr>
          <a:xfrm>
            <a:off x="565079" y="365125"/>
            <a:ext cx="11342669" cy="1073257"/>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br>
              <a:rPr lang="de-DE" sz="4000" dirty="0"/>
            </a:br>
            <a:r>
              <a:rPr lang="de-DE" sz="4000" dirty="0"/>
              <a:t>P.Z. PATTABIRAMIN </a:t>
            </a:r>
            <a:r>
              <a:rPr lang="en-GB" sz="3600" dirty="0"/>
              <a:t>(1906-1971) </a:t>
            </a:r>
            <a:r>
              <a:rPr lang="en-GB" sz="3100" dirty="0"/>
              <a:t>[EFEO Member from 1965-1971]</a:t>
            </a:r>
            <a:endParaRPr lang="en-GB" sz="3100" b="1" dirty="0">
              <a:latin typeface="Courier New" panose="02070309020205020404" pitchFamily="49" charset="0"/>
              <a:cs typeface="Courier New" panose="02070309020205020404" pitchFamily="49" charset="0"/>
            </a:endParaRPr>
          </a:p>
        </p:txBody>
      </p:sp>
      <p:sp>
        <p:nvSpPr>
          <p:cNvPr id="6" name="Content Placeholder 5">
            <a:extLst>
              <a:ext uri="{FF2B5EF4-FFF2-40B4-BE49-F238E27FC236}">
                <a16:creationId xmlns:a16="http://schemas.microsoft.com/office/drawing/2014/main" id="{351ADF4C-E346-A051-938B-A37D012CF512}"/>
              </a:ext>
            </a:extLst>
          </p:cNvPr>
          <p:cNvSpPr>
            <a:spLocks noGrp="1"/>
          </p:cNvSpPr>
          <p:nvPr>
            <p:ph sz="half" idx="1"/>
          </p:nvPr>
        </p:nvSpPr>
        <p:spPr>
          <a:xfrm>
            <a:off x="190847" y="1438382"/>
            <a:ext cx="8525594" cy="5198723"/>
          </a:xfrm>
        </p:spPr>
        <p:txBody>
          <a:bodyPr>
            <a:noAutofit/>
          </a:bodyPr>
          <a:lstStyle/>
          <a:p>
            <a:pPr marL="0" indent="0">
              <a:buNone/>
            </a:pPr>
            <a:r>
              <a:rPr lang="en-GB" sz="2600" dirty="0"/>
              <a:t>P.Z. </a:t>
            </a:r>
            <a:r>
              <a:rPr lang="en-GB" sz="2600" dirty="0" err="1"/>
              <a:t>Pattabiramin</a:t>
            </a:r>
            <a:r>
              <a:rPr lang="en-GB" sz="2600" dirty="0"/>
              <a:t> was initiated into archaeology by </a:t>
            </a:r>
            <a:r>
              <a:rPr lang="en-GB" sz="2600" dirty="0">
                <a:highlight>
                  <a:srgbClr val="FFFF00"/>
                </a:highlight>
              </a:rPr>
              <a:t>G. </a:t>
            </a:r>
            <a:r>
              <a:rPr lang="en-GB" sz="2600" dirty="0" err="1">
                <a:highlight>
                  <a:srgbClr val="FFFF00"/>
                </a:highlight>
              </a:rPr>
              <a:t>Jouveau</a:t>
            </a:r>
            <a:r>
              <a:rPr lang="en-GB" sz="2600" dirty="0">
                <a:highlight>
                  <a:srgbClr val="FFFF00"/>
                </a:highlight>
              </a:rPr>
              <a:t>-Dubreuil</a:t>
            </a:r>
            <a:r>
              <a:rPr lang="en-GB" sz="2600" dirty="0"/>
              <a:t>, who was then professor at the Collège de Pondichéry. Fluent in Tamil and Telugu, and also mastering Malayalam, Hindi, French and English, P.Z. </a:t>
            </a:r>
            <a:r>
              <a:rPr lang="en-GB" sz="2600" dirty="0" err="1"/>
              <a:t>Pattabiramin</a:t>
            </a:r>
            <a:r>
              <a:rPr lang="en-GB" sz="2600" dirty="0"/>
              <a:t> was first G. </a:t>
            </a:r>
            <a:r>
              <a:rPr lang="en-GB" sz="2600" dirty="0" err="1"/>
              <a:t>Jouveau</a:t>
            </a:r>
            <a:r>
              <a:rPr lang="en-GB" sz="2600" dirty="0"/>
              <a:t>-Dubreuil’s interpreter before becoming his indispensable assistant on archaeological sites. He was, moreover, an unequalled informant regarding everything relating to Indian culture, in particular in the area of Indian legends linked with monuments and iconographic representations. At the demise of G. </a:t>
            </a:r>
            <a:r>
              <a:rPr lang="en-GB" sz="2600" dirty="0" err="1"/>
              <a:t>Jouveau</a:t>
            </a:r>
            <a:r>
              <a:rPr lang="en-GB" sz="2600" dirty="0"/>
              <a:t>-Dubreuil, P.Z. </a:t>
            </a:r>
            <a:r>
              <a:rPr lang="en-GB" sz="2600" dirty="0" err="1"/>
              <a:t>Pattabiramin</a:t>
            </a:r>
            <a:r>
              <a:rPr lang="en-GB" sz="2600" dirty="0"/>
              <a:t> continued to collect important documentation at archaeological sites and holy places in South India, while working at the library in Pondicherry (1949-1955).</a:t>
            </a:r>
          </a:p>
        </p:txBody>
      </p:sp>
      <p:pic>
        <p:nvPicPr>
          <p:cNvPr id="10" name="Content Placeholder 9" descr="A person in a collared shirt&#10;&#10;AI-generated content may be incorrect.">
            <a:extLst>
              <a:ext uri="{FF2B5EF4-FFF2-40B4-BE49-F238E27FC236}">
                <a16:creationId xmlns:a16="http://schemas.microsoft.com/office/drawing/2014/main" id="{6C4AAB09-73C7-8081-450F-1E472052F0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16441" y="2137025"/>
            <a:ext cx="3284712" cy="4039938"/>
          </a:xfrm>
        </p:spPr>
      </p:pic>
      <p:sp>
        <p:nvSpPr>
          <p:cNvPr id="4" name="Slide Number Placeholder 3">
            <a:extLst>
              <a:ext uri="{FF2B5EF4-FFF2-40B4-BE49-F238E27FC236}">
                <a16:creationId xmlns:a16="http://schemas.microsoft.com/office/drawing/2014/main" id="{4605E62D-7028-DD53-DE5A-F46D6C53149F}"/>
              </a:ext>
            </a:extLst>
          </p:cNvPr>
          <p:cNvSpPr>
            <a:spLocks noGrp="1"/>
          </p:cNvSpPr>
          <p:nvPr>
            <p:ph type="sldNum" sz="quarter" idx="12"/>
          </p:nvPr>
        </p:nvSpPr>
        <p:spPr/>
        <p:txBody>
          <a:bodyPr/>
          <a:lstStyle/>
          <a:p>
            <a:fld id="{E3D7EFF3-7209-4B7A-86ED-D4C28DB6A473}" type="slidenum">
              <a:rPr lang="en-GB" smtClean="0"/>
              <a:t>31</a:t>
            </a:fld>
            <a:endParaRPr lang="en-GB"/>
          </a:p>
        </p:txBody>
      </p:sp>
    </p:spTree>
    <p:extLst>
      <p:ext uri="{BB962C8B-B14F-4D97-AF65-F5344CB8AC3E}">
        <p14:creationId xmlns:p14="http://schemas.microsoft.com/office/powerpoint/2010/main" val="388164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1CA4A-8D9B-6D01-1A1C-8C90B145D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2C331-D0AF-425F-6356-74308516150B}"/>
              </a:ext>
            </a:extLst>
          </p:cNvPr>
          <p:cNvSpPr>
            <a:spLocks noGrp="1"/>
          </p:cNvSpPr>
          <p:nvPr>
            <p:ph type="title"/>
          </p:nvPr>
        </p:nvSpPr>
        <p:spPr>
          <a:xfrm>
            <a:off x="565079" y="136526"/>
            <a:ext cx="11342669" cy="1009453"/>
          </a:xfrm>
        </p:spPr>
        <p:txBody>
          <a:bodyPr>
            <a:normAutofit fontScale="90000"/>
          </a:bodyPr>
          <a:lstStyle/>
          <a:p>
            <a:pPr algn="ctr"/>
            <a:r>
              <a:rPr lang="de-DE" sz="4000" dirty="0"/>
              <a:t>Jean </a:t>
            </a:r>
            <a:r>
              <a:rPr lang="de-DE" sz="4000" dirty="0" err="1"/>
              <a:t>Filliozat</a:t>
            </a:r>
            <a:r>
              <a:rPr lang="de-DE" sz="4000" dirty="0"/>
              <a:t> in </a:t>
            </a:r>
            <a:r>
              <a:rPr lang="de-DE" sz="4000" dirty="0" err="1"/>
              <a:t>collaboration</a:t>
            </a:r>
            <a:r>
              <a:rPr lang="de-DE" sz="4000" dirty="0"/>
              <a:t> </a:t>
            </a:r>
            <a:r>
              <a:rPr lang="de-DE" sz="4000" dirty="0" err="1"/>
              <a:t>with</a:t>
            </a:r>
            <a:r>
              <a:rPr lang="de-DE" sz="4000" dirty="0"/>
              <a:t> </a:t>
            </a:r>
            <a:r>
              <a:rPr lang="de-DE" sz="4000" dirty="0" err="1"/>
              <a:t>others</a:t>
            </a:r>
            <a:br>
              <a:rPr lang="de-DE" sz="4000" dirty="0"/>
            </a:br>
            <a:r>
              <a:rPr lang="de-DE" sz="4000" dirty="0"/>
              <a:t>P.Z. PATTABIRAMIN </a:t>
            </a:r>
            <a:r>
              <a:rPr lang="en-GB" sz="3600" dirty="0"/>
              <a:t>(1906-1971) </a:t>
            </a:r>
            <a:r>
              <a:rPr lang="en-GB" sz="3100" dirty="0"/>
              <a:t>[EFEO Member from 1965-1971]</a:t>
            </a:r>
            <a:endParaRPr lang="en-GB" sz="3100" b="1" dirty="0">
              <a:latin typeface="Courier New" panose="02070309020205020404" pitchFamily="49" charset="0"/>
              <a:cs typeface="Courier New" panose="02070309020205020404" pitchFamily="49" charset="0"/>
            </a:endParaRPr>
          </a:p>
        </p:txBody>
      </p:sp>
      <p:sp>
        <p:nvSpPr>
          <p:cNvPr id="6" name="Content Placeholder 5">
            <a:extLst>
              <a:ext uri="{FF2B5EF4-FFF2-40B4-BE49-F238E27FC236}">
                <a16:creationId xmlns:a16="http://schemas.microsoft.com/office/drawing/2014/main" id="{F557111B-7223-2DF6-08CD-781CC62ED83B}"/>
              </a:ext>
            </a:extLst>
          </p:cNvPr>
          <p:cNvSpPr>
            <a:spLocks noGrp="1"/>
          </p:cNvSpPr>
          <p:nvPr>
            <p:ph sz="half" idx="1"/>
          </p:nvPr>
        </p:nvSpPr>
        <p:spPr>
          <a:xfrm>
            <a:off x="190848" y="1405009"/>
            <a:ext cx="8500533" cy="5316465"/>
          </a:xfrm>
        </p:spPr>
        <p:txBody>
          <a:bodyPr>
            <a:noAutofit/>
          </a:bodyPr>
          <a:lstStyle/>
          <a:p>
            <a:pPr marL="0" indent="0">
              <a:buNone/>
            </a:pPr>
            <a:r>
              <a:rPr lang="en-GB" sz="2600" dirty="0"/>
              <a:t>The founding of the </a:t>
            </a:r>
            <a:r>
              <a:rPr lang="en-GB" sz="2600" dirty="0" err="1"/>
              <a:t>Institut</a:t>
            </a:r>
            <a:r>
              <a:rPr lang="en-GB" sz="2600" dirty="0"/>
              <a:t> français </a:t>
            </a:r>
            <a:r>
              <a:rPr lang="en-GB" sz="2600" dirty="0" err="1"/>
              <a:t>d’indologie</a:t>
            </a:r>
            <a:r>
              <a:rPr lang="en-GB" sz="2600" dirty="0"/>
              <a:t> in Pondicherry, in 1955, and then the establishment, in 1956, of the EFEO research centre made it possible for P.Z. </a:t>
            </a:r>
            <a:r>
              <a:rPr lang="en-GB" sz="2600" dirty="0" err="1"/>
              <a:t>Pattabiramin</a:t>
            </a:r>
            <a:r>
              <a:rPr lang="en-GB" sz="2600" dirty="0"/>
              <a:t> to devote himself entirely to archaeological research. </a:t>
            </a:r>
            <a:r>
              <a:rPr lang="en-GB" sz="2600" dirty="0">
                <a:highlight>
                  <a:srgbClr val="FFFF00"/>
                </a:highlight>
              </a:rPr>
              <a:t>He was detached to work with the </a:t>
            </a:r>
            <a:r>
              <a:rPr lang="en-GB" sz="2600" dirty="0" err="1">
                <a:highlight>
                  <a:srgbClr val="FFFF00"/>
                </a:highlight>
              </a:rPr>
              <a:t>Institut</a:t>
            </a:r>
            <a:r>
              <a:rPr lang="en-GB" sz="2600" dirty="0">
                <a:highlight>
                  <a:srgbClr val="FFFF00"/>
                </a:highlight>
              </a:rPr>
              <a:t> in 1956, and became a member of the EFEO in 1965, for which he carried out several missions, beginning in 1961. </a:t>
            </a:r>
            <a:r>
              <a:rPr lang="en-GB" sz="2600" dirty="0"/>
              <a:t>In this framework, he was above all responsible for the collection of images by the photography of temples and their representations: the photographic archives of the </a:t>
            </a:r>
            <a:r>
              <a:rPr lang="en-GB" sz="2600" dirty="0" err="1"/>
              <a:t>Institut</a:t>
            </a:r>
            <a:r>
              <a:rPr lang="en-GB" sz="2600" dirty="0"/>
              <a:t> came to be. Until his death in 1971, </a:t>
            </a:r>
            <a:r>
              <a:rPr lang="en-GB" sz="2600" dirty="0">
                <a:highlight>
                  <a:srgbClr val="FFFF00"/>
                </a:highlight>
              </a:rPr>
              <a:t>his knowledge of archaeological sites and of the holy places in the South enabled of the collection of nearly 70 000 photographs</a:t>
            </a:r>
            <a:r>
              <a:rPr lang="en-GB" sz="2600" dirty="0"/>
              <a:t>. His work was continued by Françoise L’Hernault.</a:t>
            </a:r>
          </a:p>
        </p:txBody>
      </p:sp>
      <p:pic>
        <p:nvPicPr>
          <p:cNvPr id="10" name="Content Placeholder 9" descr="A person in a collared shirt&#10;&#10;AI-generated content may be incorrect.">
            <a:extLst>
              <a:ext uri="{FF2B5EF4-FFF2-40B4-BE49-F238E27FC236}">
                <a16:creationId xmlns:a16="http://schemas.microsoft.com/office/drawing/2014/main" id="{D02F0F88-A651-0500-6A7F-09EC9BC9FE3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91379" y="2106201"/>
            <a:ext cx="3309773" cy="4070761"/>
          </a:xfrm>
        </p:spPr>
      </p:pic>
      <p:sp>
        <p:nvSpPr>
          <p:cNvPr id="4" name="Slide Number Placeholder 3">
            <a:extLst>
              <a:ext uri="{FF2B5EF4-FFF2-40B4-BE49-F238E27FC236}">
                <a16:creationId xmlns:a16="http://schemas.microsoft.com/office/drawing/2014/main" id="{B958D551-2878-29DD-15AD-D5BD4C070909}"/>
              </a:ext>
            </a:extLst>
          </p:cNvPr>
          <p:cNvSpPr>
            <a:spLocks noGrp="1"/>
          </p:cNvSpPr>
          <p:nvPr>
            <p:ph type="sldNum" sz="quarter" idx="12"/>
          </p:nvPr>
        </p:nvSpPr>
        <p:spPr/>
        <p:txBody>
          <a:bodyPr/>
          <a:lstStyle/>
          <a:p>
            <a:fld id="{E3D7EFF3-7209-4B7A-86ED-D4C28DB6A473}" type="slidenum">
              <a:rPr lang="en-GB" smtClean="0"/>
              <a:t>32</a:t>
            </a:fld>
            <a:endParaRPr lang="en-GB"/>
          </a:p>
        </p:txBody>
      </p:sp>
    </p:spTree>
    <p:extLst>
      <p:ext uri="{BB962C8B-B14F-4D97-AF65-F5344CB8AC3E}">
        <p14:creationId xmlns:p14="http://schemas.microsoft.com/office/powerpoint/2010/main" val="599468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0E31BE-D183-0F84-CC58-0769EE19ACFA}"/>
              </a:ext>
            </a:extLst>
          </p:cNvPr>
          <p:cNvSpPr>
            <a:spLocks noGrp="1"/>
          </p:cNvSpPr>
          <p:nvPr>
            <p:ph type="title"/>
          </p:nvPr>
        </p:nvSpPr>
        <p:spPr>
          <a:xfrm>
            <a:off x="201201" y="136525"/>
            <a:ext cx="11593531" cy="1281309"/>
          </a:xfrm>
        </p:spPr>
        <p:txBody>
          <a:bodyPr>
            <a:normAutofit fontScale="90000"/>
          </a:bodyPr>
          <a:lstStyle/>
          <a:p>
            <a:pPr algn="ctr"/>
            <a:r>
              <a:rPr lang="de-DE" dirty="0"/>
              <a:t>Jean </a:t>
            </a:r>
            <a:r>
              <a:rPr lang="de-DE" dirty="0" err="1"/>
              <a:t>Filliozat</a:t>
            </a:r>
            <a:r>
              <a:rPr lang="de-DE" dirty="0"/>
              <a:t> and </a:t>
            </a:r>
            <a:r>
              <a:rPr lang="de-DE" dirty="0" err="1"/>
              <a:t>the</a:t>
            </a:r>
            <a:r>
              <a:rPr lang="de-DE" dirty="0"/>
              <a:t> </a:t>
            </a:r>
            <a:r>
              <a:rPr lang="de-DE" dirty="0" err="1"/>
              <a:t>collecting</a:t>
            </a:r>
            <a:r>
              <a:rPr lang="de-DE" dirty="0"/>
              <a:t> </a:t>
            </a:r>
            <a:r>
              <a:rPr lang="de-DE" dirty="0" err="1"/>
              <a:t>of</a:t>
            </a:r>
            <a:r>
              <a:rPr lang="de-DE" dirty="0"/>
              <a:t> </a:t>
            </a:r>
            <a:r>
              <a:rPr lang="de-DE" dirty="0" err="1"/>
              <a:t>indian</a:t>
            </a:r>
            <a:r>
              <a:rPr lang="de-DE" dirty="0"/>
              <a:t> MSS</a:t>
            </a:r>
            <a:br>
              <a:rPr lang="de-DE" dirty="0"/>
            </a:br>
            <a:r>
              <a:rPr lang="de-DE" dirty="0"/>
              <a:t>https://www.ifpindia.org/resources/manuscripts</a:t>
            </a:r>
            <a:endParaRPr lang="en-GB" dirty="0"/>
          </a:p>
        </p:txBody>
      </p:sp>
      <p:pic>
        <p:nvPicPr>
          <p:cNvPr id="9" name="Content Placeholder 8" descr="A close-up of a box&#10;&#10;AI-generated content may be incorrect.">
            <a:extLst>
              <a:ext uri="{FF2B5EF4-FFF2-40B4-BE49-F238E27FC236}">
                <a16:creationId xmlns:a16="http://schemas.microsoft.com/office/drawing/2014/main" id="{66CFEF1B-0672-A645-696B-9834D82A66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611" y="1417834"/>
            <a:ext cx="11160634" cy="5207111"/>
          </a:xfrm>
        </p:spPr>
      </p:pic>
      <p:sp>
        <p:nvSpPr>
          <p:cNvPr id="5" name="Slide Number Placeholder 4">
            <a:extLst>
              <a:ext uri="{FF2B5EF4-FFF2-40B4-BE49-F238E27FC236}">
                <a16:creationId xmlns:a16="http://schemas.microsoft.com/office/drawing/2014/main" id="{C02ADA37-5FAF-21DC-BBF5-87DA6E1A2914}"/>
              </a:ext>
            </a:extLst>
          </p:cNvPr>
          <p:cNvSpPr>
            <a:spLocks noGrp="1"/>
          </p:cNvSpPr>
          <p:nvPr>
            <p:ph type="sldNum" sz="quarter" idx="12"/>
          </p:nvPr>
        </p:nvSpPr>
        <p:spPr/>
        <p:txBody>
          <a:bodyPr/>
          <a:lstStyle/>
          <a:p>
            <a:fld id="{E3D7EFF3-7209-4B7A-86ED-D4C28DB6A473}" type="slidenum">
              <a:rPr lang="en-GB" smtClean="0"/>
              <a:t>33</a:t>
            </a:fld>
            <a:endParaRPr lang="en-GB"/>
          </a:p>
        </p:txBody>
      </p:sp>
    </p:spTree>
    <p:extLst>
      <p:ext uri="{BB962C8B-B14F-4D97-AF65-F5344CB8AC3E}">
        <p14:creationId xmlns:p14="http://schemas.microsoft.com/office/powerpoint/2010/main" val="3811762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95334-9B77-B6AA-CD93-8A57AD9D13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0427E3-1E43-3736-A275-947804D68EE6}"/>
              </a:ext>
            </a:extLst>
          </p:cNvPr>
          <p:cNvSpPr>
            <a:spLocks noGrp="1"/>
          </p:cNvSpPr>
          <p:nvPr>
            <p:ph type="title"/>
          </p:nvPr>
        </p:nvSpPr>
        <p:spPr>
          <a:xfrm>
            <a:off x="0" y="1"/>
            <a:ext cx="8449639" cy="681036"/>
          </a:xfrm>
        </p:spPr>
        <p:txBody>
          <a:bodyPr>
            <a:normAutofit/>
          </a:bodyPr>
          <a:lstStyle/>
          <a:p>
            <a:pPr algn="ctr"/>
            <a:r>
              <a:rPr lang="de-DE" sz="3200" dirty="0"/>
              <a:t>https://www.ifpindia.org/resources/manuscripts</a:t>
            </a:r>
            <a:endParaRPr lang="en-GB" sz="3200" dirty="0"/>
          </a:p>
        </p:txBody>
      </p:sp>
      <p:sp>
        <p:nvSpPr>
          <p:cNvPr id="4" name="Content Placeholder 3">
            <a:extLst>
              <a:ext uri="{FF2B5EF4-FFF2-40B4-BE49-F238E27FC236}">
                <a16:creationId xmlns:a16="http://schemas.microsoft.com/office/drawing/2014/main" id="{51D955D2-93A8-C709-C3FA-B697C8EB3E92}"/>
              </a:ext>
            </a:extLst>
          </p:cNvPr>
          <p:cNvSpPr>
            <a:spLocks noGrp="1"/>
          </p:cNvSpPr>
          <p:nvPr>
            <p:ph sz="half" idx="1"/>
          </p:nvPr>
        </p:nvSpPr>
        <p:spPr>
          <a:xfrm>
            <a:off x="160961" y="1047964"/>
            <a:ext cx="8449639" cy="5810035"/>
          </a:xfrm>
        </p:spPr>
        <p:txBody>
          <a:bodyPr>
            <a:normAutofit/>
          </a:bodyPr>
          <a:lstStyle/>
          <a:p>
            <a:pPr marL="0" indent="0">
              <a:buNone/>
            </a:pPr>
            <a:r>
              <a:rPr lang="en-GB" sz="3200" dirty="0"/>
              <a:t>The </a:t>
            </a:r>
            <a:r>
              <a:rPr lang="en-GB" sz="3200" dirty="0">
                <a:highlight>
                  <a:srgbClr val="FFFF00"/>
                </a:highlight>
              </a:rPr>
              <a:t>manuscript collection </a:t>
            </a:r>
            <a:r>
              <a:rPr lang="en-GB" sz="3200" dirty="0"/>
              <a:t>of the French Institute of Pondicherry commenced in 1956 under the </a:t>
            </a:r>
            <a:r>
              <a:rPr lang="en-GB" sz="3200" dirty="0">
                <a:highlight>
                  <a:srgbClr val="FFFF00"/>
                </a:highlight>
              </a:rPr>
              <a:t>visionary guidance of its founder-director, the polymath Jean </a:t>
            </a:r>
            <a:r>
              <a:rPr lang="en-GB" sz="3200" dirty="0" err="1">
                <a:highlight>
                  <a:srgbClr val="FFFF00"/>
                </a:highlight>
              </a:rPr>
              <a:t>Filliozat</a:t>
            </a:r>
            <a:r>
              <a:rPr lang="en-GB" sz="3200" dirty="0"/>
              <a:t>, […] This comprehensive collection comprises approximately </a:t>
            </a:r>
            <a:r>
              <a:rPr lang="en-GB" sz="3200" dirty="0">
                <a:highlight>
                  <a:srgbClr val="FFFF00"/>
                </a:highlight>
              </a:rPr>
              <a:t>8,500 palm-leaf codices</a:t>
            </a:r>
            <a:r>
              <a:rPr lang="en-GB" sz="3200" dirty="0"/>
              <a:t>, predominantly in Sanskrit and written in the </a:t>
            </a:r>
            <a:r>
              <a:rPr lang="en-GB" sz="3200" dirty="0" err="1">
                <a:highlight>
                  <a:srgbClr val="FFFF00"/>
                </a:highlight>
              </a:rPr>
              <a:t>Grantha</a:t>
            </a:r>
            <a:r>
              <a:rPr lang="en-GB" sz="3200" dirty="0"/>
              <a:t> script. Manuscripts are </a:t>
            </a:r>
            <a:r>
              <a:rPr lang="en-GB" sz="3200" dirty="0">
                <a:highlight>
                  <a:srgbClr val="FFFF00"/>
                </a:highlight>
              </a:rPr>
              <a:t>also found in Tamil, Malayalam, Telugu</a:t>
            </a:r>
            <a:r>
              <a:rPr lang="en-GB" sz="3200" dirty="0"/>
              <a:t>, </a:t>
            </a:r>
            <a:r>
              <a:rPr lang="en-GB" sz="3200" dirty="0" err="1"/>
              <a:t>Nandinagari</a:t>
            </a:r>
            <a:r>
              <a:rPr lang="en-GB" sz="3200" dirty="0"/>
              <a:t>, and </a:t>
            </a:r>
            <a:r>
              <a:rPr lang="en-GB" sz="3200" dirty="0" err="1"/>
              <a:t>Tigalari</a:t>
            </a:r>
            <a:r>
              <a:rPr lang="en-GB" sz="3200" dirty="0"/>
              <a:t> scripts. The collection has achieved recognition by being included in the UNESCO "Memory of the World" Register.</a:t>
            </a:r>
          </a:p>
        </p:txBody>
      </p:sp>
      <p:pic>
        <p:nvPicPr>
          <p:cNvPr id="10" name="Content Placeholder 9">
            <a:extLst>
              <a:ext uri="{FF2B5EF4-FFF2-40B4-BE49-F238E27FC236}">
                <a16:creationId xmlns:a16="http://schemas.microsoft.com/office/drawing/2014/main" id="{7A0FFC90-24B4-A18A-BD37-2CE23B341D1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10601" y="136525"/>
            <a:ext cx="3502630" cy="6555600"/>
          </a:xfrm>
        </p:spPr>
      </p:pic>
      <p:sp>
        <p:nvSpPr>
          <p:cNvPr id="5" name="Slide Number Placeholder 4">
            <a:extLst>
              <a:ext uri="{FF2B5EF4-FFF2-40B4-BE49-F238E27FC236}">
                <a16:creationId xmlns:a16="http://schemas.microsoft.com/office/drawing/2014/main" id="{D6E4C32E-9A32-4878-780E-97A68A4F8539}"/>
              </a:ext>
            </a:extLst>
          </p:cNvPr>
          <p:cNvSpPr>
            <a:spLocks noGrp="1"/>
          </p:cNvSpPr>
          <p:nvPr>
            <p:ph type="sldNum" sz="quarter" idx="12"/>
          </p:nvPr>
        </p:nvSpPr>
        <p:spPr/>
        <p:txBody>
          <a:bodyPr/>
          <a:lstStyle/>
          <a:p>
            <a:fld id="{E3D7EFF3-7209-4B7A-86ED-D4C28DB6A473}" type="slidenum">
              <a:rPr lang="en-GB" smtClean="0"/>
              <a:t>34</a:t>
            </a:fld>
            <a:endParaRPr lang="en-GB"/>
          </a:p>
        </p:txBody>
      </p:sp>
    </p:spTree>
    <p:extLst>
      <p:ext uri="{BB962C8B-B14F-4D97-AF65-F5344CB8AC3E}">
        <p14:creationId xmlns:p14="http://schemas.microsoft.com/office/powerpoint/2010/main" val="1471783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09C2-2B06-1757-018E-45717E87EA76}"/>
              </a:ext>
            </a:extLst>
          </p:cNvPr>
          <p:cNvSpPr>
            <a:spLocks noGrp="1"/>
          </p:cNvSpPr>
          <p:nvPr>
            <p:ph type="title"/>
          </p:nvPr>
        </p:nvSpPr>
        <p:spPr>
          <a:xfrm>
            <a:off x="183222" y="2352781"/>
            <a:ext cx="8077201" cy="4099389"/>
          </a:xfrm>
        </p:spPr>
        <p:txBody>
          <a:bodyPr>
            <a:noAutofit/>
          </a:bodyPr>
          <a:lstStyle/>
          <a:p>
            <a:r>
              <a:rPr lang="de-DE" sz="3600" dirty="0"/>
              <a:t>The Pondicherry </a:t>
            </a:r>
            <a:r>
              <a:rPr lang="de-DE" sz="3600" dirty="0">
                <a:highlight>
                  <a:srgbClr val="FFFF00"/>
                </a:highlight>
              </a:rPr>
              <a:t>EFEO </a:t>
            </a:r>
            <a:r>
              <a:rPr lang="de-DE" sz="3600" dirty="0" err="1">
                <a:highlight>
                  <a:srgbClr val="FFFF00"/>
                </a:highlight>
              </a:rPr>
              <a:t>collection</a:t>
            </a:r>
            <a:r>
              <a:rPr lang="de-DE" sz="3600" dirty="0">
                <a:highlight>
                  <a:srgbClr val="FFFF00"/>
                </a:highlight>
              </a:rPr>
              <a:t> </a:t>
            </a:r>
            <a:r>
              <a:rPr lang="de-DE" sz="3600" dirty="0" err="1">
                <a:highlight>
                  <a:srgbClr val="FFFF00"/>
                </a:highlight>
              </a:rPr>
              <a:t>of</a:t>
            </a:r>
            <a:r>
              <a:rPr lang="de-DE" sz="3600" dirty="0">
                <a:highlight>
                  <a:srgbClr val="FFFF00"/>
                </a:highlight>
              </a:rPr>
              <a:t> MSS</a:t>
            </a:r>
            <a:br>
              <a:rPr lang="de-DE" sz="3600" dirty="0"/>
            </a:br>
            <a:br>
              <a:rPr lang="de-DE" sz="3600" dirty="0"/>
            </a:br>
            <a:r>
              <a:rPr lang="de-DE" sz="4000" b="1" dirty="0">
                <a:latin typeface="Courier New" panose="02070309020205020404" pitchFamily="49" charset="0"/>
                <a:cs typeface="Courier New" panose="02070309020205020404" pitchFamily="49" charset="0"/>
              </a:rPr>
              <a:t>https://www.ifpindia.org/media/documents/pattrika_36.pdf</a:t>
            </a:r>
            <a:endParaRPr lang="en-GB" sz="4000" b="1" dirty="0">
              <a:latin typeface="Courier New" panose="02070309020205020404" pitchFamily="49" charset="0"/>
              <a:cs typeface="Courier New" panose="02070309020205020404" pitchFamily="49" charset="0"/>
            </a:endParaRPr>
          </a:p>
        </p:txBody>
      </p:sp>
      <p:pic>
        <p:nvPicPr>
          <p:cNvPr id="7" name="Content Placeholder 6">
            <a:extLst>
              <a:ext uri="{FF2B5EF4-FFF2-40B4-BE49-F238E27FC236}">
                <a16:creationId xmlns:a16="http://schemas.microsoft.com/office/drawing/2014/main" id="{DEA4D4EF-CEF7-694F-8C15-A053C62D51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187" y="155135"/>
            <a:ext cx="7913037" cy="1642844"/>
          </a:xfrm>
        </p:spPr>
      </p:pic>
      <p:pic>
        <p:nvPicPr>
          <p:cNvPr id="9" name="Content Placeholder 8" descr="A close up of a text&#10;&#10;AI-generated content may be incorrect.">
            <a:extLst>
              <a:ext uri="{FF2B5EF4-FFF2-40B4-BE49-F238E27FC236}">
                <a16:creationId xmlns:a16="http://schemas.microsoft.com/office/drawing/2014/main" id="{5E3A46B7-B711-BECE-D050-D1E3839B1C3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34391" y="155133"/>
            <a:ext cx="3707828" cy="6544639"/>
          </a:xfrm>
        </p:spPr>
      </p:pic>
      <p:sp>
        <p:nvSpPr>
          <p:cNvPr id="5" name="Slide Number Placeholder 4">
            <a:extLst>
              <a:ext uri="{FF2B5EF4-FFF2-40B4-BE49-F238E27FC236}">
                <a16:creationId xmlns:a16="http://schemas.microsoft.com/office/drawing/2014/main" id="{9E685EC0-C12E-3B06-ADCF-1893E0A4D477}"/>
              </a:ext>
            </a:extLst>
          </p:cNvPr>
          <p:cNvSpPr>
            <a:spLocks noGrp="1"/>
          </p:cNvSpPr>
          <p:nvPr>
            <p:ph type="sldNum" sz="quarter" idx="12"/>
          </p:nvPr>
        </p:nvSpPr>
        <p:spPr/>
        <p:txBody>
          <a:bodyPr/>
          <a:lstStyle/>
          <a:p>
            <a:fld id="{E3D7EFF3-7209-4B7A-86ED-D4C28DB6A473}" type="slidenum">
              <a:rPr lang="en-GB" smtClean="0"/>
              <a:t>35</a:t>
            </a:fld>
            <a:endParaRPr lang="en-GB"/>
          </a:p>
        </p:txBody>
      </p:sp>
    </p:spTree>
    <p:extLst>
      <p:ext uri="{BB962C8B-B14F-4D97-AF65-F5344CB8AC3E}">
        <p14:creationId xmlns:p14="http://schemas.microsoft.com/office/powerpoint/2010/main" val="3526810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BB334-4DD2-7691-3B1E-FB60BE0758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D2EEF-AB8A-9D3E-BDC4-668B2A9970E0}"/>
              </a:ext>
            </a:extLst>
          </p:cNvPr>
          <p:cNvSpPr>
            <a:spLocks noGrp="1"/>
          </p:cNvSpPr>
          <p:nvPr>
            <p:ph type="title"/>
          </p:nvPr>
        </p:nvSpPr>
        <p:spPr>
          <a:xfrm>
            <a:off x="183222" y="2352781"/>
            <a:ext cx="8077201" cy="4099389"/>
          </a:xfrm>
        </p:spPr>
        <p:txBody>
          <a:bodyPr>
            <a:noAutofit/>
          </a:bodyPr>
          <a:lstStyle/>
          <a:p>
            <a:r>
              <a:rPr lang="de-DE" sz="3600" dirty="0"/>
              <a:t>The Pondicherry </a:t>
            </a:r>
            <a:r>
              <a:rPr lang="de-DE" sz="3600" dirty="0">
                <a:highlight>
                  <a:srgbClr val="FFFF00"/>
                </a:highlight>
              </a:rPr>
              <a:t>EFEO </a:t>
            </a:r>
            <a:r>
              <a:rPr lang="de-DE" sz="3600" dirty="0" err="1">
                <a:highlight>
                  <a:srgbClr val="FFFF00"/>
                </a:highlight>
              </a:rPr>
              <a:t>collection</a:t>
            </a:r>
            <a:r>
              <a:rPr lang="de-DE" sz="3600" dirty="0">
                <a:highlight>
                  <a:srgbClr val="FFFF00"/>
                </a:highlight>
              </a:rPr>
              <a:t> </a:t>
            </a:r>
            <a:r>
              <a:rPr lang="de-DE" sz="3600" dirty="0" err="1">
                <a:highlight>
                  <a:srgbClr val="FFFF00"/>
                </a:highlight>
              </a:rPr>
              <a:t>of</a:t>
            </a:r>
            <a:r>
              <a:rPr lang="de-DE" sz="3600" dirty="0">
                <a:highlight>
                  <a:srgbClr val="FFFF00"/>
                </a:highlight>
              </a:rPr>
              <a:t> MSS</a:t>
            </a:r>
            <a:br>
              <a:rPr lang="de-DE" sz="3600" dirty="0"/>
            </a:br>
            <a:br>
              <a:rPr lang="de-DE" sz="3600" dirty="0"/>
            </a:br>
            <a:r>
              <a:rPr lang="de-DE" sz="4000" b="1" dirty="0">
                <a:latin typeface="Courier New" panose="02070309020205020404" pitchFamily="49" charset="0"/>
                <a:cs typeface="Courier New" panose="02070309020205020404" pitchFamily="49" charset="0"/>
              </a:rPr>
              <a:t>https://www.ifpindia.org/media/documents/pattrika_36.pdf</a:t>
            </a:r>
            <a:endParaRPr lang="en-GB" sz="4000" b="1" dirty="0">
              <a:latin typeface="Courier New" panose="02070309020205020404" pitchFamily="49" charset="0"/>
              <a:cs typeface="Courier New" panose="02070309020205020404" pitchFamily="49" charset="0"/>
            </a:endParaRPr>
          </a:p>
        </p:txBody>
      </p:sp>
      <p:pic>
        <p:nvPicPr>
          <p:cNvPr id="7" name="Content Placeholder 6">
            <a:extLst>
              <a:ext uri="{FF2B5EF4-FFF2-40B4-BE49-F238E27FC236}">
                <a16:creationId xmlns:a16="http://schemas.microsoft.com/office/drawing/2014/main" id="{E83AB0B6-AF05-F511-A1F0-6E54F87EC3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187" y="155135"/>
            <a:ext cx="7913037" cy="1642844"/>
          </a:xfrm>
        </p:spPr>
      </p:pic>
      <p:sp>
        <p:nvSpPr>
          <p:cNvPr id="5" name="Slide Number Placeholder 4">
            <a:extLst>
              <a:ext uri="{FF2B5EF4-FFF2-40B4-BE49-F238E27FC236}">
                <a16:creationId xmlns:a16="http://schemas.microsoft.com/office/drawing/2014/main" id="{00EB4D0B-78A6-AF23-A0BE-6155656D3E3E}"/>
              </a:ext>
            </a:extLst>
          </p:cNvPr>
          <p:cNvSpPr>
            <a:spLocks noGrp="1"/>
          </p:cNvSpPr>
          <p:nvPr>
            <p:ph type="sldNum" sz="quarter" idx="12"/>
          </p:nvPr>
        </p:nvSpPr>
        <p:spPr/>
        <p:txBody>
          <a:bodyPr/>
          <a:lstStyle/>
          <a:p>
            <a:fld id="{E3D7EFF3-7209-4B7A-86ED-D4C28DB6A473}" type="slidenum">
              <a:rPr lang="en-GB" smtClean="0"/>
              <a:t>36</a:t>
            </a:fld>
            <a:endParaRPr lang="en-GB"/>
          </a:p>
        </p:txBody>
      </p:sp>
      <p:pic>
        <p:nvPicPr>
          <p:cNvPr id="8" name="Content Placeholder 7" descr="A screenshot of a document&#10;&#10;AI-generated content may be incorrect.">
            <a:extLst>
              <a:ext uri="{FF2B5EF4-FFF2-40B4-BE49-F238E27FC236}">
                <a16:creationId xmlns:a16="http://schemas.microsoft.com/office/drawing/2014/main" id="{0C8FA543-EBC2-4F57-E32E-DDFE513A83A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517276" y="136525"/>
            <a:ext cx="3586537" cy="6666200"/>
          </a:xfrm>
        </p:spPr>
      </p:pic>
    </p:spTree>
    <p:extLst>
      <p:ext uri="{BB962C8B-B14F-4D97-AF65-F5344CB8AC3E}">
        <p14:creationId xmlns:p14="http://schemas.microsoft.com/office/powerpoint/2010/main" val="3604569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C797-8AA8-02D8-FE17-B840A1DAB52D}"/>
              </a:ext>
            </a:extLst>
          </p:cNvPr>
          <p:cNvSpPr>
            <a:spLocks noGrp="1"/>
          </p:cNvSpPr>
          <p:nvPr>
            <p:ph type="title"/>
          </p:nvPr>
        </p:nvSpPr>
        <p:spPr>
          <a:xfrm>
            <a:off x="390419" y="136525"/>
            <a:ext cx="11311846" cy="623763"/>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(1976 </a:t>
            </a:r>
            <a:r>
              <a:rPr lang="de-DE" sz="3600" dirty="0" err="1"/>
              <a:t>assessment</a:t>
            </a:r>
            <a:r>
              <a:rPr lang="de-DE" sz="3600" dirty="0"/>
              <a:t>) </a:t>
            </a:r>
            <a:endParaRPr lang="en-GB" sz="3600" dirty="0"/>
          </a:p>
        </p:txBody>
      </p:sp>
      <p:pic>
        <p:nvPicPr>
          <p:cNvPr id="7" name="Content Placeholder 6" descr="A white paper with black text&#10;&#10;AI-generated content may be incorrect.">
            <a:extLst>
              <a:ext uri="{FF2B5EF4-FFF2-40B4-BE49-F238E27FC236}">
                <a16:creationId xmlns:a16="http://schemas.microsoft.com/office/drawing/2014/main" id="{77890D26-62F0-03AB-A16C-E18D6F259CB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851" y="889308"/>
            <a:ext cx="5547897" cy="5287656"/>
          </a:xfrm>
        </p:spPr>
      </p:pic>
      <p:pic>
        <p:nvPicPr>
          <p:cNvPr id="9" name="Content Placeholder 8" descr="A close up of a text&#10;&#10;AI-generated content may be incorrect.">
            <a:extLst>
              <a:ext uri="{FF2B5EF4-FFF2-40B4-BE49-F238E27FC236}">
                <a16:creationId xmlns:a16="http://schemas.microsoft.com/office/drawing/2014/main" id="{E91D6156-1120-A46F-859B-67749840F62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08844" y="835152"/>
            <a:ext cx="6219305" cy="5493846"/>
          </a:xfrm>
        </p:spPr>
      </p:pic>
      <p:sp>
        <p:nvSpPr>
          <p:cNvPr id="5" name="Slide Number Placeholder 4">
            <a:extLst>
              <a:ext uri="{FF2B5EF4-FFF2-40B4-BE49-F238E27FC236}">
                <a16:creationId xmlns:a16="http://schemas.microsoft.com/office/drawing/2014/main" id="{C74CDF04-A0E1-EAAC-7FE3-ED3DD738746D}"/>
              </a:ext>
            </a:extLst>
          </p:cNvPr>
          <p:cNvSpPr>
            <a:spLocks noGrp="1"/>
          </p:cNvSpPr>
          <p:nvPr>
            <p:ph type="sldNum" sz="quarter" idx="12"/>
          </p:nvPr>
        </p:nvSpPr>
        <p:spPr/>
        <p:txBody>
          <a:bodyPr/>
          <a:lstStyle/>
          <a:p>
            <a:fld id="{E3D7EFF3-7209-4B7A-86ED-D4C28DB6A473}" type="slidenum">
              <a:rPr lang="en-GB" smtClean="0"/>
              <a:t>37</a:t>
            </a:fld>
            <a:endParaRPr lang="en-GB"/>
          </a:p>
        </p:txBody>
      </p:sp>
    </p:spTree>
    <p:extLst>
      <p:ext uri="{BB962C8B-B14F-4D97-AF65-F5344CB8AC3E}">
        <p14:creationId xmlns:p14="http://schemas.microsoft.com/office/powerpoint/2010/main" val="3723994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27FBA-85B7-CC90-FA2F-14F7F9809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D3109-22DC-751E-717A-DC2B805E2E28}"/>
              </a:ext>
            </a:extLst>
          </p:cNvPr>
          <p:cNvSpPr>
            <a:spLocks noGrp="1"/>
          </p:cNvSpPr>
          <p:nvPr>
            <p:ph type="title"/>
          </p:nvPr>
        </p:nvSpPr>
        <p:spPr/>
        <p:txBody>
          <a:bodyPr>
            <a:normAutofit/>
          </a:bodyPr>
          <a:lstStyle/>
          <a:p>
            <a:pPr algn="ctr"/>
            <a:r>
              <a:rPr lang="de-DE" dirty="0"/>
              <a:t>Jean </a:t>
            </a:r>
            <a:r>
              <a:rPr lang="de-DE" dirty="0" err="1"/>
              <a:t>Filliozat</a:t>
            </a:r>
            <a:r>
              <a:rPr lang="de-DE" dirty="0"/>
              <a:t> et la </a:t>
            </a:r>
            <a:r>
              <a:rPr lang="de-DE" dirty="0" err="1"/>
              <a:t>lexicographie</a:t>
            </a:r>
            <a:r>
              <a:rPr lang="de-DE" dirty="0"/>
              <a:t> </a:t>
            </a:r>
            <a:r>
              <a:rPr lang="de-DE" dirty="0" err="1"/>
              <a:t>tamoule</a:t>
            </a:r>
            <a:br>
              <a:rPr lang="de-DE" dirty="0"/>
            </a:br>
            <a:r>
              <a:rPr lang="de-DE" dirty="0"/>
              <a:t>(1976 </a:t>
            </a:r>
            <a:r>
              <a:rPr lang="de-DE" dirty="0" err="1"/>
              <a:t>assessment</a:t>
            </a:r>
            <a:r>
              <a:rPr lang="de-DE" dirty="0"/>
              <a:t>)</a:t>
            </a:r>
            <a:endParaRPr lang="en-GB" dirty="0"/>
          </a:p>
        </p:txBody>
      </p:sp>
      <p:pic>
        <p:nvPicPr>
          <p:cNvPr id="12" name="Content Placeholder 11" descr="A close up of a text&#10;&#10;AI-generated content may be incorrect.">
            <a:extLst>
              <a:ext uri="{FF2B5EF4-FFF2-40B4-BE49-F238E27FC236}">
                <a16:creationId xmlns:a16="http://schemas.microsoft.com/office/drawing/2014/main" id="{899B07CE-E95A-111D-43F2-6D4337832B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311" y="2034283"/>
            <a:ext cx="11653629" cy="3914453"/>
          </a:xfrm>
        </p:spPr>
      </p:pic>
      <p:sp>
        <p:nvSpPr>
          <p:cNvPr id="5" name="Slide Number Placeholder 4">
            <a:extLst>
              <a:ext uri="{FF2B5EF4-FFF2-40B4-BE49-F238E27FC236}">
                <a16:creationId xmlns:a16="http://schemas.microsoft.com/office/drawing/2014/main" id="{7E140214-9EBC-14C2-0B0D-F8B21DBB03E1}"/>
              </a:ext>
            </a:extLst>
          </p:cNvPr>
          <p:cNvSpPr>
            <a:spLocks noGrp="1"/>
          </p:cNvSpPr>
          <p:nvPr>
            <p:ph type="sldNum" sz="quarter" idx="12"/>
          </p:nvPr>
        </p:nvSpPr>
        <p:spPr/>
        <p:txBody>
          <a:bodyPr/>
          <a:lstStyle/>
          <a:p>
            <a:fld id="{E3D7EFF3-7209-4B7A-86ED-D4C28DB6A473}" type="slidenum">
              <a:rPr lang="en-GB" smtClean="0"/>
              <a:t>38</a:t>
            </a:fld>
            <a:endParaRPr lang="en-GB"/>
          </a:p>
        </p:txBody>
      </p:sp>
    </p:spTree>
    <p:extLst>
      <p:ext uri="{BB962C8B-B14F-4D97-AF65-F5344CB8AC3E}">
        <p14:creationId xmlns:p14="http://schemas.microsoft.com/office/powerpoint/2010/main" val="3482620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A78F-4E9C-C1EA-D93F-44637C39B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1AAE84-E6DC-40DB-ECB3-E61AEE14D28E}"/>
              </a:ext>
            </a:extLst>
          </p:cNvPr>
          <p:cNvSpPr>
            <a:spLocks noGrp="1"/>
          </p:cNvSpPr>
          <p:nvPr>
            <p:ph type="title"/>
          </p:nvPr>
        </p:nvSpPr>
        <p:spPr/>
        <p:txBody>
          <a:bodyPr>
            <a:normAutofit/>
          </a:bodyPr>
          <a:lstStyle/>
          <a:p>
            <a:pPr algn="ctr"/>
            <a:r>
              <a:rPr lang="de-DE" dirty="0"/>
              <a:t>Jean </a:t>
            </a:r>
            <a:r>
              <a:rPr lang="de-DE" dirty="0" err="1"/>
              <a:t>Filliozat</a:t>
            </a:r>
            <a:r>
              <a:rPr lang="de-DE" dirty="0"/>
              <a:t> et la </a:t>
            </a:r>
            <a:r>
              <a:rPr lang="de-DE" dirty="0" err="1"/>
              <a:t>lexicographie</a:t>
            </a:r>
            <a:r>
              <a:rPr lang="de-DE" dirty="0"/>
              <a:t> </a:t>
            </a:r>
            <a:r>
              <a:rPr lang="de-DE" dirty="0" err="1"/>
              <a:t>tamoule</a:t>
            </a:r>
            <a:br>
              <a:rPr lang="de-DE" dirty="0"/>
            </a:br>
            <a:r>
              <a:rPr lang="de-DE" dirty="0"/>
              <a:t>(1976 </a:t>
            </a:r>
            <a:r>
              <a:rPr lang="de-DE" dirty="0" err="1"/>
              <a:t>assessment</a:t>
            </a:r>
            <a:r>
              <a:rPr lang="de-DE" dirty="0"/>
              <a:t>)</a:t>
            </a:r>
            <a:endParaRPr lang="en-GB" dirty="0"/>
          </a:p>
        </p:txBody>
      </p:sp>
      <p:sp>
        <p:nvSpPr>
          <p:cNvPr id="5" name="Slide Number Placeholder 4">
            <a:extLst>
              <a:ext uri="{FF2B5EF4-FFF2-40B4-BE49-F238E27FC236}">
                <a16:creationId xmlns:a16="http://schemas.microsoft.com/office/drawing/2014/main" id="{B4E5361C-37A7-15AC-3984-5C1DFF08AA4E}"/>
              </a:ext>
            </a:extLst>
          </p:cNvPr>
          <p:cNvSpPr>
            <a:spLocks noGrp="1"/>
          </p:cNvSpPr>
          <p:nvPr>
            <p:ph type="sldNum" sz="quarter" idx="12"/>
          </p:nvPr>
        </p:nvSpPr>
        <p:spPr/>
        <p:txBody>
          <a:bodyPr/>
          <a:lstStyle/>
          <a:p>
            <a:fld id="{E3D7EFF3-7209-4B7A-86ED-D4C28DB6A473}" type="slidenum">
              <a:rPr lang="en-GB" smtClean="0"/>
              <a:t>39</a:t>
            </a:fld>
            <a:endParaRPr lang="en-GB"/>
          </a:p>
        </p:txBody>
      </p:sp>
      <p:pic>
        <p:nvPicPr>
          <p:cNvPr id="7" name="Content Placeholder 6" descr="A close up of a text&#10;&#10;AI-generated content may be incorrect.">
            <a:extLst>
              <a:ext uri="{FF2B5EF4-FFF2-40B4-BE49-F238E27FC236}">
                <a16:creationId xmlns:a16="http://schemas.microsoft.com/office/drawing/2014/main" id="{AC97120F-D399-3A58-430A-F48C52EFAD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738" y="1885797"/>
            <a:ext cx="11900849" cy="4227328"/>
          </a:xfrm>
        </p:spPr>
      </p:pic>
    </p:spTree>
    <p:extLst>
      <p:ext uri="{BB962C8B-B14F-4D97-AF65-F5344CB8AC3E}">
        <p14:creationId xmlns:p14="http://schemas.microsoft.com/office/powerpoint/2010/main" val="187028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E4AB-B902-720F-A6E1-E1D8C6C29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07F2F-D53E-9D92-0E32-6A9878D3862D}"/>
              </a:ext>
            </a:extLst>
          </p:cNvPr>
          <p:cNvSpPr>
            <a:spLocks noGrp="1"/>
          </p:cNvSpPr>
          <p:nvPr>
            <p:ph type="title"/>
          </p:nvPr>
        </p:nvSpPr>
        <p:spPr>
          <a:xfrm>
            <a:off x="328773" y="136526"/>
            <a:ext cx="11558427" cy="1677292"/>
          </a:xfrm>
        </p:spPr>
        <p:txBody>
          <a:bodyPr>
            <a:noAutofit/>
          </a:bodyPr>
          <a:lstStyle/>
          <a:p>
            <a:r>
              <a:rPr lang="de-DE" sz="2800" dirty="0"/>
              <a:t>The 1970 Paris (</a:t>
            </a:r>
            <a:r>
              <a:rPr lang="de-DE" sz="2800" dirty="0" err="1"/>
              <a:t>third</a:t>
            </a:r>
            <a:r>
              <a:rPr lang="de-DE" sz="2800" dirty="0"/>
              <a:t>) IATR </a:t>
            </a:r>
            <a:r>
              <a:rPr lang="de-DE" sz="2800" dirty="0" err="1"/>
              <a:t>conference</a:t>
            </a:r>
            <a:r>
              <a:rPr lang="de-DE" sz="2800" dirty="0"/>
              <a:t> </a:t>
            </a:r>
            <a:r>
              <a:rPr lang="de-DE" sz="2800" dirty="0" err="1"/>
              <a:t>had</a:t>
            </a:r>
            <a:r>
              <a:rPr lang="de-DE" sz="2800" dirty="0"/>
              <a:t> </a:t>
            </a:r>
            <a:r>
              <a:rPr lang="de-DE" sz="2800" dirty="0" err="1"/>
              <a:t>been</a:t>
            </a:r>
            <a:r>
              <a:rPr lang="de-DE" sz="2800" dirty="0"/>
              <a:t> </a:t>
            </a:r>
            <a:r>
              <a:rPr lang="de-DE" sz="2800" dirty="0" err="1"/>
              <a:t>organized</a:t>
            </a:r>
            <a:r>
              <a:rPr lang="de-DE" sz="2800" dirty="0"/>
              <a:t> at </a:t>
            </a:r>
            <a:r>
              <a:rPr lang="de-DE" sz="2800" dirty="0" err="1"/>
              <a:t>the</a:t>
            </a:r>
            <a:r>
              <a:rPr lang="de-DE" sz="2800" dirty="0"/>
              <a:t> </a:t>
            </a:r>
            <a:r>
              <a:rPr lang="de-DE" sz="2800" dirty="0">
                <a:highlight>
                  <a:srgbClr val="FFFF00"/>
                </a:highlight>
              </a:rPr>
              <a:t>Collège de France</a:t>
            </a:r>
            <a:r>
              <a:rPr lang="de-DE" sz="2800" dirty="0"/>
              <a:t> (</a:t>
            </a:r>
            <a:r>
              <a:rPr lang="de-DE" sz="2800" dirty="0">
                <a:highlight>
                  <a:srgbClr val="FFFF00"/>
                </a:highlight>
              </a:rPr>
              <a:t>See </a:t>
            </a:r>
            <a:r>
              <a:rPr lang="de-DE" sz="2800" dirty="0" err="1">
                <a:highlight>
                  <a:srgbClr val="FFFF00"/>
                </a:highlight>
              </a:rPr>
              <a:t>indian</a:t>
            </a:r>
            <a:r>
              <a:rPr lang="de-DE" sz="2800" dirty="0">
                <a:highlight>
                  <a:srgbClr val="FFFF00"/>
                </a:highlight>
              </a:rPr>
              <a:t> </a:t>
            </a:r>
            <a:r>
              <a:rPr lang="de-DE" sz="2800" dirty="0" err="1">
                <a:highlight>
                  <a:srgbClr val="FFFF00"/>
                </a:highlight>
              </a:rPr>
              <a:t>delegation</a:t>
            </a:r>
            <a:r>
              <a:rPr lang="de-DE" sz="2800" dirty="0">
                <a:highlight>
                  <a:srgbClr val="FFFF00"/>
                </a:highlight>
              </a:rPr>
              <a:t> on </a:t>
            </a:r>
            <a:r>
              <a:rPr lang="de-DE" sz="2800" dirty="0" err="1">
                <a:highlight>
                  <a:srgbClr val="FFFF00"/>
                </a:highlight>
              </a:rPr>
              <a:t>this</a:t>
            </a:r>
            <a:r>
              <a:rPr lang="de-DE" sz="2800" dirty="0">
                <a:highlight>
                  <a:srgbClr val="FFFF00"/>
                </a:highlight>
              </a:rPr>
              <a:t> </a:t>
            </a:r>
            <a:r>
              <a:rPr lang="de-DE" sz="2800" dirty="0" err="1">
                <a:highlight>
                  <a:srgbClr val="FFFF00"/>
                </a:highlight>
              </a:rPr>
              <a:t>picture</a:t>
            </a:r>
            <a:r>
              <a:rPr lang="de-DE" sz="2800" dirty="0"/>
              <a:t>) </a:t>
            </a:r>
            <a:r>
              <a:rPr lang="de-DE" sz="2800" dirty="0" err="1"/>
              <a:t>by</a:t>
            </a:r>
            <a:r>
              <a:rPr lang="de-DE" sz="2800" dirty="0"/>
              <a:t> Professor Jean </a:t>
            </a:r>
            <a:r>
              <a:rPr lang="de-DE" sz="2800" dirty="0" err="1"/>
              <a:t>Filliozat</a:t>
            </a:r>
            <a:r>
              <a:rPr lang="de-DE" sz="2800" dirty="0"/>
              <a:t> (1906-1982) and </a:t>
            </a:r>
            <a:r>
              <a:rPr lang="de-DE" sz="2800" dirty="0" err="1"/>
              <a:t>this</a:t>
            </a:r>
            <a:r>
              <a:rPr lang="de-DE" sz="2800" dirty="0"/>
              <a:t> </a:t>
            </a:r>
            <a:r>
              <a:rPr lang="de-DE" sz="2800" dirty="0" err="1"/>
              <a:t>presentation</a:t>
            </a:r>
            <a:r>
              <a:rPr lang="de-DE" sz="2800" dirty="0"/>
              <a:t> will </a:t>
            </a:r>
            <a:r>
              <a:rPr lang="de-DE" sz="2800" dirty="0" err="1"/>
              <a:t>revisit</a:t>
            </a:r>
            <a:r>
              <a:rPr lang="de-DE" sz="2800" dirty="0"/>
              <a:t> </a:t>
            </a:r>
            <a:r>
              <a:rPr lang="de-DE" sz="2800" dirty="0" err="1"/>
              <a:t>the</a:t>
            </a:r>
            <a:r>
              <a:rPr lang="de-DE" sz="2800" dirty="0"/>
              <a:t> </a:t>
            </a:r>
            <a:r>
              <a:rPr lang="de-DE" sz="2800" dirty="0" err="1"/>
              <a:t>carreer</a:t>
            </a:r>
            <a:r>
              <a:rPr lang="de-DE" sz="2800" dirty="0"/>
              <a:t> </a:t>
            </a:r>
            <a:r>
              <a:rPr lang="de-DE" sz="2800" dirty="0" err="1"/>
              <a:t>of</a:t>
            </a:r>
            <a:r>
              <a:rPr lang="de-DE" sz="2800" dirty="0"/>
              <a:t> </a:t>
            </a:r>
            <a:r>
              <a:rPr lang="de-DE" sz="2800" dirty="0" err="1"/>
              <a:t>that</a:t>
            </a:r>
            <a:r>
              <a:rPr lang="de-DE" sz="2800" dirty="0"/>
              <a:t> </a:t>
            </a:r>
            <a:r>
              <a:rPr lang="de-DE" sz="2800" dirty="0" err="1"/>
              <a:t>scholar</a:t>
            </a:r>
            <a:r>
              <a:rPr lang="de-DE" sz="2800" dirty="0"/>
              <a:t>, </a:t>
            </a:r>
            <a:r>
              <a:rPr lang="de-DE" sz="2800" dirty="0" err="1"/>
              <a:t>trying</a:t>
            </a:r>
            <a:r>
              <a:rPr lang="de-DE" sz="2800" dirty="0"/>
              <a:t> </a:t>
            </a:r>
            <a:r>
              <a:rPr lang="de-DE" sz="2800" dirty="0" err="1"/>
              <a:t>to</a:t>
            </a:r>
            <a:r>
              <a:rPr lang="de-DE" sz="2800" dirty="0"/>
              <a:t> </a:t>
            </a:r>
            <a:r>
              <a:rPr lang="de-DE" sz="2800" dirty="0" err="1"/>
              <a:t>derive</a:t>
            </a:r>
            <a:r>
              <a:rPr lang="de-DE" sz="2800" dirty="0"/>
              <a:t> </a:t>
            </a:r>
            <a:r>
              <a:rPr lang="de-DE" sz="2800" dirty="0" err="1"/>
              <a:t>inspiration</a:t>
            </a:r>
            <a:r>
              <a:rPr lang="de-DE" sz="2800" dirty="0"/>
              <a:t> </a:t>
            </a:r>
            <a:r>
              <a:rPr lang="de-DE" sz="2800" dirty="0" err="1"/>
              <a:t>from</a:t>
            </a:r>
            <a:r>
              <a:rPr lang="de-DE" sz="2800" dirty="0"/>
              <a:t> </a:t>
            </a:r>
            <a:r>
              <a:rPr lang="de-DE" sz="2800" dirty="0" err="1"/>
              <a:t>him</a:t>
            </a:r>
            <a:r>
              <a:rPr lang="de-DE" sz="2800" dirty="0"/>
              <a:t>, in a </a:t>
            </a:r>
            <a:r>
              <a:rPr lang="de-DE" sz="2800" dirty="0" err="1"/>
              <a:t>manner</a:t>
            </a:r>
            <a:r>
              <a:rPr lang="de-DE" sz="2800" dirty="0"/>
              <a:t> </a:t>
            </a:r>
            <a:r>
              <a:rPr lang="de-DE" sz="2800" dirty="0" err="1"/>
              <a:t>adapted</a:t>
            </a:r>
            <a:r>
              <a:rPr lang="de-DE" sz="2800" dirty="0"/>
              <a:t> </a:t>
            </a:r>
            <a:r>
              <a:rPr lang="de-DE" sz="2800" dirty="0" err="1"/>
              <a:t>to</a:t>
            </a:r>
            <a:r>
              <a:rPr lang="de-DE" sz="2800" dirty="0"/>
              <a:t> </a:t>
            </a:r>
            <a:r>
              <a:rPr lang="de-DE" sz="2800" dirty="0" err="1"/>
              <a:t>the</a:t>
            </a:r>
            <a:r>
              <a:rPr lang="de-DE" sz="2800" dirty="0"/>
              <a:t> modern </a:t>
            </a:r>
            <a:r>
              <a:rPr lang="de-DE" sz="2800" dirty="0" err="1"/>
              <a:t>world</a:t>
            </a:r>
            <a:endParaRPr lang="en-GB" sz="2800" dirty="0"/>
          </a:p>
        </p:txBody>
      </p:sp>
      <p:pic>
        <p:nvPicPr>
          <p:cNvPr id="16" name="Content Placeholder 15" descr="A group of men standing in front of a statue&#10;&#10;AI-generated content may be incorrect.">
            <a:extLst>
              <a:ext uri="{FF2B5EF4-FFF2-40B4-BE49-F238E27FC236}">
                <a16:creationId xmlns:a16="http://schemas.microsoft.com/office/drawing/2014/main" id="{7B9BF2DA-EFB3-1137-7673-7E5CBAA3E7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283" y="1993204"/>
            <a:ext cx="7090378" cy="4719015"/>
          </a:xfrm>
        </p:spPr>
      </p:pic>
      <p:sp>
        <p:nvSpPr>
          <p:cNvPr id="5" name="Slide Number Placeholder 4">
            <a:extLst>
              <a:ext uri="{FF2B5EF4-FFF2-40B4-BE49-F238E27FC236}">
                <a16:creationId xmlns:a16="http://schemas.microsoft.com/office/drawing/2014/main" id="{6F0B73AC-CB55-5DCE-EBB6-48477E7B5A66}"/>
              </a:ext>
            </a:extLst>
          </p:cNvPr>
          <p:cNvSpPr>
            <a:spLocks noGrp="1"/>
          </p:cNvSpPr>
          <p:nvPr>
            <p:ph type="sldNum" sz="quarter" idx="12"/>
          </p:nvPr>
        </p:nvSpPr>
        <p:spPr/>
        <p:txBody>
          <a:bodyPr/>
          <a:lstStyle/>
          <a:p>
            <a:fld id="{E3D7EFF3-7209-4B7A-86ED-D4C28DB6A473}" type="slidenum">
              <a:rPr lang="en-GB" smtClean="0"/>
              <a:t>4</a:t>
            </a:fld>
            <a:endParaRPr lang="en-GB"/>
          </a:p>
        </p:txBody>
      </p:sp>
    </p:spTree>
    <p:extLst>
      <p:ext uri="{BB962C8B-B14F-4D97-AF65-F5344CB8AC3E}">
        <p14:creationId xmlns:p14="http://schemas.microsoft.com/office/powerpoint/2010/main" val="4063918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8B94-D7C5-C2F2-AFDD-500E303B0A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765C5-16BA-0818-7686-EF2B758298FA}"/>
              </a:ext>
            </a:extLst>
          </p:cNvPr>
          <p:cNvSpPr>
            <a:spLocks noGrp="1"/>
          </p:cNvSpPr>
          <p:nvPr>
            <p:ph type="title"/>
          </p:nvPr>
        </p:nvSpPr>
        <p:spPr>
          <a:xfrm>
            <a:off x="838200" y="136525"/>
            <a:ext cx="10515600" cy="1325563"/>
          </a:xfrm>
        </p:spPr>
        <p:txBody>
          <a:bodyPr>
            <a:normAutofit/>
          </a:bodyPr>
          <a:lstStyle/>
          <a:p>
            <a:pPr algn="ctr"/>
            <a:r>
              <a:rPr lang="de-DE" dirty="0"/>
              <a:t>Jean </a:t>
            </a:r>
            <a:r>
              <a:rPr lang="de-DE" dirty="0" err="1"/>
              <a:t>Filliozat</a:t>
            </a:r>
            <a:r>
              <a:rPr lang="de-DE" dirty="0"/>
              <a:t> et la </a:t>
            </a:r>
            <a:r>
              <a:rPr lang="de-DE" dirty="0" err="1"/>
              <a:t>lexicographie</a:t>
            </a:r>
            <a:r>
              <a:rPr lang="de-DE" dirty="0"/>
              <a:t> </a:t>
            </a:r>
            <a:r>
              <a:rPr lang="de-DE" dirty="0" err="1"/>
              <a:t>tamoule</a:t>
            </a:r>
            <a:br>
              <a:rPr lang="de-DE" dirty="0"/>
            </a:br>
            <a:r>
              <a:rPr lang="de-DE" dirty="0"/>
              <a:t>(1976 </a:t>
            </a:r>
            <a:r>
              <a:rPr lang="de-DE" dirty="0" err="1"/>
              <a:t>assessment</a:t>
            </a:r>
            <a:r>
              <a:rPr lang="de-DE" dirty="0"/>
              <a:t>)</a:t>
            </a:r>
            <a:endParaRPr lang="en-GB" dirty="0"/>
          </a:p>
        </p:txBody>
      </p:sp>
      <p:sp>
        <p:nvSpPr>
          <p:cNvPr id="5" name="Slide Number Placeholder 4">
            <a:extLst>
              <a:ext uri="{FF2B5EF4-FFF2-40B4-BE49-F238E27FC236}">
                <a16:creationId xmlns:a16="http://schemas.microsoft.com/office/drawing/2014/main" id="{5320467B-41D7-193B-AE66-F83FB0EFF8D5}"/>
              </a:ext>
            </a:extLst>
          </p:cNvPr>
          <p:cNvSpPr>
            <a:spLocks noGrp="1"/>
          </p:cNvSpPr>
          <p:nvPr>
            <p:ph type="sldNum" sz="quarter" idx="12"/>
          </p:nvPr>
        </p:nvSpPr>
        <p:spPr/>
        <p:txBody>
          <a:bodyPr/>
          <a:lstStyle/>
          <a:p>
            <a:fld id="{E3D7EFF3-7209-4B7A-86ED-D4C28DB6A473}" type="slidenum">
              <a:rPr lang="en-GB" smtClean="0"/>
              <a:t>40</a:t>
            </a:fld>
            <a:endParaRPr lang="en-GB"/>
          </a:p>
        </p:txBody>
      </p:sp>
      <p:pic>
        <p:nvPicPr>
          <p:cNvPr id="8" name="Content Placeholder 7" descr="A close up of a text&#10;&#10;AI-generated content may be incorrect.">
            <a:extLst>
              <a:ext uri="{FF2B5EF4-FFF2-40B4-BE49-F238E27FC236}">
                <a16:creationId xmlns:a16="http://schemas.microsoft.com/office/drawing/2014/main" id="{31FED8AE-FDE5-DA1C-1742-0E9700E1A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04" y="1435421"/>
            <a:ext cx="11980391" cy="4920929"/>
          </a:xfrm>
        </p:spPr>
      </p:pic>
    </p:spTree>
    <p:extLst>
      <p:ext uri="{BB962C8B-B14F-4D97-AF65-F5344CB8AC3E}">
        <p14:creationId xmlns:p14="http://schemas.microsoft.com/office/powerpoint/2010/main" val="2121984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72E29A-C3D6-18FD-1CC3-F88BA40479F3}"/>
              </a:ext>
            </a:extLst>
          </p:cNvPr>
          <p:cNvSpPr>
            <a:spLocks noGrp="1"/>
          </p:cNvSpPr>
          <p:nvPr>
            <p:ph type="title"/>
          </p:nvPr>
        </p:nvSpPr>
        <p:spPr>
          <a:xfrm>
            <a:off x="406685" y="154112"/>
            <a:ext cx="5257800" cy="1598221"/>
          </a:xfrm>
        </p:spPr>
        <p:txBody>
          <a:bodyPr>
            <a:normAutofit fontScale="90000"/>
          </a:bodyPr>
          <a:lstStyle/>
          <a:p>
            <a:pPr algn="ctr"/>
            <a:r>
              <a:rPr lang="de-DE" sz="4000" dirty="0"/>
              <a:t>Jean </a:t>
            </a:r>
            <a:r>
              <a:rPr lang="de-DE" sz="4000" dirty="0" err="1"/>
              <a:t>Filliozat</a:t>
            </a:r>
            <a:r>
              <a:rPr lang="de-DE" sz="4000" dirty="0"/>
              <a:t> et la </a:t>
            </a:r>
            <a:r>
              <a:rPr lang="de-DE" sz="4000" dirty="0" err="1"/>
              <a:t>lexicographie</a:t>
            </a:r>
            <a:r>
              <a:rPr lang="de-DE" sz="4000" dirty="0"/>
              <a:t> </a:t>
            </a:r>
            <a:r>
              <a:rPr lang="de-DE" sz="4000" dirty="0" err="1"/>
              <a:t>tamoule</a:t>
            </a:r>
            <a:br>
              <a:rPr lang="de-DE" sz="4000" dirty="0"/>
            </a:br>
            <a:r>
              <a:rPr lang="de-DE" sz="4000" dirty="0"/>
              <a:t>(1967-1968-1970)</a:t>
            </a:r>
            <a:endParaRPr lang="en-GB" sz="4000" dirty="0"/>
          </a:p>
        </p:txBody>
      </p:sp>
      <p:pic>
        <p:nvPicPr>
          <p:cNvPr id="9" name="Content Placeholder 8" descr="A stack of books on a table&#10;&#10;AI-generated content may be incorrect.">
            <a:extLst>
              <a:ext uri="{FF2B5EF4-FFF2-40B4-BE49-F238E27FC236}">
                <a16:creationId xmlns:a16="http://schemas.microsoft.com/office/drawing/2014/main" id="{281EC7D1-869B-0A42-9FD1-69161FE4704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0606" y="1900719"/>
            <a:ext cx="5619902" cy="4803169"/>
          </a:xfrm>
        </p:spPr>
      </p:pic>
      <p:pic>
        <p:nvPicPr>
          <p:cNvPr id="11" name="Content Placeholder 10" descr="A page of a document&#10;&#10;AI-generated content may be incorrect.">
            <a:extLst>
              <a:ext uri="{FF2B5EF4-FFF2-40B4-BE49-F238E27FC236}">
                <a16:creationId xmlns:a16="http://schemas.microsoft.com/office/drawing/2014/main" id="{9D8E1A4E-CF10-5F56-F01C-E70AD5899F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3961" y="154112"/>
            <a:ext cx="4867376" cy="6245356"/>
          </a:xfrm>
        </p:spPr>
      </p:pic>
      <p:sp>
        <p:nvSpPr>
          <p:cNvPr id="4" name="Slide Number Placeholder 3">
            <a:extLst>
              <a:ext uri="{FF2B5EF4-FFF2-40B4-BE49-F238E27FC236}">
                <a16:creationId xmlns:a16="http://schemas.microsoft.com/office/drawing/2014/main" id="{D9B48228-B200-D50E-0895-7867EB79080B}"/>
              </a:ext>
            </a:extLst>
          </p:cNvPr>
          <p:cNvSpPr>
            <a:spLocks noGrp="1"/>
          </p:cNvSpPr>
          <p:nvPr>
            <p:ph type="sldNum" sz="quarter" idx="12"/>
          </p:nvPr>
        </p:nvSpPr>
        <p:spPr/>
        <p:txBody>
          <a:bodyPr/>
          <a:lstStyle/>
          <a:p>
            <a:fld id="{E3D7EFF3-7209-4B7A-86ED-D4C28DB6A473}" type="slidenum">
              <a:rPr lang="en-GB" smtClean="0"/>
              <a:t>41</a:t>
            </a:fld>
            <a:endParaRPr lang="en-GB"/>
          </a:p>
        </p:txBody>
      </p:sp>
    </p:spTree>
    <p:extLst>
      <p:ext uri="{BB962C8B-B14F-4D97-AF65-F5344CB8AC3E}">
        <p14:creationId xmlns:p14="http://schemas.microsoft.com/office/powerpoint/2010/main" val="2463630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F6C5-7BAB-B0ED-5B66-91F400C26331}"/>
              </a:ext>
            </a:extLst>
          </p:cNvPr>
          <p:cNvSpPr>
            <a:spLocks noGrp="1"/>
          </p:cNvSpPr>
          <p:nvPr>
            <p:ph type="title"/>
          </p:nvPr>
        </p:nvSpPr>
        <p:spPr>
          <a:xfrm>
            <a:off x="390418" y="365125"/>
            <a:ext cx="11507056" cy="826677"/>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(1967 </a:t>
            </a:r>
            <a:r>
              <a:rPr lang="de-DE" sz="3600" dirty="0" err="1"/>
              <a:t>introduction</a:t>
            </a:r>
            <a:r>
              <a:rPr lang="de-DE" sz="3600" dirty="0"/>
              <a:t>)</a:t>
            </a:r>
            <a:endParaRPr lang="en-GB" sz="3600" dirty="0"/>
          </a:p>
        </p:txBody>
      </p:sp>
      <p:pic>
        <p:nvPicPr>
          <p:cNvPr id="8" name="Content Placeholder 7" descr="A paper with text on it&#10;&#10;AI-generated content may be incorrect.">
            <a:extLst>
              <a:ext uri="{FF2B5EF4-FFF2-40B4-BE49-F238E27FC236}">
                <a16:creationId xmlns:a16="http://schemas.microsoft.com/office/drawing/2014/main" id="{8FF87FCA-620C-720D-B389-F6895514E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0014" y="1205630"/>
            <a:ext cx="10921430" cy="5476273"/>
          </a:xfrm>
        </p:spPr>
      </p:pic>
      <p:sp>
        <p:nvSpPr>
          <p:cNvPr id="5" name="Slide Number Placeholder 4">
            <a:extLst>
              <a:ext uri="{FF2B5EF4-FFF2-40B4-BE49-F238E27FC236}">
                <a16:creationId xmlns:a16="http://schemas.microsoft.com/office/drawing/2014/main" id="{EE17AFD4-C82D-A1AD-32EC-B38611C62A44}"/>
              </a:ext>
            </a:extLst>
          </p:cNvPr>
          <p:cNvSpPr>
            <a:spLocks noGrp="1"/>
          </p:cNvSpPr>
          <p:nvPr>
            <p:ph type="sldNum" sz="quarter" idx="12"/>
          </p:nvPr>
        </p:nvSpPr>
        <p:spPr/>
        <p:txBody>
          <a:bodyPr/>
          <a:lstStyle/>
          <a:p>
            <a:fld id="{E3D7EFF3-7209-4B7A-86ED-D4C28DB6A473}" type="slidenum">
              <a:rPr lang="en-GB" smtClean="0"/>
              <a:t>42</a:t>
            </a:fld>
            <a:endParaRPr lang="en-GB"/>
          </a:p>
        </p:txBody>
      </p:sp>
    </p:spTree>
    <p:extLst>
      <p:ext uri="{BB962C8B-B14F-4D97-AF65-F5344CB8AC3E}">
        <p14:creationId xmlns:p14="http://schemas.microsoft.com/office/powerpoint/2010/main" val="1868957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41AA-1A3A-CFF9-311C-4D934B8999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72515-1E9F-4003-7625-AD9AB9CDC145}"/>
              </a:ext>
            </a:extLst>
          </p:cNvPr>
          <p:cNvSpPr>
            <a:spLocks noGrp="1"/>
          </p:cNvSpPr>
          <p:nvPr>
            <p:ph type="title"/>
          </p:nvPr>
        </p:nvSpPr>
        <p:spPr>
          <a:xfrm>
            <a:off x="390418" y="365125"/>
            <a:ext cx="11507056" cy="826677"/>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(1967 </a:t>
            </a:r>
            <a:r>
              <a:rPr lang="de-DE" sz="3600" dirty="0" err="1"/>
              <a:t>introduction</a:t>
            </a:r>
            <a:r>
              <a:rPr lang="de-DE" sz="3600" dirty="0"/>
              <a:t>)</a:t>
            </a:r>
            <a:endParaRPr lang="en-GB" sz="3600" dirty="0"/>
          </a:p>
        </p:txBody>
      </p:sp>
      <p:sp>
        <p:nvSpPr>
          <p:cNvPr id="5" name="Slide Number Placeholder 4">
            <a:extLst>
              <a:ext uri="{FF2B5EF4-FFF2-40B4-BE49-F238E27FC236}">
                <a16:creationId xmlns:a16="http://schemas.microsoft.com/office/drawing/2014/main" id="{B0CECB4B-0BD9-B404-4D80-C13458357C2E}"/>
              </a:ext>
            </a:extLst>
          </p:cNvPr>
          <p:cNvSpPr>
            <a:spLocks noGrp="1"/>
          </p:cNvSpPr>
          <p:nvPr>
            <p:ph type="sldNum" sz="quarter" idx="12"/>
          </p:nvPr>
        </p:nvSpPr>
        <p:spPr/>
        <p:txBody>
          <a:bodyPr/>
          <a:lstStyle/>
          <a:p>
            <a:fld id="{E3D7EFF3-7209-4B7A-86ED-D4C28DB6A473}" type="slidenum">
              <a:rPr lang="en-GB" smtClean="0"/>
              <a:t>43</a:t>
            </a:fld>
            <a:endParaRPr lang="en-GB"/>
          </a:p>
        </p:txBody>
      </p:sp>
      <p:pic>
        <p:nvPicPr>
          <p:cNvPr id="7" name="Content Placeholder 6" descr="A close up of a text&#10;&#10;AI-generated content may be incorrect.">
            <a:extLst>
              <a:ext uri="{FF2B5EF4-FFF2-40B4-BE49-F238E27FC236}">
                <a16:creationId xmlns:a16="http://schemas.microsoft.com/office/drawing/2014/main" id="{5D9A3809-4FC4-BFC4-BDA3-7CE9BA47F9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854" y="1293894"/>
            <a:ext cx="11825555" cy="5078031"/>
          </a:xfrm>
        </p:spPr>
      </p:pic>
    </p:spTree>
    <p:extLst>
      <p:ext uri="{BB962C8B-B14F-4D97-AF65-F5344CB8AC3E}">
        <p14:creationId xmlns:p14="http://schemas.microsoft.com/office/powerpoint/2010/main" val="3004968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27FC9-E527-3B7D-A8EA-9DCEBDD89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EDF4C-069F-D2C1-4260-1C128CCF3FFA}"/>
              </a:ext>
            </a:extLst>
          </p:cNvPr>
          <p:cNvSpPr>
            <a:spLocks noGrp="1"/>
          </p:cNvSpPr>
          <p:nvPr>
            <p:ph type="title"/>
          </p:nvPr>
        </p:nvSpPr>
        <p:spPr>
          <a:xfrm>
            <a:off x="390418" y="365125"/>
            <a:ext cx="11507056" cy="826677"/>
          </a:xfrm>
        </p:spPr>
        <p:txBody>
          <a:bodyPr>
            <a:normAutofit/>
          </a:bodyPr>
          <a:lstStyle/>
          <a:p>
            <a:pPr algn="ctr"/>
            <a:r>
              <a:rPr lang="de-DE" sz="3600" dirty="0"/>
              <a:t>Jean </a:t>
            </a:r>
            <a:r>
              <a:rPr lang="de-DE" sz="3600" dirty="0" err="1"/>
              <a:t>Filliozat</a:t>
            </a:r>
            <a:r>
              <a:rPr lang="de-DE" sz="3600" dirty="0"/>
              <a:t> et la </a:t>
            </a:r>
            <a:r>
              <a:rPr lang="de-DE" sz="3600" dirty="0" err="1"/>
              <a:t>lexicographie</a:t>
            </a:r>
            <a:r>
              <a:rPr lang="de-DE" sz="3600" dirty="0"/>
              <a:t> </a:t>
            </a:r>
            <a:r>
              <a:rPr lang="de-DE" sz="3600" dirty="0" err="1"/>
              <a:t>tamoule</a:t>
            </a:r>
            <a:r>
              <a:rPr lang="de-DE" sz="3600" dirty="0"/>
              <a:t> (1967 </a:t>
            </a:r>
            <a:r>
              <a:rPr lang="de-DE" sz="3600" dirty="0" err="1"/>
              <a:t>introduction</a:t>
            </a:r>
            <a:r>
              <a:rPr lang="de-DE" sz="3600" dirty="0"/>
              <a:t>)</a:t>
            </a:r>
            <a:endParaRPr lang="en-GB" sz="3600" dirty="0"/>
          </a:p>
        </p:txBody>
      </p:sp>
      <p:sp>
        <p:nvSpPr>
          <p:cNvPr id="5" name="Slide Number Placeholder 4">
            <a:extLst>
              <a:ext uri="{FF2B5EF4-FFF2-40B4-BE49-F238E27FC236}">
                <a16:creationId xmlns:a16="http://schemas.microsoft.com/office/drawing/2014/main" id="{754E91EC-DC8E-FD84-E6FC-E72F4E4FE86A}"/>
              </a:ext>
            </a:extLst>
          </p:cNvPr>
          <p:cNvSpPr>
            <a:spLocks noGrp="1"/>
          </p:cNvSpPr>
          <p:nvPr>
            <p:ph type="sldNum" sz="quarter" idx="12"/>
          </p:nvPr>
        </p:nvSpPr>
        <p:spPr/>
        <p:txBody>
          <a:bodyPr/>
          <a:lstStyle/>
          <a:p>
            <a:fld id="{E3D7EFF3-7209-4B7A-86ED-D4C28DB6A473}" type="slidenum">
              <a:rPr lang="en-GB" smtClean="0"/>
              <a:t>44</a:t>
            </a:fld>
            <a:endParaRPr lang="en-GB"/>
          </a:p>
        </p:txBody>
      </p:sp>
      <p:pic>
        <p:nvPicPr>
          <p:cNvPr id="8" name="Content Placeholder 7" descr="A page of a book&#10;&#10;AI-generated content may be incorrect.">
            <a:extLst>
              <a:ext uri="{FF2B5EF4-FFF2-40B4-BE49-F238E27FC236}">
                <a16:creationId xmlns:a16="http://schemas.microsoft.com/office/drawing/2014/main" id="{0A8FE6D7-5B88-278E-1DD4-EC175239D4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547" y="1104409"/>
            <a:ext cx="11239928" cy="5612500"/>
          </a:xfrm>
        </p:spPr>
      </p:pic>
    </p:spTree>
    <p:extLst>
      <p:ext uri="{BB962C8B-B14F-4D97-AF65-F5344CB8AC3E}">
        <p14:creationId xmlns:p14="http://schemas.microsoft.com/office/powerpoint/2010/main" val="3082879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E509-0AC5-7168-5C1E-05027B88A2F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3919E4-7173-FC66-4CE0-C87E7539BCB5}"/>
              </a:ext>
            </a:extLst>
          </p:cNvPr>
          <p:cNvSpPr>
            <a:spLocks noGrp="1"/>
          </p:cNvSpPr>
          <p:nvPr>
            <p:ph type="title"/>
          </p:nvPr>
        </p:nvSpPr>
        <p:spPr>
          <a:xfrm>
            <a:off x="406685" y="154113"/>
            <a:ext cx="11295580" cy="1258084"/>
          </a:xfrm>
        </p:spPr>
        <p:txBody>
          <a:bodyPr>
            <a:normAutofit/>
          </a:bodyPr>
          <a:lstStyle/>
          <a:p>
            <a:pPr algn="ctr"/>
            <a:r>
              <a:rPr lang="de-DE" sz="4000" dirty="0"/>
              <a:t>Jean </a:t>
            </a:r>
            <a:r>
              <a:rPr lang="de-DE" sz="4000" dirty="0" err="1"/>
              <a:t>Filliozat‘s</a:t>
            </a:r>
            <a:r>
              <a:rPr lang="de-DE" sz="4000" dirty="0"/>
              <a:t> </a:t>
            </a:r>
            <a:r>
              <a:rPr lang="de-DE" sz="4000" dirty="0" err="1"/>
              <a:t>efforts</a:t>
            </a:r>
            <a:r>
              <a:rPr lang="de-DE" sz="4000" dirty="0"/>
              <a:t> in a larger </a:t>
            </a:r>
            <a:r>
              <a:rPr lang="de-DE" sz="4000" dirty="0" err="1"/>
              <a:t>context</a:t>
            </a:r>
            <a:br>
              <a:rPr lang="de-DE" sz="4000" dirty="0"/>
            </a:br>
            <a:r>
              <a:rPr lang="de-DE" sz="4000" dirty="0"/>
              <a:t>IMTLA (1967-1968-1970) vs. VMTIPA (2001)</a:t>
            </a:r>
            <a:endParaRPr lang="en-GB" sz="4000" dirty="0"/>
          </a:p>
        </p:txBody>
      </p:sp>
      <p:pic>
        <p:nvPicPr>
          <p:cNvPr id="9" name="Content Placeholder 8" descr="A stack of books on a table&#10;&#10;AI-generated content may be incorrect.">
            <a:extLst>
              <a:ext uri="{FF2B5EF4-FFF2-40B4-BE49-F238E27FC236}">
                <a16:creationId xmlns:a16="http://schemas.microsoft.com/office/drawing/2014/main" id="{A743A835-8013-30CF-C9E1-5B240A90389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0606" y="2065105"/>
            <a:ext cx="5427564" cy="4638783"/>
          </a:xfrm>
        </p:spPr>
      </p:pic>
      <p:sp>
        <p:nvSpPr>
          <p:cNvPr id="4" name="Slide Number Placeholder 3">
            <a:extLst>
              <a:ext uri="{FF2B5EF4-FFF2-40B4-BE49-F238E27FC236}">
                <a16:creationId xmlns:a16="http://schemas.microsoft.com/office/drawing/2014/main" id="{148FCA86-A139-D33D-5869-654CEEA37BFE}"/>
              </a:ext>
            </a:extLst>
          </p:cNvPr>
          <p:cNvSpPr>
            <a:spLocks noGrp="1"/>
          </p:cNvSpPr>
          <p:nvPr>
            <p:ph type="sldNum" sz="quarter" idx="12"/>
          </p:nvPr>
        </p:nvSpPr>
        <p:spPr/>
        <p:txBody>
          <a:bodyPr/>
          <a:lstStyle/>
          <a:p>
            <a:fld id="{E3D7EFF3-7209-4B7A-86ED-D4C28DB6A473}" type="slidenum">
              <a:rPr lang="en-GB" smtClean="0"/>
              <a:t>45</a:t>
            </a:fld>
            <a:endParaRPr lang="en-GB"/>
          </a:p>
        </p:txBody>
      </p:sp>
      <p:pic>
        <p:nvPicPr>
          <p:cNvPr id="7" name="Content Placeholder 6">
            <a:extLst>
              <a:ext uri="{FF2B5EF4-FFF2-40B4-BE49-F238E27FC236}">
                <a16:creationId xmlns:a16="http://schemas.microsoft.com/office/drawing/2014/main" id="{EF64C6F7-E2D7-C3AF-2CFE-35460E8556B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72306" y="1496326"/>
            <a:ext cx="4703927" cy="5141019"/>
          </a:xfrm>
        </p:spPr>
      </p:pic>
    </p:spTree>
    <p:extLst>
      <p:ext uri="{BB962C8B-B14F-4D97-AF65-F5344CB8AC3E}">
        <p14:creationId xmlns:p14="http://schemas.microsoft.com/office/powerpoint/2010/main" val="3777178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17F5D-A68C-9FE8-19DD-803661857A1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27F6223-C079-6554-2098-5FCAC39AA43D}"/>
              </a:ext>
            </a:extLst>
          </p:cNvPr>
          <p:cNvSpPr>
            <a:spLocks noGrp="1"/>
          </p:cNvSpPr>
          <p:nvPr>
            <p:ph type="title"/>
          </p:nvPr>
        </p:nvSpPr>
        <p:spPr>
          <a:xfrm>
            <a:off x="406685" y="154113"/>
            <a:ext cx="11295580" cy="791109"/>
          </a:xfrm>
        </p:spPr>
        <p:txBody>
          <a:bodyPr>
            <a:normAutofit fontScale="90000"/>
          </a:bodyPr>
          <a:lstStyle/>
          <a:p>
            <a:pPr algn="ctr"/>
            <a:r>
              <a:rPr lang="de-DE" sz="3200" dirty="0"/>
              <a:t>Jean </a:t>
            </a:r>
            <a:r>
              <a:rPr lang="de-DE" sz="3200" dirty="0" err="1"/>
              <a:t>Filliozat‘s</a:t>
            </a:r>
            <a:r>
              <a:rPr lang="de-DE" sz="3200" dirty="0"/>
              <a:t> </a:t>
            </a:r>
            <a:r>
              <a:rPr lang="de-DE" sz="3200" dirty="0" err="1"/>
              <a:t>efforts</a:t>
            </a:r>
            <a:r>
              <a:rPr lang="de-DE" sz="3200" dirty="0"/>
              <a:t> in a larger </a:t>
            </a:r>
            <a:r>
              <a:rPr lang="de-DE" sz="3200" dirty="0" err="1"/>
              <a:t>context</a:t>
            </a:r>
            <a:br>
              <a:rPr lang="de-DE" sz="3200" dirty="0"/>
            </a:br>
            <a:r>
              <a:rPr lang="de-DE" sz="3200" dirty="0"/>
              <a:t>IMTLA (1967-1968-1970) vs. VMTIPA (2001)</a:t>
            </a:r>
            <a:endParaRPr lang="en-GB" sz="3200" dirty="0"/>
          </a:p>
        </p:txBody>
      </p:sp>
      <p:sp>
        <p:nvSpPr>
          <p:cNvPr id="4" name="Slide Number Placeholder 3">
            <a:extLst>
              <a:ext uri="{FF2B5EF4-FFF2-40B4-BE49-F238E27FC236}">
                <a16:creationId xmlns:a16="http://schemas.microsoft.com/office/drawing/2014/main" id="{2AF5B4FC-F22C-6A11-E9B9-DE7F2340B343}"/>
              </a:ext>
            </a:extLst>
          </p:cNvPr>
          <p:cNvSpPr>
            <a:spLocks noGrp="1"/>
          </p:cNvSpPr>
          <p:nvPr>
            <p:ph type="sldNum" sz="quarter" idx="12"/>
          </p:nvPr>
        </p:nvSpPr>
        <p:spPr/>
        <p:txBody>
          <a:bodyPr/>
          <a:lstStyle/>
          <a:p>
            <a:fld id="{E3D7EFF3-7209-4B7A-86ED-D4C28DB6A473}" type="slidenum">
              <a:rPr lang="en-GB" smtClean="0"/>
              <a:t>46</a:t>
            </a:fld>
            <a:endParaRPr lang="en-GB"/>
          </a:p>
        </p:txBody>
      </p:sp>
      <p:pic>
        <p:nvPicPr>
          <p:cNvPr id="11" name="Content Placeholder 10" descr="A page of a book with numbers and symbols&#10;&#10;AI-generated content may be incorrect.">
            <a:extLst>
              <a:ext uri="{FF2B5EF4-FFF2-40B4-BE49-F238E27FC236}">
                <a16:creationId xmlns:a16="http://schemas.microsoft.com/office/drawing/2014/main" id="{BC3B9565-5949-FE54-C3F9-6F3FD2497B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1528" y="1077626"/>
            <a:ext cx="4291173" cy="5582256"/>
          </a:xfrm>
        </p:spPr>
      </p:pic>
      <p:pic>
        <p:nvPicPr>
          <p:cNvPr id="13" name="Content Placeholder 12" descr="A page of a book with text&#10;&#10;AI-generated content may be incorrect.">
            <a:extLst>
              <a:ext uri="{FF2B5EF4-FFF2-40B4-BE49-F238E27FC236}">
                <a16:creationId xmlns:a16="http://schemas.microsoft.com/office/drawing/2014/main" id="{9A45554A-DA2D-470A-E03C-3493D819A0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3538" y="1018730"/>
            <a:ext cx="4756934" cy="5700048"/>
          </a:xfrm>
        </p:spPr>
      </p:pic>
    </p:spTree>
    <p:extLst>
      <p:ext uri="{BB962C8B-B14F-4D97-AF65-F5344CB8AC3E}">
        <p14:creationId xmlns:p14="http://schemas.microsoft.com/office/powerpoint/2010/main" val="3778903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F473-55CB-6D6C-DFCD-A6ADC9E57F4B}"/>
              </a:ext>
            </a:extLst>
          </p:cNvPr>
          <p:cNvSpPr>
            <a:spLocks noGrp="1"/>
          </p:cNvSpPr>
          <p:nvPr>
            <p:ph type="title"/>
          </p:nvPr>
        </p:nvSpPr>
        <p:spPr>
          <a:xfrm>
            <a:off x="400691" y="136525"/>
            <a:ext cx="11527605" cy="860069"/>
          </a:xfrm>
        </p:spPr>
        <p:txBody>
          <a:bodyPr>
            <a:normAutofit/>
          </a:bodyPr>
          <a:lstStyle/>
          <a:p>
            <a:pPr algn="ctr"/>
            <a:r>
              <a:rPr lang="de-DE" sz="3600" dirty="0"/>
              <a:t>Jean </a:t>
            </a:r>
            <a:r>
              <a:rPr lang="de-DE" sz="3600" dirty="0" err="1"/>
              <a:t>Filliozat</a:t>
            </a:r>
            <a:r>
              <a:rPr lang="de-DE" sz="3600" dirty="0"/>
              <a:t> et </a:t>
            </a:r>
            <a:r>
              <a:rPr lang="de-DE" sz="3600" dirty="0" err="1"/>
              <a:t>l‘étude</a:t>
            </a:r>
            <a:r>
              <a:rPr lang="de-DE" sz="3600" dirty="0"/>
              <a:t> des </a:t>
            </a:r>
            <a:r>
              <a:rPr lang="de-DE" sz="3600" dirty="0" err="1"/>
              <a:t>sources</a:t>
            </a:r>
            <a:r>
              <a:rPr lang="de-DE" sz="3600" dirty="0"/>
              <a:t> </a:t>
            </a:r>
            <a:r>
              <a:rPr lang="de-DE" sz="3600" dirty="0" err="1"/>
              <a:t>latines</a:t>
            </a:r>
            <a:r>
              <a:rPr lang="de-DE" sz="3600" dirty="0"/>
              <a:t> </a:t>
            </a:r>
            <a:r>
              <a:rPr lang="de-DE" sz="3600" dirty="0" err="1"/>
              <a:t>sur</a:t>
            </a:r>
            <a:r>
              <a:rPr lang="de-DE" sz="3600" dirty="0"/>
              <a:t> </a:t>
            </a:r>
            <a:r>
              <a:rPr lang="de-DE" sz="3600" dirty="0" err="1"/>
              <a:t>l‘Inde</a:t>
            </a:r>
            <a:r>
              <a:rPr lang="de-DE" sz="3600" dirty="0"/>
              <a:t> (1980)</a:t>
            </a:r>
            <a:endParaRPr lang="en-GB" sz="3600" dirty="0"/>
          </a:p>
        </p:txBody>
      </p:sp>
      <p:pic>
        <p:nvPicPr>
          <p:cNvPr id="7" name="Content Placeholder 6" descr="A book with a picture on it&#10;&#10;AI-generated content may be incorrect.">
            <a:extLst>
              <a:ext uri="{FF2B5EF4-FFF2-40B4-BE49-F238E27FC236}">
                <a16:creationId xmlns:a16="http://schemas.microsoft.com/office/drawing/2014/main" id="{6C6A19F0-CACC-A051-95F5-E8C6D90A7A7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35640" y="854884"/>
            <a:ext cx="3965825" cy="5960805"/>
          </a:xfrm>
        </p:spPr>
      </p:pic>
      <p:pic>
        <p:nvPicPr>
          <p:cNvPr id="9" name="Content Placeholder 8" descr="A book with a statue of a wolf&#10;&#10;AI-generated content may be incorrect.">
            <a:extLst>
              <a:ext uri="{FF2B5EF4-FFF2-40B4-BE49-F238E27FC236}">
                <a16:creationId xmlns:a16="http://schemas.microsoft.com/office/drawing/2014/main" id="{F10F8EBC-BF44-8349-7597-24C18AE484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60396" y="1057728"/>
            <a:ext cx="4095964" cy="5759513"/>
          </a:xfrm>
        </p:spPr>
      </p:pic>
      <p:sp>
        <p:nvSpPr>
          <p:cNvPr id="5" name="Slide Number Placeholder 4">
            <a:extLst>
              <a:ext uri="{FF2B5EF4-FFF2-40B4-BE49-F238E27FC236}">
                <a16:creationId xmlns:a16="http://schemas.microsoft.com/office/drawing/2014/main" id="{92607497-20FA-0451-C3D9-E41F6289F13A}"/>
              </a:ext>
            </a:extLst>
          </p:cNvPr>
          <p:cNvSpPr>
            <a:spLocks noGrp="1"/>
          </p:cNvSpPr>
          <p:nvPr>
            <p:ph type="sldNum" sz="quarter" idx="12"/>
          </p:nvPr>
        </p:nvSpPr>
        <p:spPr/>
        <p:txBody>
          <a:bodyPr/>
          <a:lstStyle/>
          <a:p>
            <a:fld id="{E3D7EFF3-7209-4B7A-86ED-D4C28DB6A473}" type="slidenum">
              <a:rPr lang="en-GB" smtClean="0"/>
              <a:t>47</a:t>
            </a:fld>
            <a:endParaRPr lang="en-GB"/>
          </a:p>
        </p:txBody>
      </p:sp>
    </p:spTree>
    <p:extLst>
      <p:ext uri="{BB962C8B-B14F-4D97-AF65-F5344CB8AC3E}">
        <p14:creationId xmlns:p14="http://schemas.microsoft.com/office/powerpoint/2010/main" val="3048804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E7461-EDA1-D95A-340A-029D705B4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A4ED0-6D21-0DA9-A5A4-674B10228496}"/>
              </a:ext>
            </a:extLst>
          </p:cNvPr>
          <p:cNvSpPr>
            <a:spLocks noGrp="1"/>
          </p:cNvSpPr>
          <p:nvPr>
            <p:ph type="title"/>
          </p:nvPr>
        </p:nvSpPr>
        <p:spPr>
          <a:xfrm>
            <a:off x="1" y="136525"/>
            <a:ext cx="3904180" cy="1651178"/>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(1980)</a:t>
            </a:r>
            <a:endParaRPr lang="en-GB" sz="3200" dirty="0"/>
          </a:p>
        </p:txBody>
      </p:sp>
      <p:pic>
        <p:nvPicPr>
          <p:cNvPr id="7" name="Content Placeholder 6" descr="A book with a picture on it&#10;&#10;AI-generated content may be incorrect.">
            <a:extLst>
              <a:ext uri="{FF2B5EF4-FFF2-40B4-BE49-F238E27FC236}">
                <a16:creationId xmlns:a16="http://schemas.microsoft.com/office/drawing/2014/main" id="{11C71AC1-9883-D0B9-5A54-A7B8405819D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515" y="1765408"/>
            <a:ext cx="3297356" cy="4956067"/>
          </a:xfrm>
        </p:spPr>
      </p:pic>
      <p:sp>
        <p:nvSpPr>
          <p:cNvPr id="5" name="Slide Number Placeholder 4">
            <a:extLst>
              <a:ext uri="{FF2B5EF4-FFF2-40B4-BE49-F238E27FC236}">
                <a16:creationId xmlns:a16="http://schemas.microsoft.com/office/drawing/2014/main" id="{A19123AF-2C48-F893-3D55-945F6F58E919}"/>
              </a:ext>
            </a:extLst>
          </p:cNvPr>
          <p:cNvSpPr>
            <a:spLocks noGrp="1"/>
          </p:cNvSpPr>
          <p:nvPr>
            <p:ph type="sldNum" sz="quarter" idx="12"/>
          </p:nvPr>
        </p:nvSpPr>
        <p:spPr/>
        <p:txBody>
          <a:bodyPr/>
          <a:lstStyle/>
          <a:p>
            <a:fld id="{E3D7EFF3-7209-4B7A-86ED-D4C28DB6A473}" type="slidenum">
              <a:rPr lang="en-GB" smtClean="0"/>
              <a:t>48</a:t>
            </a:fld>
            <a:endParaRPr lang="en-GB"/>
          </a:p>
        </p:txBody>
      </p:sp>
      <p:pic>
        <p:nvPicPr>
          <p:cNvPr id="8" name="Content Placeholder 7" descr="A close up of a book&#10;&#10;AI-generated content may be incorrect.">
            <a:extLst>
              <a:ext uri="{FF2B5EF4-FFF2-40B4-BE49-F238E27FC236}">
                <a16:creationId xmlns:a16="http://schemas.microsoft.com/office/drawing/2014/main" id="{59018451-B52B-5807-D289-CD2BD7E1A1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2516" y="136526"/>
            <a:ext cx="7428247" cy="6635786"/>
          </a:xfrm>
        </p:spPr>
      </p:pic>
    </p:spTree>
    <p:extLst>
      <p:ext uri="{BB962C8B-B14F-4D97-AF65-F5344CB8AC3E}">
        <p14:creationId xmlns:p14="http://schemas.microsoft.com/office/powerpoint/2010/main" val="3575726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7C945-5236-A2D5-3038-D09B4686D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80A1E-F0FD-EAD5-6AE4-BCCCD1D1BA19}"/>
              </a:ext>
            </a:extLst>
          </p:cNvPr>
          <p:cNvSpPr>
            <a:spLocks noGrp="1"/>
          </p:cNvSpPr>
          <p:nvPr>
            <p:ph type="title"/>
          </p:nvPr>
        </p:nvSpPr>
        <p:spPr>
          <a:xfrm>
            <a:off x="1" y="136525"/>
            <a:ext cx="3904180" cy="1651178"/>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(1980)</a:t>
            </a:r>
            <a:endParaRPr lang="en-GB" sz="3200" dirty="0"/>
          </a:p>
        </p:txBody>
      </p:sp>
      <p:pic>
        <p:nvPicPr>
          <p:cNvPr id="7" name="Content Placeholder 6" descr="A book with a picture on it&#10;&#10;AI-generated content may be incorrect.">
            <a:extLst>
              <a:ext uri="{FF2B5EF4-FFF2-40B4-BE49-F238E27FC236}">
                <a16:creationId xmlns:a16="http://schemas.microsoft.com/office/drawing/2014/main" id="{A4D43DE7-E12D-A045-602A-38472E1289A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515" y="1765408"/>
            <a:ext cx="3297356" cy="4956067"/>
          </a:xfrm>
        </p:spPr>
      </p:pic>
      <p:sp>
        <p:nvSpPr>
          <p:cNvPr id="5" name="Slide Number Placeholder 4">
            <a:extLst>
              <a:ext uri="{FF2B5EF4-FFF2-40B4-BE49-F238E27FC236}">
                <a16:creationId xmlns:a16="http://schemas.microsoft.com/office/drawing/2014/main" id="{8D3CC574-9041-9860-3C8C-D0B13751BF71}"/>
              </a:ext>
            </a:extLst>
          </p:cNvPr>
          <p:cNvSpPr>
            <a:spLocks noGrp="1"/>
          </p:cNvSpPr>
          <p:nvPr>
            <p:ph type="sldNum" sz="quarter" idx="12"/>
          </p:nvPr>
        </p:nvSpPr>
        <p:spPr/>
        <p:txBody>
          <a:bodyPr/>
          <a:lstStyle/>
          <a:p>
            <a:fld id="{E3D7EFF3-7209-4B7A-86ED-D4C28DB6A473}" type="slidenum">
              <a:rPr lang="en-GB" smtClean="0"/>
              <a:t>49</a:t>
            </a:fld>
            <a:endParaRPr lang="en-GB"/>
          </a:p>
        </p:txBody>
      </p:sp>
      <p:pic>
        <p:nvPicPr>
          <p:cNvPr id="13" name="Content Placeholder 12" descr="A black and white text&#10;&#10;AI-generated content may be incorrect.">
            <a:extLst>
              <a:ext uri="{FF2B5EF4-FFF2-40B4-BE49-F238E27FC236}">
                <a16:creationId xmlns:a16="http://schemas.microsoft.com/office/drawing/2014/main" id="{B02818F0-8834-BDCE-5AFD-85169B4B2E0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3809" y="136525"/>
            <a:ext cx="4668391" cy="6590279"/>
          </a:xfrm>
        </p:spPr>
      </p:pic>
    </p:spTree>
    <p:extLst>
      <p:ext uri="{BB962C8B-B14F-4D97-AF65-F5344CB8AC3E}">
        <p14:creationId xmlns:p14="http://schemas.microsoft.com/office/powerpoint/2010/main" val="4225023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39C80-3041-272D-5BC2-E498FC5AE947}"/>
              </a:ext>
            </a:extLst>
          </p:cNvPr>
          <p:cNvSpPr>
            <a:spLocks noGrp="1"/>
          </p:cNvSpPr>
          <p:nvPr>
            <p:ph type="title"/>
          </p:nvPr>
        </p:nvSpPr>
        <p:spPr>
          <a:xfrm>
            <a:off x="325348" y="1078406"/>
            <a:ext cx="6640531" cy="5460506"/>
          </a:xfrm>
        </p:spPr>
        <p:txBody>
          <a:bodyPr>
            <a:normAutofit/>
          </a:bodyPr>
          <a:lstStyle/>
          <a:p>
            <a:r>
              <a:rPr lang="de-DE" sz="3200" dirty="0"/>
              <a:t>Link </a:t>
            </a:r>
            <a:r>
              <a:rPr lang="de-DE" sz="3200" dirty="0" err="1"/>
              <a:t>to</a:t>
            </a:r>
            <a:r>
              <a:rPr lang="de-DE" sz="3200" dirty="0"/>
              <a:t> a 28 min film </a:t>
            </a:r>
            <a:r>
              <a:rPr lang="de-DE" sz="3200" dirty="0" err="1"/>
              <a:t>made</a:t>
            </a:r>
            <a:r>
              <a:rPr lang="de-DE" sz="3200" dirty="0"/>
              <a:t> at </a:t>
            </a:r>
            <a:r>
              <a:rPr lang="de-DE" sz="3200" dirty="0" err="1"/>
              <a:t>the</a:t>
            </a:r>
            <a:r>
              <a:rPr lang="de-DE" sz="3200" dirty="0"/>
              <a:t> time </a:t>
            </a:r>
            <a:r>
              <a:rPr lang="de-DE" sz="3200" dirty="0" err="1"/>
              <a:t>of</a:t>
            </a:r>
            <a:r>
              <a:rPr lang="de-DE" sz="3200" dirty="0"/>
              <a:t> </a:t>
            </a:r>
            <a:r>
              <a:rPr lang="de-DE" sz="3200" dirty="0" err="1"/>
              <a:t>the</a:t>
            </a:r>
            <a:r>
              <a:rPr lang="de-DE" sz="3200" dirty="0"/>
              <a:t> 3rd IATR </a:t>
            </a:r>
            <a:r>
              <a:rPr lang="de-DE" sz="3200" dirty="0" err="1"/>
              <a:t>conference</a:t>
            </a:r>
            <a:r>
              <a:rPr lang="de-DE" sz="3200" dirty="0"/>
              <a:t> &amp; </a:t>
            </a:r>
            <a:r>
              <a:rPr lang="de-DE" sz="3200" dirty="0" err="1"/>
              <a:t>available</a:t>
            </a:r>
            <a:r>
              <a:rPr lang="de-DE" sz="3200" dirty="0"/>
              <a:t> on </a:t>
            </a:r>
            <a:r>
              <a:rPr lang="de-DE" sz="3200" dirty="0" err="1"/>
              <a:t>the</a:t>
            </a:r>
            <a:r>
              <a:rPr lang="de-DE" sz="3200" dirty="0"/>
              <a:t> UNESCO web </a:t>
            </a:r>
            <a:r>
              <a:rPr lang="de-DE" sz="3200" dirty="0" err="1"/>
              <a:t>site</a:t>
            </a:r>
            <a:r>
              <a:rPr lang="de-DE" sz="3200" dirty="0"/>
              <a:t>:</a:t>
            </a:r>
            <a:br>
              <a:rPr lang="de-DE" sz="3200" dirty="0"/>
            </a:br>
            <a:br>
              <a:rPr lang="de-DE" sz="3200" dirty="0"/>
            </a:br>
            <a:r>
              <a:rPr lang="en-GB" sz="2400" b="1" dirty="0"/>
              <a:t>The Third International Conference of Tamil Studies was held at the Collège de France in Paris on 15 July 1970. Malcolm </a:t>
            </a:r>
            <a:r>
              <a:rPr lang="en-GB" sz="2400" b="1" dirty="0" err="1"/>
              <a:t>Adiseshiah</a:t>
            </a:r>
            <a:r>
              <a:rPr lang="en-GB" sz="2400" b="1" dirty="0"/>
              <a:t>, UNESCOs Assistant Director-General, in the opening speech addresses the audience in French, English and Tamil, his own language, on the Resolution of UNESCOs General Conference to assist in the </a:t>
            </a:r>
            <a:r>
              <a:rPr lang="en-GB" sz="2400" b="1" dirty="0" err="1"/>
              <a:t>etablishment</a:t>
            </a:r>
            <a:r>
              <a:rPr lang="en-GB" sz="2400" b="1" dirty="0"/>
              <a:t> and working of the International Institute of Tamil Studies in Madras.</a:t>
            </a:r>
          </a:p>
        </p:txBody>
      </p:sp>
      <p:sp>
        <p:nvSpPr>
          <p:cNvPr id="3" name="Content Placeholder 2">
            <a:extLst>
              <a:ext uri="{FF2B5EF4-FFF2-40B4-BE49-F238E27FC236}">
                <a16:creationId xmlns:a16="http://schemas.microsoft.com/office/drawing/2014/main" id="{94FA27A5-2628-BDB6-3AEB-D161763F2922}"/>
              </a:ext>
            </a:extLst>
          </p:cNvPr>
          <p:cNvSpPr>
            <a:spLocks noGrp="1"/>
          </p:cNvSpPr>
          <p:nvPr>
            <p:ph sz="half" idx="1"/>
          </p:nvPr>
        </p:nvSpPr>
        <p:spPr>
          <a:xfrm>
            <a:off x="205483" y="319089"/>
            <a:ext cx="11661169" cy="615860"/>
          </a:xfrm>
        </p:spPr>
        <p:txBody>
          <a:bodyPr/>
          <a:lstStyle/>
          <a:p>
            <a:pPr marL="0" indent="0" algn="ctr">
              <a:buNone/>
            </a:pPr>
            <a:r>
              <a:rPr lang="en-GB" sz="2600" b="1" dirty="0">
                <a:latin typeface="Courier New" panose="02070309020205020404" pitchFamily="49" charset="0"/>
                <a:cs typeface="Courier New" panose="02070309020205020404" pitchFamily="49" charset="0"/>
                <a:hlinkClick r:id="rId2"/>
              </a:rPr>
              <a:t>https://www.unesco.org/archives/multimedia/document-5085</a:t>
            </a:r>
            <a:endParaRPr lang="en-GB" sz="2600" b="1" dirty="0">
              <a:latin typeface="Courier New" panose="02070309020205020404" pitchFamily="49" charset="0"/>
              <a:cs typeface="Courier New" panose="02070309020205020404" pitchFamily="49" charset="0"/>
            </a:endParaRPr>
          </a:p>
          <a:p>
            <a:pPr marL="0" indent="0" algn="ctr">
              <a:buNone/>
            </a:pPr>
            <a:endParaRPr lang="en-GB" dirty="0"/>
          </a:p>
        </p:txBody>
      </p:sp>
      <p:pic>
        <p:nvPicPr>
          <p:cNvPr id="7" name="Content Placeholder 6" descr="A screenshot of a video&#10;&#10;AI-generated content may be incorrect.">
            <a:extLst>
              <a:ext uri="{FF2B5EF4-FFF2-40B4-BE49-F238E27FC236}">
                <a16:creationId xmlns:a16="http://schemas.microsoft.com/office/drawing/2014/main" id="{92607022-6DE9-1460-3AF5-225769F3D89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95071" y="1078405"/>
            <a:ext cx="4771581" cy="5250515"/>
          </a:xfrm>
        </p:spPr>
      </p:pic>
      <p:sp>
        <p:nvSpPr>
          <p:cNvPr id="4" name="Slide Number Placeholder 3">
            <a:extLst>
              <a:ext uri="{FF2B5EF4-FFF2-40B4-BE49-F238E27FC236}">
                <a16:creationId xmlns:a16="http://schemas.microsoft.com/office/drawing/2014/main" id="{B0727230-5187-9730-0D78-819C4B0193CE}"/>
              </a:ext>
            </a:extLst>
          </p:cNvPr>
          <p:cNvSpPr>
            <a:spLocks noGrp="1"/>
          </p:cNvSpPr>
          <p:nvPr>
            <p:ph type="sldNum" sz="quarter" idx="12"/>
          </p:nvPr>
        </p:nvSpPr>
        <p:spPr/>
        <p:txBody>
          <a:bodyPr/>
          <a:lstStyle/>
          <a:p>
            <a:fld id="{E3D7EFF3-7209-4B7A-86ED-D4C28DB6A473}" type="slidenum">
              <a:rPr lang="en-GB" smtClean="0"/>
              <a:t>5</a:t>
            </a:fld>
            <a:endParaRPr lang="en-GB" dirty="0"/>
          </a:p>
        </p:txBody>
      </p:sp>
    </p:spTree>
    <p:extLst>
      <p:ext uri="{BB962C8B-B14F-4D97-AF65-F5344CB8AC3E}">
        <p14:creationId xmlns:p14="http://schemas.microsoft.com/office/powerpoint/2010/main" val="3795004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0661-7469-A473-76BC-CD94BB9859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444AE-2A90-07B4-FB22-518E321298F8}"/>
              </a:ext>
            </a:extLst>
          </p:cNvPr>
          <p:cNvSpPr>
            <a:spLocks noGrp="1"/>
          </p:cNvSpPr>
          <p:nvPr>
            <p:ph type="title"/>
          </p:nvPr>
        </p:nvSpPr>
        <p:spPr>
          <a:xfrm>
            <a:off x="1" y="136525"/>
            <a:ext cx="3904180" cy="1651178"/>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(1980)</a:t>
            </a:r>
            <a:endParaRPr lang="en-GB" sz="3200" dirty="0"/>
          </a:p>
        </p:txBody>
      </p:sp>
      <p:pic>
        <p:nvPicPr>
          <p:cNvPr id="7" name="Content Placeholder 6" descr="A book with a picture on it&#10;&#10;AI-generated content may be incorrect.">
            <a:extLst>
              <a:ext uri="{FF2B5EF4-FFF2-40B4-BE49-F238E27FC236}">
                <a16:creationId xmlns:a16="http://schemas.microsoft.com/office/drawing/2014/main" id="{C5D211D6-D5DF-BE8E-2612-F48D25BCD4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1515" y="1765408"/>
            <a:ext cx="3297356" cy="4956067"/>
          </a:xfrm>
        </p:spPr>
      </p:pic>
      <p:sp>
        <p:nvSpPr>
          <p:cNvPr id="5" name="Slide Number Placeholder 4">
            <a:extLst>
              <a:ext uri="{FF2B5EF4-FFF2-40B4-BE49-F238E27FC236}">
                <a16:creationId xmlns:a16="http://schemas.microsoft.com/office/drawing/2014/main" id="{D94F3A5B-AEC2-34B7-F8E2-4831E5C31DB0}"/>
              </a:ext>
            </a:extLst>
          </p:cNvPr>
          <p:cNvSpPr>
            <a:spLocks noGrp="1"/>
          </p:cNvSpPr>
          <p:nvPr>
            <p:ph type="sldNum" sz="quarter" idx="12"/>
          </p:nvPr>
        </p:nvSpPr>
        <p:spPr/>
        <p:txBody>
          <a:bodyPr/>
          <a:lstStyle/>
          <a:p>
            <a:fld id="{E3D7EFF3-7209-4B7A-86ED-D4C28DB6A473}" type="slidenum">
              <a:rPr lang="en-GB" smtClean="0"/>
              <a:t>50</a:t>
            </a:fld>
            <a:endParaRPr lang="en-GB"/>
          </a:p>
        </p:txBody>
      </p:sp>
      <p:pic>
        <p:nvPicPr>
          <p:cNvPr id="9" name="Content Placeholder 8" descr="A text on a page&#10;&#10;AI-generated content may be incorrect.">
            <a:extLst>
              <a:ext uri="{FF2B5EF4-FFF2-40B4-BE49-F238E27FC236}">
                <a16:creationId xmlns:a16="http://schemas.microsoft.com/office/drawing/2014/main" id="{0A6A0CBE-EF22-80F8-BC63-688EC4C70A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9038" y="65209"/>
            <a:ext cx="5992756" cy="6656266"/>
          </a:xfrm>
        </p:spPr>
      </p:pic>
    </p:spTree>
    <p:extLst>
      <p:ext uri="{BB962C8B-B14F-4D97-AF65-F5344CB8AC3E}">
        <p14:creationId xmlns:p14="http://schemas.microsoft.com/office/powerpoint/2010/main" val="3051204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93B84-EC8B-F7E8-3295-2A7E4F8F8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EB23E-E3C0-409A-82D9-417466C67771}"/>
              </a:ext>
            </a:extLst>
          </p:cNvPr>
          <p:cNvSpPr>
            <a:spLocks noGrp="1"/>
          </p:cNvSpPr>
          <p:nvPr>
            <p:ph type="title"/>
          </p:nvPr>
        </p:nvSpPr>
        <p:spPr>
          <a:xfrm>
            <a:off x="400691" y="136525"/>
            <a:ext cx="11527605" cy="860069"/>
          </a:xfrm>
        </p:spPr>
        <p:txBody>
          <a:bodyPr>
            <a:normAutofit/>
          </a:bodyPr>
          <a:lstStyle/>
          <a:p>
            <a:pPr algn="ctr"/>
            <a:r>
              <a:rPr lang="de-DE" sz="3600" dirty="0"/>
              <a:t>Jean </a:t>
            </a:r>
            <a:r>
              <a:rPr lang="de-DE" sz="3600" dirty="0" err="1"/>
              <a:t>Filliozat</a:t>
            </a:r>
            <a:r>
              <a:rPr lang="de-DE" sz="3600" dirty="0"/>
              <a:t> et </a:t>
            </a:r>
            <a:r>
              <a:rPr lang="de-DE" sz="3600" dirty="0" err="1"/>
              <a:t>l‘étude</a:t>
            </a:r>
            <a:r>
              <a:rPr lang="de-DE" sz="3600" dirty="0"/>
              <a:t> des </a:t>
            </a:r>
            <a:r>
              <a:rPr lang="de-DE" sz="3600" dirty="0" err="1"/>
              <a:t>sources</a:t>
            </a:r>
            <a:r>
              <a:rPr lang="de-DE" sz="3600" dirty="0"/>
              <a:t> </a:t>
            </a:r>
            <a:r>
              <a:rPr lang="de-DE" sz="3600" dirty="0" err="1"/>
              <a:t>latines</a:t>
            </a:r>
            <a:r>
              <a:rPr lang="de-DE" sz="3600" dirty="0"/>
              <a:t> </a:t>
            </a:r>
            <a:r>
              <a:rPr lang="de-DE" sz="3600" dirty="0" err="1"/>
              <a:t>sur</a:t>
            </a:r>
            <a:r>
              <a:rPr lang="de-DE" sz="3600" dirty="0"/>
              <a:t> </a:t>
            </a:r>
            <a:r>
              <a:rPr lang="de-DE" sz="3600" dirty="0" err="1"/>
              <a:t>l‘Inde</a:t>
            </a:r>
            <a:r>
              <a:rPr lang="de-DE" sz="3600" dirty="0"/>
              <a:t> (1986)</a:t>
            </a:r>
            <a:endParaRPr lang="en-GB" sz="3600" dirty="0"/>
          </a:p>
        </p:txBody>
      </p:sp>
      <p:sp>
        <p:nvSpPr>
          <p:cNvPr id="5" name="Slide Number Placeholder 4">
            <a:extLst>
              <a:ext uri="{FF2B5EF4-FFF2-40B4-BE49-F238E27FC236}">
                <a16:creationId xmlns:a16="http://schemas.microsoft.com/office/drawing/2014/main" id="{EB9A1CE2-F52E-8D5F-020A-6EA4CA54C769}"/>
              </a:ext>
            </a:extLst>
          </p:cNvPr>
          <p:cNvSpPr>
            <a:spLocks noGrp="1"/>
          </p:cNvSpPr>
          <p:nvPr>
            <p:ph type="sldNum" sz="quarter" idx="12"/>
          </p:nvPr>
        </p:nvSpPr>
        <p:spPr/>
        <p:txBody>
          <a:bodyPr/>
          <a:lstStyle/>
          <a:p>
            <a:fld id="{E3D7EFF3-7209-4B7A-86ED-D4C28DB6A473}" type="slidenum">
              <a:rPr lang="en-GB" smtClean="0"/>
              <a:t>51</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663CD5B8-EA89-14CF-63E0-2553AB528B4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911927"/>
            <a:ext cx="4397339" cy="5818476"/>
          </a:xfrm>
        </p:spPr>
      </p:pic>
      <p:pic>
        <p:nvPicPr>
          <p:cNvPr id="13" name="Content Placeholder 12" descr="A book with a statue of a bear&#10;&#10;AI-generated content may be incorrect.">
            <a:extLst>
              <a:ext uri="{FF2B5EF4-FFF2-40B4-BE49-F238E27FC236}">
                <a16:creationId xmlns:a16="http://schemas.microsoft.com/office/drawing/2014/main" id="{508F5414-62C6-0373-4A80-ECB0F62A46C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3626" y="996594"/>
            <a:ext cx="4399540" cy="5650786"/>
          </a:xfrm>
        </p:spPr>
      </p:pic>
    </p:spTree>
    <p:extLst>
      <p:ext uri="{BB962C8B-B14F-4D97-AF65-F5344CB8AC3E}">
        <p14:creationId xmlns:p14="http://schemas.microsoft.com/office/powerpoint/2010/main" val="3940876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24B9-C287-3B9F-41CA-0720C2CCF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F9E37-8D35-4F4D-6C1D-9D81894290DD}"/>
              </a:ext>
            </a:extLst>
          </p:cNvPr>
          <p:cNvSpPr>
            <a:spLocks noGrp="1"/>
          </p:cNvSpPr>
          <p:nvPr>
            <p:ph type="title"/>
          </p:nvPr>
        </p:nvSpPr>
        <p:spPr>
          <a:xfrm>
            <a:off x="400692" y="136525"/>
            <a:ext cx="5280918" cy="1689100"/>
          </a:xfrm>
        </p:spPr>
        <p:txBody>
          <a:bodyPr>
            <a:normAutofit/>
          </a:bodyPr>
          <a:lstStyle/>
          <a:p>
            <a:pPr algn="ctr"/>
            <a:r>
              <a:rPr lang="de-DE" sz="3600" dirty="0"/>
              <a:t>Jean </a:t>
            </a:r>
            <a:r>
              <a:rPr lang="de-DE" sz="3600" dirty="0" err="1"/>
              <a:t>Filliozat</a:t>
            </a:r>
            <a:r>
              <a:rPr lang="de-DE" sz="3600" dirty="0"/>
              <a:t> et </a:t>
            </a:r>
            <a:r>
              <a:rPr lang="de-DE" sz="3600" dirty="0" err="1"/>
              <a:t>l‘étude</a:t>
            </a:r>
            <a:r>
              <a:rPr lang="de-DE" sz="3600" dirty="0"/>
              <a:t> des </a:t>
            </a:r>
            <a:r>
              <a:rPr lang="de-DE" sz="3600" dirty="0" err="1"/>
              <a:t>sources</a:t>
            </a:r>
            <a:r>
              <a:rPr lang="de-DE" sz="3600" dirty="0"/>
              <a:t> </a:t>
            </a:r>
            <a:r>
              <a:rPr lang="de-DE" sz="3600" dirty="0" err="1"/>
              <a:t>latines</a:t>
            </a:r>
            <a:r>
              <a:rPr lang="de-DE" sz="3600" dirty="0"/>
              <a:t> </a:t>
            </a:r>
            <a:r>
              <a:rPr lang="de-DE" sz="3600" dirty="0" err="1"/>
              <a:t>sur</a:t>
            </a:r>
            <a:r>
              <a:rPr lang="de-DE" sz="3600" dirty="0"/>
              <a:t> </a:t>
            </a:r>
            <a:r>
              <a:rPr lang="de-DE" sz="3600" dirty="0" err="1"/>
              <a:t>l‘Inde</a:t>
            </a:r>
            <a:r>
              <a:rPr lang="de-DE" sz="3600" dirty="0"/>
              <a:t> (</a:t>
            </a:r>
            <a:r>
              <a:rPr lang="de-DE" sz="3600" dirty="0">
                <a:highlight>
                  <a:srgbClr val="FFFF00"/>
                </a:highlight>
              </a:rPr>
              <a:t>1986, posthume</a:t>
            </a:r>
            <a:r>
              <a:rPr lang="de-DE" sz="3600" dirty="0"/>
              <a:t>)</a:t>
            </a:r>
            <a:endParaRPr lang="en-GB" sz="3600" dirty="0"/>
          </a:p>
        </p:txBody>
      </p:sp>
      <p:sp>
        <p:nvSpPr>
          <p:cNvPr id="5" name="Slide Number Placeholder 4">
            <a:extLst>
              <a:ext uri="{FF2B5EF4-FFF2-40B4-BE49-F238E27FC236}">
                <a16:creationId xmlns:a16="http://schemas.microsoft.com/office/drawing/2014/main" id="{391D50A6-75FA-988A-CA0E-65D849BBAC2B}"/>
              </a:ext>
            </a:extLst>
          </p:cNvPr>
          <p:cNvSpPr>
            <a:spLocks noGrp="1"/>
          </p:cNvSpPr>
          <p:nvPr>
            <p:ph type="sldNum" sz="quarter" idx="12"/>
          </p:nvPr>
        </p:nvSpPr>
        <p:spPr/>
        <p:txBody>
          <a:bodyPr/>
          <a:lstStyle/>
          <a:p>
            <a:fld id="{E3D7EFF3-7209-4B7A-86ED-D4C28DB6A473}" type="slidenum">
              <a:rPr lang="en-GB" smtClean="0"/>
              <a:t>52</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1C65840E-EC8B-11D8-3228-BD4EFE1F9CB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2147299"/>
            <a:ext cx="3463701" cy="4583104"/>
          </a:xfrm>
        </p:spPr>
      </p:pic>
      <p:pic>
        <p:nvPicPr>
          <p:cNvPr id="7" name="Content Placeholder 6" descr="A black and white book with a bear&#10;&#10;AI-generated content may be incorrect.">
            <a:extLst>
              <a:ext uri="{FF2B5EF4-FFF2-40B4-BE49-F238E27FC236}">
                <a16:creationId xmlns:a16="http://schemas.microsoft.com/office/drawing/2014/main" id="{E7D1B8EF-2C23-DE3A-0150-BDAB279767C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15173" y="157324"/>
            <a:ext cx="5681610" cy="6476381"/>
          </a:xfrm>
        </p:spPr>
      </p:pic>
    </p:spTree>
    <p:extLst>
      <p:ext uri="{BB962C8B-B14F-4D97-AF65-F5344CB8AC3E}">
        <p14:creationId xmlns:p14="http://schemas.microsoft.com/office/powerpoint/2010/main" val="4268186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31C6-7BF4-47F3-8B9F-E25E04D7D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93270-D064-1F6D-5431-6A46781E4A09}"/>
              </a:ext>
            </a:extLst>
          </p:cNvPr>
          <p:cNvSpPr>
            <a:spLocks noGrp="1"/>
          </p:cNvSpPr>
          <p:nvPr>
            <p:ph type="title"/>
          </p:nvPr>
        </p:nvSpPr>
        <p:spPr>
          <a:xfrm>
            <a:off x="400692" y="136525"/>
            <a:ext cx="4613097" cy="1689100"/>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a:t>
            </a:r>
            <a:r>
              <a:rPr lang="de-DE" sz="3200" dirty="0">
                <a:highlight>
                  <a:srgbClr val="FFFF00"/>
                </a:highlight>
              </a:rPr>
              <a:t>1986, posthume</a:t>
            </a:r>
            <a:r>
              <a:rPr lang="de-DE" sz="3200" dirty="0"/>
              <a:t>)</a:t>
            </a:r>
            <a:endParaRPr lang="en-GB" sz="3200" dirty="0"/>
          </a:p>
        </p:txBody>
      </p:sp>
      <p:sp>
        <p:nvSpPr>
          <p:cNvPr id="5" name="Slide Number Placeholder 4">
            <a:extLst>
              <a:ext uri="{FF2B5EF4-FFF2-40B4-BE49-F238E27FC236}">
                <a16:creationId xmlns:a16="http://schemas.microsoft.com/office/drawing/2014/main" id="{5F182D8D-FC8F-8C43-4125-CEA6F48A49F2}"/>
              </a:ext>
            </a:extLst>
          </p:cNvPr>
          <p:cNvSpPr>
            <a:spLocks noGrp="1"/>
          </p:cNvSpPr>
          <p:nvPr>
            <p:ph type="sldNum" sz="quarter" idx="12"/>
          </p:nvPr>
        </p:nvSpPr>
        <p:spPr/>
        <p:txBody>
          <a:bodyPr/>
          <a:lstStyle/>
          <a:p>
            <a:fld id="{E3D7EFF3-7209-4B7A-86ED-D4C28DB6A473}" type="slidenum">
              <a:rPr lang="en-GB" smtClean="0"/>
              <a:t>53</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0FDB3E6B-47AF-5C42-8458-104F1237351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2147299"/>
            <a:ext cx="3463701" cy="4583104"/>
          </a:xfrm>
        </p:spPr>
      </p:pic>
      <p:pic>
        <p:nvPicPr>
          <p:cNvPr id="8" name="Content Placeholder 7" descr="A black and white text&#10;&#10;AI-generated content may be incorrect.">
            <a:extLst>
              <a:ext uri="{FF2B5EF4-FFF2-40B4-BE49-F238E27FC236}">
                <a16:creationId xmlns:a16="http://schemas.microsoft.com/office/drawing/2014/main" id="{588D0B2E-2DAA-574B-DC28-BC1CC73ED8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93933" y="72413"/>
            <a:ext cx="6778293" cy="6729818"/>
          </a:xfrm>
        </p:spPr>
      </p:pic>
    </p:spTree>
    <p:extLst>
      <p:ext uri="{BB962C8B-B14F-4D97-AF65-F5344CB8AC3E}">
        <p14:creationId xmlns:p14="http://schemas.microsoft.com/office/powerpoint/2010/main" val="3009635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775BA-F550-691F-2B80-B30197AC9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18E4C-2E50-FF78-134E-49382A044C6B}"/>
              </a:ext>
            </a:extLst>
          </p:cNvPr>
          <p:cNvSpPr>
            <a:spLocks noGrp="1"/>
          </p:cNvSpPr>
          <p:nvPr>
            <p:ph type="title"/>
          </p:nvPr>
        </p:nvSpPr>
        <p:spPr>
          <a:xfrm>
            <a:off x="400692" y="136525"/>
            <a:ext cx="4613097" cy="1689100"/>
          </a:xfrm>
        </p:spPr>
        <p:txBody>
          <a:bodyPr>
            <a:normAutofit/>
          </a:bodyPr>
          <a:lstStyle/>
          <a:p>
            <a:pPr algn="ctr"/>
            <a:r>
              <a:rPr lang="de-DE" sz="3200" dirty="0"/>
              <a:t>Jean </a:t>
            </a:r>
            <a:r>
              <a:rPr lang="de-DE" sz="3200" dirty="0" err="1"/>
              <a:t>Filliozat</a:t>
            </a:r>
            <a:r>
              <a:rPr lang="de-DE" sz="3200" dirty="0"/>
              <a:t> et </a:t>
            </a:r>
            <a:r>
              <a:rPr lang="de-DE" sz="3200" dirty="0" err="1"/>
              <a:t>l‘étude</a:t>
            </a:r>
            <a:r>
              <a:rPr lang="de-DE" sz="3200" dirty="0"/>
              <a:t> des </a:t>
            </a:r>
            <a:r>
              <a:rPr lang="de-DE" sz="3200" dirty="0" err="1"/>
              <a:t>sources</a:t>
            </a:r>
            <a:r>
              <a:rPr lang="de-DE" sz="3200" dirty="0"/>
              <a:t> </a:t>
            </a:r>
            <a:r>
              <a:rPr lang="de-DE" sz="3200" dirty="0" err="1"/>
              <a:t>latines</a:t>
            </a:r>
            <a:r>
              <a:rPr lang="de-DE" sz="3200" dirty="0"/>
              <a:t> </a:t>
            </a:r>
            <a:r>
              <a:rPr lang="de-DE" sz="3200" dirty="0" err="1"/>
              <a:t>sur</a:t>
            </a:r>
            <a:r>
              <a:rPr lang="de-DE" sz="3200" dirty="0"/>
              <a:t> </a:t>
            </a:r>
            <a:r>
              <a:rPr lang="de-DE" sz="3200" dirty="0" err="1"/>
              <a:t>l‘Inde</a:t>
            </a:r>
            <a:r>
              <a:rPr lang="de-DE" sz="3200" dirty="0"/>
              <a:t> (</a:t>
            </a:r>
            <a:r>
              <a:rPr lang="de-DE" sz="3200" dirty="0">
                <a:highlight>
                  <a:srgbClr val="FFFF00"/>
                </a:highlight>
              </a:rPr>
              <a:t>1986, posthume</a:t>
            </a:r>
            <a:r>
              <a:rPr lang="de-DE" sz="3200" dirty="0"/>
              <a:t>)</a:t>
            </a:r>
            <a:endParaRPr lang="en-GB" sz="3200" dirty="0"/>
          </a:p>
        </p:txBody>
      </p:sp>
      <p:sp>
        <p:nvSpPr>
          <p:cNvPr id="5" name="Slide Number Placeholder 4">
            <a:extLst>
              <a:ext uri="{FF2B5EF4-FFF2-40B4-BE49-F238E27FC236}">
                <a16:creationId xmlns:a16="http://schemas.microsoft.com/office/drawing/2014/main" id="{19CC7CEE-FD17-08B1-BC5F-005484B37F9A}"/>
              </a:ext>
            </a:extLst>
          </p:cNvPr>
          <p:cNvSpPr>
            <a:spLocks noGrp="1"/>
          </p:cNvSpPr>
          <p:nvPr>
            <p:ph type="sldNum" sz="quarter" idx="12"/>
          </p:nvPr>
        </p:nvSpPr>
        <p:spPr/>
        <p:txBody>
          <a:bodyPr/>
          <a:lstStyle/>
          <a:p>
            <a:fld id="{E3D7EFF3-7209-4B7A-86ED-D4C28DB6A473}" type="slidenum">
              <a:rPr lang="en-GB" smtClean="0"/>
              <a:t>54</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A01650B7-4E49-AEB8-8D2C-151370CE5D9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6463" y="2147299"/>
            <a:ext cx="3463701" cy="4583104"/>
          </a:xfrm>
        </p:spPr>
      </p:pic>
      <p:pic>
        <p:nvPicPr>
          <p:cNvPr id="7" name="Content Placeholder 6" descr="A text on a page&#10;&#10;AI-generated content may be incorrect.">
            <a:extLst>
              <a:ext uri="{FF2B5EF4-FFF2-40B4-BE49-F238E27FC236}">
                <a16:creationId xmlns:a16="http://schemas.microsoft.com/office/drawing/2014/main" id="{D9E64FF8-17A9-836F-C6D5-1EDB185BF1B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48737" y="113920"/>
            <a:ext cx="5567351" cy="6533254"/>
          </a:xfrm>
        </p:spPr>
      </p:pic>
    </p:spTree>
    <p:extLst>
      <p:ext uri="{BB962C8B-B14F-4D97-AF65-F5344CB8AC3E}">
        <p14:creationId xmlns:p14="http://schemas.microsoft.com/office/powerpoint/2010/main" val="3833490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38EF-64FF-7EA9-8A9B-15AB57B1A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27DC0-A292-BAA5-F081-C935E65FCD82}"/>
              </a:ext>
            </a:extLst>
          </p:cNvPr>
          <p:cNvSpPr>
            <a:spLocks noGrp="1"/>
          </p:cNvSpPr>
          <p:nvPr>
            <p:ph type="title"/>
          </p:nvPr>
        </p:nvSpPr>
        <p:spPr>
          <a:xfrm>
            <a:off x="400692" y="136524"/>
            <a:ext cx="3462391" cy="2072419"/>
          </a:xfrm>
        </p:spPr>
        <p:txBody>
          <a:bodyPr>
            <a:normAutofit/>
          </a:bodyPr>
          <a:lstStyle/>
          <a:p>
            <a:pPr algn="ctr"/>
            <a:r>
              <a:rPr lang="de-DE" sz="2800" dirty="0"/>
              <a:t>Jean </a:t>
            </a:r>
            <a:r>
              <a:rPr lang="de-DE" sz="2800" dirty="0" err="1"/>
              <a:t>Filliozat</a:t>
            </a:r>
            <a:r>
              <a:rPr lang="de-DE" sz="2800" dirty="0"/>
              <a:t> et </a:t>
            </a:r>
            <a:r>
              <a:rPr lang="de-DE" sz="2800" dirty="0" err="1"/>
              <a:t>l‘étude</a:t>
            </a:r>
            <a:r>
              <a:rPr lang="de-DE" sz="2800" dirty="0"/>
              <a:t> des </a:t>
            </a:r>
            <a:r>
              <a:rPr lang="de-DE" sz="2800" dirty="0" err="1"/>
              <a:t>sources</a:t>
            </a:r>
            <a:r>
              <a:rPr lang="de-DE" sz="2800" dirty="0"/>
              <a:t> </a:t>
            </a:r>
            <a:r>
              <a:rPr lang="de-DE" sz="2800" dirty="0" err="1"/>
              <a:t>latines</a:t>
            </a:r>
            <a:r>
              <a:rPr lang="de-DE" sz="2800" dirty="0"/>
              <a:t> </a:t>
            </a:r>
            <a:r>
              <a:rPr lang="de-DE" sz="2800" dirty="0" err="1"/>
              <a:t>sur</a:t>
            </a:r>
            <a:r>
              <a:rPr lang="de-DE" sz="2800" dirty="0"/>
              <a:t> </a:t>
            </a:r>
            <a:r>
              <a:rPr lang="de-DE" sz="2800" dirty="0" err="1"/>
              <a:t>l‘Inde</a:t>
            </a:r>
            <a:r>
              <a:rPr lang="de-DE" sz="2800" dirty="0"/>
              <a:t> (</a:t>
            </a:r>
            <a:r>
              <a:rPr lang="de-DE" sz="2800" dirty="0">
                <a:highlight>
                  <a:srgbClr val="FFFF00"/>
                </a:highlight>
              </a:rPr>
              <a:t>1986, posthume</a:t>
            </a:r>
            <a:r>
              <a:rPr lang="de-DE" sz="2800" dirty="0"/>
              <a:t>)</a:t>
            </a:r>
            <a:endParaRPr lang="en-GB" sz="2800" dirty="0"/>
          </a:p>
        </p:txBody>
      </p:sp>
      <p:sp>
        <p:nvSpPr>
          <p:cNvPr id="5" name="Slide Number Placeholder 4">
            <a:extLst>
              <a:ext uri="{FF2B5EF4-FFF2-40B4-BE49-F238E27FC236}">
                <a16:creationId xmlns:a16="http://schemas.microsoft.com/office/drawing/2014/main" id="{E62468EA-D5D8-79B1-5C6D-0FD93A95C097}"/>
              </a:ext>
            </a:extLst>
          </p:cNvPr>
          <p:cNvSpPr>
            <a:spLocks noGrp="1"/>
          </p:cNvSpPr>
          <p:nvPr>
            <p:ph type="sldNum" sz="quarter" idx="12"/>
          </p:nvPr>
        </p:nvSpPr>
        <p:spPr/>
        <p:txBody>
          <a:bodyPr/>
          <a:lstStyle/>
          <a:p>
            <a:fld id="{E3D7EFF3-7209-4B7A-86ED-D4C28DB6A473}" type="slidenum">
              <a:rPr lang="en-GB" smtClean="0"/>
              <a:t>55</a:t>
            </a:fld>
            <a:endParaRPr lang="en-GB"/>
          </a:p>
        </p:txBody>
      </p:sp>
      <p:pic>
        <p:nvPicPr>
          <p:cNvPr id="11" name="Content Placeholder 10" descr="A book with a wolf on it&#10;&#10;AI-generated content may be incorrect.">
            <a:extLst>
              <a:ext uri="{FF2B5EF4-FFF2-40B4-BE49-F238E27FC236}">
                <a16:creationId xmlns:a16="http://schemas.microsoft.com/office/drawing/2014/main" id="{C0919D51-5E77-1469-B75C-80B11B80D7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5819" y="2858497"/>
            <a:ext cx="3005582" cy="3976929"/>
          </a:xfrm>
        </p:spPr>
      </p:pic>
      <p:pic>
        <p:nvPicPr>
          <p:cNvPr id="8" name="Content Placeholder 7" descr="A close-up of a text&#10;&#10;AI-generated content may be incorrect.">
            <a:extLst>
              <a:ext uri="{FF2B5EF4-FFF2-40B4-BE49-F238E27FC236}">
                <a16:creationId xmlns:a16="http://schemas.microsoft.com/office/drawing/2014/main" id="{B98B4EFA-3171-19AE-6D26-EE8EB897950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83754" y="236306"/>
            <a:ext cx="8016462" cy="6315197"/>
          </a:xfrm>
        </p:spPr>
      </p:pic>
    </p:spTree>
    <p:extLst>
      <p:ext uri="{BB962C8B-B14F-4D97-AF65-F5344CB8AC3E}">
        <p14:creationId xmlns:p14="http://schemas.microsoft.com/office/powerpoint/2010/main" val="6815227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A1D2C2-72DF-FE88-713C-4ABF25BF9D7B}"/>
              </a:ext>
            </a:extLst>
          </p:cNvPr>
          <p:cNvSpPr>
            <a:spLocks noGrp="1"/>
          </p:cNvSpPr>
          <p:nvPr>
            <p:ph type="title"/>
          </p:nvPr>
        </p:nvSpPr>
        <p:spPr>
          <a:xfrm>
            <a:off x="838200" y="365125"/>
            <a:ext cx="11069548" cy="1325563"/>
          </a:xfrm>
        </p:spPr>
        <p:txBody>
          <a:bodyPr>
            <a:normAutofit/>
          </a:bodyPr>
          <a:lstStyle/>
          <a:p>
            <a:r>
              <a:rPr lang="de-DE" dirty="0"/>
              <a:t>A </a:t>
            </a:r>
            <a:r>
              <a:rPr lang="de-DE" dirty="0" err="1"/>
              <a:t>few</a:t>
            </a:r>
            <a:r>
              <a:rPr lang="de-DE" dirty="0"/>
              <a:t> </a:t>
            </a:r>
            <a:r>
              <a:rPr lang="de-DE" dirty="0" err="1"/>
              <a:t>words</a:t>
            </a:r>
            <a:r>
              <a:rPr lang="de-DE" dirty="0"/>
              <a:t> </a:t>
            </a:r>
            <a:r>
              <a:rPr lang="de-DE" dirty="0">
                <a:highlight>
                  <a:srgbClr val="FFFF00"/>
                </a:highlight>
              </a:rPr>
              <a:t>in support </a:t>
            </a:r>
            <a:r>
              <a:rPr lang="de-DE" dirty="0" err="1">
                <a:highlight>
                  <a:srgbClr val="FFFF00"/>
                </a:highlight>
              </a:rPr>
              <a:t>for</a:t>
            </a:r>
            <a:r>
              <a:rPr lang="de-DE" dirty="0">
                <a:highlight>
                  <a:srgbClr val="FFFF00"/>
                </a:highlight>
              </a:rPr>
              <a:t> </a:t>
            </a:r>
            <a:r>
              <a:rPr lang="de-DE" dirty="0" err="1">
                <a:highlight>
                  <a:srgbClr val="FFFF00"/>
                </a:highlight>
              </a:rPr>
              <a:t>the</a:t>
            </a:r>
            <a:r>
              <a:rPr lang="de-DE" dirty="0">
                <a:highlight>
                  <a:srgbClr val="FFFF00"/>
                </a:highlight>
              </a:rPr>
              <a:t> </a:t>
            </a:r>
            <a:r>
              <a:rPr lang="de-DE" dirty="0" err="1">
                <a:highlight>
                  <a:srgbClr val="FFFF00"/>
                </a:highlight>
              </a:rPr>
              <a:t>future</a:t>
            </a:r>
            <a:r>
              <a:rPr lang="de-DE" dirty="0">
                <a:highlight>
                  <a:srgbClr val="FFFF00"/>
                </a:highlight>
              </a:rPr>
              <a:t> </a:t>
            </a:r>
            <a:r>
              <a:rPr lang="de-DE" dirty="0" err="1">
                <a:highlight>
                  <a:srgbClr val="FFFF00"/>
                </a:highlight>
              </a:rPr>
              <a:t>students</a:t>
            </a:r>
            <a:br>
              <a:rPr lang="de-DE" dirty="0"/>
            </a:br>
            <a:r>
              <a:rPr lang="de-DE" dirty="0"/>
              <a:t>(and </a:t>
            </a:r>
            <a:r>
              <a:rPr lang="de-DE" dirty="0" err="1"/>
              <a:t>especially</a:t>
            </a:r>
            <a:r>
              <a:rPr lang="de-DE" dirty="0"/>
              <a:t> </a:t>
            </a:r>
            <a:r>
              <a:rPr lang="de-DE" dirty="0" err="1"/>
              <a:t>those</a:t>
            </a:r>
            <a:r>
              <a:rPr lang="de-DE" dirty="0"/>
              <a:t> </a:t>
            </a:r>
            <a:r>
              <a:rPr lang="de-DE" dirty="0" err="1"/>
              <a:t>from</a:t>
            </a:r>
            <a:r>
              <a:rPr lang="de-DE" dirty="0"/>
              <a:t> </a:t>
            </a:r>
            <a:r>
              <a:rPr lang="de-DE" dirty="0" err="1"/>
              <a:t>the</a:t>
            </a:r>
            <a:r>
              <a:rPr lang="de-DE" dirty="0"/>
              <a:t> </a:t>
            </a:r>
            <a:r>
              <a:rPr lang="de-DE" dirty="0">
                <a:highlight>
                  <a:srgbClr val="FFFF00"/>
                </a:highlight>
              </a:rPr>
              <a:t>Tamil Diaspora</a:t>
            </a:r>
            <a:r>
              <a:rPr lang="de-DE" dirty="0"/>
              <a:t>)</a:t>
            </a:r>
            <a:endParaRPr lang="en-GB" dirty="0"/>
          </a:p>
        </p:txBody>
      </p:sp>
      <p:sp>
        <p:nvSpPr>
          <p:cNvPr id="7" name="Content Placeholder 6">
            <a:extLst>
              <a:ext uri="{FF2B5EF4-FFF2-40B4-BE49-F238E27FC236}">
                <a16:creationId xmlns:a16="http://schemas.microsoft.com/office/drawing/2014/main" id="{E6A8A649-D7F8-7119-CB6F-FC3A46579F72}"/>
              </a:ext>
            </a:extLst>
          </p:cNvPr>
          <p:cNvSpPr>
            <a:spLocks noGrp="1"/>
          </p:cNvSpPr>
          <p:nvPr>
            <p:ph idx="1"/>
          </p:nvPr>
        </p:nvSpPr>
        <p:spPr>
          <a:xfrm>
            <a:off x="493161" y="2085653"/>
            <a:ext cx="11414586" cy="4530903"/>
          </a:xfrm>
        </p:spPr>
        <p:txBody>
          <a:bodyPr>
            <a:normAutofit/>
          </a:bodyPr>
          <a:lstStyle/>
          <a:p>
            <a:pPr marL="0" indent="0">
              <a:buNone/>
            </a:pPr>
            <a:r>
              <a:rPr lang="fr-FR" sz="3200" dirty="0">
                <a:highlight>
                  <a:srgbClr val="FFFF00"/>
                </a:highlight>
              </a:rPr>
              <a:t>Un message</a:t>
            </a:r>
            <a:r>
              <a:rPr lang="fr-FR" sz="3200" dirty="0"/>
              <a:t>  pour cette assemblée, adressé tout spécialement aux personnes en position de décision qui sont présentes:</a:t>
            </a:r>
          </a:p>
          <a:p>
            <a:pPr marL="0" indent="0">
              <a:buNone/>
            </a:pPr>
            <a:r>
              <a:rPr lang="fr-FR" sz="3200" dirty="0"/>
              <a:t>dans le contexte actuel en France, où cela devient très difficile dans beaucoup d'universités de s'inscrire en thèse, si l'on n'a pas d'allocation </a:t>
            </a:r>
            <a:r>
              <a:rPr lang="fr-FR" sz="3200" dirty="0" err="1"/>
              <a:t>docctorale</a:t>
            </a:r>
            <a:r>
              <a:rPr lang="fr-FR" sz="3200" dirty="0"/>
              <a:t>, cela serait très positif s'il pouvait y avoir un </a:t>
            </a:r>
            <a:r>
              <a:rPr lang="fr-FR" sz="3200" dirty="0">
                <a:highlight>
                  <a:srgbClr val="FFFF00"/>
                </a:highlight>
              </a:rPr>
              <a:t>financement pour quelques allocations doctorales chaque année</a:t>
            </a:r>
          </a:p>
          <a:p>
            <a:pPr marL="0" indent="0" algn="ctr">
              <a:buNone/>
            </a:pPr>
            <a:r>
              <a:rPr lang="ta-IN" sz="3200" dirty="0">
                <a:highlight>
                  <a:srgbClr val="FFFF00"/>
                </a:highlight>
              </a:rPr>
              <a:t>நன்றி வணக்கம்</a:t>
            </a:r>
            <a:endParaRPr lang="fr-FR" sz="3200" dirty="0">
              <a:highlight>
                <a:srgbClr val="FFFF00"/>
              </a:highlight>
            </a:endParaRPr>
          </a:p>
          <a:p>
            <a:pPr marL="0" indent="0">
              <a:buNone/>
            </a:pPr>
            <a:endParaRPr lang="en-GB" dirty="0"/>
          </a:p>
        </p:txBody>
      </p:sp>
      <p:sp>
        <p:nvSpPr>
          <p:cNvPr id="5" name="Slide Number Placeholder 4">
            <a:extLst>
              <a:ext uri="{FF2B5EF4-FFF2-40B4-BE49-F238E27FC236}">
                <a16:creationId xmlns:a16="http://schemas.microsoft.com/office/drawing/2014/main" id="{03395A80-27D5-D35F-6263-80881870314C}"/>
              </a:ext>
            </a:extLst>
          </p:cNvPr>
          <p:cNvSpPr>
            <a:spLocks noGrp="1"/>
          </p:cNvSpPr>
          <p:nvPr>
            <p:ph type="sldNum" sz="quarter" idx="12"/>
          </p:nvPr>
        </p:nvSpPr>
        <p:spPr/>
        <p:txBody>
          <a:bodyPr/>
          <a:lstStyle/>
          <a:p>
            <a:fld id="{E3D7EFF3-7209-4B7A-86ED-D4C28DB6A473}" type="slidenum">
              <a:rPr lang="en-GB" smtClean="0"/>
              <a:t>56</a:t>
            </a:fld>
            <a:endParaRPr lang="en-GB"/>
          </a:p>
        </p:txBody>
      </p:sp>
    </p:spTree>
    <p:extLst>
      <p:ext uri="{BB962C8B-B14F-4D97-AF65-F5344CB8AC3E}">
        <p14:creationId xmlns:p14="http://schemas.microsoft.com/office/powerpoint/2010/main" val="1364004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83192D-9A03-8BFB-E8F6-CA8774CAEFCE}"/>
              </a:ext>
            </a:extLst>
          </p:cNvPr>
          <p:cNvSpPr>
            <a:spLocks noGrp="1"/>
          </p:cNvSpPr>
          <p:nvPr>
            <p:ph type="title"/>
          </p:nvPr>
        </p:nvSpPr>
        <p:spPr>
          <a:xfrm>
            <a:off x="838200" y="136525"/>
            <a:ext cx="10515600" cy="664859"/>
          </a:xfrm>
        </p:spPr>
        <p:txBody>
          <a:bodyPr>
            <a:normAutofit fontScale="90000"/>
          </a:bodyPr>
          <a:lstStyle/>
          <a:p>
            <a:pPr algn="ctr"/>
            <a:r>
              <a:rPr lang="de-DE" dirty="0"/>
              <a:t>Links</a:t>
            </a:r>
            <a:endParaRPr lang="en-GB" dirty="0"/>
          </a:p>
        </p:txBody>
      </p:sp>
      <p:sp>
        <p:nvSpPr>
          <p:cNvPr id="8" name="Content Placeholder 7">
            <a:extLst>
              <a:ext uri="{FF2B5EF4-FFF2-40B4-BE49-F238E27FC236}">
                <a16:creationId xmlns:a16="http://schemas.microsoft.com/office/drawing/2014/main" id="{F9C69427-54F7-239D-6A64-7F0EB6E91805}"/>
              </a:ext>
            </a:extLst>
          </p:cNvPr>
          <p:cNvSpPr>
            <a:spLocks noGrp="1"/>
          </p:cNvSpPr>
          <p:nvPr>
            <p:ph sz="half" idx="1"/>
          </p:nvPr>
        </p:nvSpPr>
        <p:spPr>
          <a:xfrm>
            <a:off x="181510" y="554804"/>
            <a:ext cx="5838290" cy="5917915"/>
          </a:xfrm>
        </p:spPr>
        <p:txBody>
          <a:bodyPr>
            <a:normAutofit lnSpcReduction="10000"/>
          </a:bodyPr>
          <a:lstStyle/>
          <a:p>
            <a:r>
              <a:rPr lang="en-GB" sz="2400" dirty="0">
                <a:hlinkClick r:id="rId2"/>
              </a:rPr>
              <a:t>https://www.ifpindia.org/organisation</a:t>
            </a:r>
            <a:endParaRPr lang="en-GB" sz="2400" dirty="0"/>
          </a:p>
          <a:p>
            <a:r>
              <a:rPr lang="en-GB" sz="2400" dirty="0">
                <a:hlinkClick r:id="rId3"/>
              </a:rPr>
              <a:t>https://www.academia.edu/3401354/The_Shaiva_Manuscripts_of_Pondicherry_Les_manuscrits_shivaïtes_de_Pondichéry_Dominic_Goodall_and_Jean_Pierre_Muller_</a:t>
            </a:r>
            <a:endParaRPr lang="en-GB" sz="2400" dirty="0"/>
          </a:p>
          <a:p>
            <a:r>
              <a:rPr lang="en-GB" sz="2400" dirty="0">
                <a:hlinkClick r:id="rId4"/>
              </a:rPr>
              <a:t>https://www.canalacademies.com/emissions/passion-passe-temps/souvenirs-de-famille/souvenirs-de-famille-jean-filliozat-de-lacademie-des-inscriptions-et-belles-lettres</a:t>
            </a:r>
            <a:endParaRPr lang="en-GB" sz="2400" dirty="0"/>
          </a:p>
          <a:p>
            <a:r>
              <a:rPr lang="en-GB" sz="2400" dirty="0">
                <a:hlinkClick r:id="rId5"/>
              </a:rPr>
              <a:t>https://www.tamilvu.org/slet/l4100/l4100pd3.jsp?bookid=73&amp;part=I&amp;pno=57</a:t>
            </a:r>
            <a:endParaRPr lang="en-GB" sz="2400" dirty="0"/>
          </a:p>
          <a:p>
            <a:r>
              <a:rPr lang="en-GB" sz="2400" dirty="0">
                <a:hlinkClick r:id="rId6"/>
              </a:rPr>
              <a:t>https://books.openedition.org/ifp/2409</a:t>
            </a:r>
            <a:endParaRPr lang="en-GB" sz="2400" dirty="0"/>
          </a:p>
          <a:p>
            <a:r>
              <a:rPr lang="en-GB" sz="2400" dirty="0">
                <a:hlinkClick r:id="rId7"/>
              </a:rPr>
              <a:t>https://books.openedition.org/ifp/2729</a:t>
            </a:r>
            <a:endParaRPr lang="en-GB" sz="2400" dirty="0"/>
          </a:p>
          <a:p>
            <a:endParaRPr lang="en-GB" sz="2000" dirty="0"/>
          </a:p>
          <a:p>
            <a:endParaRPr lang="en-GB" sz="2000" dirty="0"/>
          </a:p>
          <a:p>
            <a:endParaRPr lang="en-GB" dirty="0"/>
          </a:p>
        </p:txBody>
      </p:sp>
      <p:sp>
        <p:nvSpPr>
          <p:cNvPr id="9" name="Content Placeholder 8">
            <a:extLst>
              <a:ext uri="{FF2B5EF4-FFF2-40B4-BE49-F238E27FC236}">
                <a16:creationId xmlns:a16="http://schemas.microsoft.com/office/drawing/2014/main" id="{2C4248FD-A89E-8331-2625-307FA1734FBF}"/>
              </a:ext>
            </a:extLst>
          </p:cNvPr>
          <p:cNvSpPr>
            <a:spLocks noGrp="1"/>
          </p:cNvSpPr>
          <p:nvPr>
            <p:ph sz="half" idx="2"/>
          </p:nvPr>
        </p:nvSpPr>
        <p:spPr>
          <a:xfrm>
            <a:off x="6172200" y="801384"/>
            <a:ext cx="5838290" cy="5554966"/>
          </a:xfrm>
        </p:spPr>
        <p:txBody>
          <a:bodyPr>
            <a:normAutofit lnSpcReduction="10000"/>
          </a:bodyPr>
          <a:lstStyle/>
          <a:p>
            <a:r>
              <a:rPr lang="en-GB" sz="2200" dirty="0">
                <a:hlinkClick r:id="rId8"/>
              </a:rPr>
              <a:t>https://angkordatabase.asia/authors/jean-filliozat</a:t>
            </a:r>
            <a:endParaRPr lang="en-GB" sz="2200" dirty="0"/>
          </a:p>
          <a:p>
            <a:r>
              <a:rPr lang="en-GB" sz="2200" dirty="0">
                <a:hlinkClick r:id="rId9"/>
              </a:rPr>
              <a:t>https://tamilnation.org/forum/sachisrikantha/061020iatr</a:t>
            </a:r>
            <a:endParaRPr lang="en-GB" sz="2200" dirty="0"/>
          </a:p>
          <a:p>
            <a:r>
              <a:rPr lang="en-GB" sz="2200" dirty="0">
                <a:hlinkClick r:id="rId10"/>
              </a:rPr>
              <a:t>https://www.unesco.org/archives/multimedia/document-5085</a:t>
            </a:r>
            <a:endParaRPr lang="en-GB" sz="2200" dirty="0"/>
          </a:p>
          <a:p>
            <a:r>
              <a:rPr lang="en-GB" sz="2200" dirty="0">
                <a:hlinkClick r:id="rId11"/>
              </a:rPr>
              <a:t>https://thevaaram.org/en/thirumurai_1/songview.php?thiru=11&amp;Song_idField=11004&amp;padhi=040</a:t>
            </a:r>
            <a:endParaRPr lang="en-GB" sz="2200" dirty="0"/>
          </a:p>
          <a:p>
            <a:r>
              <a:rPr lang="en-GB" sz="2200" dirty="0">
                <a:hlinkClick r:id="rId12"/>
              </a:rPr>
              <a:t>https://en.wikipedia.org/wiki/Jean_Filliozat</a:t>
            </a:r>
            <a:endParaRPr lang="en-GB" sz="2200" dirty="0"/>
          </a:p>
          <a:p>
            <a:r>
              <a:rPr lang="en-GB" sz="2200" dirty="0">
                <a:hlinkClick r:id="rId13"/>
              </a:rPr>
              <a:t>https://www.persee.fr/doc/befeo_0336-1519_1984_num_73_1_1628</a:t>
            </a:r>
            <a:endParaRPr lang="en-GB" sz="2200" dirty="0"/>
          </a:p>
          <a:p>
            <a:r>
              <a:rPr lang="en-GB" sz="2200" dirty="0">
                <a:hlinkClick r:id="rId14"/>
              </a:rPr>
              <a:t>https://www.ifpindia.org/resources/manuscripts</a:t>
            </a:r>
            <a:endParaRPr lang="en-GB" sz="2200" dirty="0"/>
          </a:p>
          <a:p>
            <a:r>
              <a:rPr lang="en-GB" sz="2200" dirty="0">
                <a:hlinkClick r:id="rId15"/>
              </a:rPr>
              <a:t>https://www.ifpindia.org/media/documents/pattrika_36.pdf</a:t>
            </a:r>
            <a:endParaRPr lang="en-GB" sz="2200" dirty="0"/>
          </a:p>
          <a:p>
            <a:endParaRPr lang="en-GB" sz="2200" dirty="0"/>
          </a:p>
          <a:p>
            <a:endParaRPr lang="ta-IN" dirty="0"/>
          </a:p>
          <a:p>
            <a:endParaRPr lang="en-GB" dirty="0"/>
          </a:p>
        </p:txBody>
      </p:sp>
      <p:sp>
        <p:nvSpPr>
          <p:cNvPr id="5" name="Slide Number Placeholder 4">
            <a:extLst>
              <a:ext uri="{FF2B5EF4-FFF2-40B4-BE49-F238E27FC236}">
                <a16:creationId xmlns:a16="http://schemas.microsoft.com/office/drawing/2014/main" id="{5BFE81C4-BBD6-8239-D106-E9CE1DA10F75}"/>
              </a:ext>
            </a:extLst>
          </p:cNvPr>
          <p:cNvSpPr>
            <a:spLocks noGrp="1"/>
          </p:cNvSpPr>
          <p:nvPr>
            <p:ph type="sldNum" sz="quarter" idx="12"/>
          </p:nvPr>
        </p:nvSpPr>
        <p:spPr/>
        <p:txBody>
          <a:bodyPr/>
          <a:lstStyle/>
          <a:p>
            <a:fld id="{E3D7EFF3-7209-4B7A-86ED-D4C28DB6A473}" type="slidenum">
              <a:rPr lang="en-GB" smtClean="0"/>
              <a:t>57</a:t>
            </a:fld>
            <a:endParaRPr lang="en-GB"/>
          </a:p>
        </p:txBody>
      </p:sp>
    </p:spTree>
    <p:extLst>
      <p:ext uri="{BB962C8B-B14F-4D97-AF65-F5344CB8AC3E}">
        <p14:creationId xmlns:p14="http://schemas.microsoft.com/office/powerpoint/2010/main" val="1105335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8D09-55F7-C184-4F67-58796CA57A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E9E2A-1870-13E4-6512-59C68F0B7B4A}"/>
              </a:ext>
            </a:extLst>
          </p:cNvPr>
          <p:cNvSpPr>
            <a:spLocks noGrp="1"/>
          </p:cNvSpPr>
          <p:nvPr>
            <p:ph type="title"/>
          </p:nvPr>
        </p:nvSpPr>
        <p:spPr>
          <a:xfrm>
            <a:off x="472611" y="246580"/>
            <a:ext cx="11435137" cy="1931541"/>
          </a:xfrm>
        </p:spPr>
        <p:txBody>
          <a:bodyPr>
            <a:normAutofit fontScale="90000"/>
          </a:bodyPr>
          <a:lstStyle/>
          <a:p>
            <a:r>
              <a:rPr lang="de-DE" sz="3200" dirty="0" err="1"/>
              <a:t>However</a:t>
            </a:r>
            <a:r>
              <a:rPr lang="de-DE" sz="3200" dirty="0"/>
              <a:t>, in </a:t>
            </a:r>
            <a:r>
              <a:rPr lang="de-DE" sz="3200" dirty="0" err="1"/>
              <a:t>order</a:t>
            </a:r>
            <a:r>
              <a:rPr lang="de-DE" sz="3200" dirty="0"/>
              <a:t> </a:t>
            </a:r>
            <a:r>
              <a:rPr lang="de-DE" sz="3200" dirty="0" err="1"/>
              <a:t>to</a:t>
            </a:r>
            <a:r>
              <a:rPr lang="de-DE" sz="3200" dirty="0"/>
              <a:t> </a:t>
            </a:r>
            <a:r>
              <a:rPr lang="de-DE" sz="3200" dirty="0" err="1"/>
              <a:t>understand</a:t>
            </a:r>
            <a:r>
              <a:rPr lang="de-DE" sz="3200" dirty="0"/>
              <a:t> </a:t>
            </a:r>
            <a:r>
              <a:rPr lang="de-DE" sz="3200" dirty="0" err="1"/>
              <a:t>who</a:t>
            </a:r>
            <a:r>
              <a:rPr lang="de-DE" sz="3200" dirty="0"/>
              <a:t> Professor Jean </a:t>
            </a:r>
            <a:r>
              <a:rPr lang="de-DE" sz="3200" dirty="0" err="1"/>
              <a:t>Filliozat</a:t>
            </a:r>
            <a:r>
              <a:rPr lang="de-DE" sz="3200" dirty="0"/>
              <a:t> (1906-1982) was, </a:t>
            </a:r>
            <a:r>
              <a:rPr lang="de-DE" sz="3200" dirty="0" err="1"/>
              <a:t>we</a:t>
            </a:r>
            <a:r>
              <a:rPr lang="de-DE" sz="3200" dirty="0"/>
              <a:t> </a:t>
            </a:r>
            <a:r>
              <a:rPr lang="de-DE" sz="3200" dirty="0" err="1"/>
              <a:t>have</a:t>
            </a:r>
            <a:r>
              <a:rPr lang="de-DE" sz="3200" dirty="0"/>
              <a:t> </a:t>
            </a:r>
            <a:r>
              <a:rPr lang="de-DE" sz="3200" dirty="0" err="1"/>
              <a:t>to</a:t>
            </a:r>
            <a:r>
              <a:rPr lang="de-DE" sz="3200" dirty="0"/>
              <a:t> </a:t>
            </a:r>
            <a:r>
              <a:rPr lang="de-DE" sz="3200" dirty="0" err="1"/>
              <a:t>move</a:t>
            </a:r>
            <a:r>
              <a:rPr lang="de-DE" sz="3200" dirty="0"/>
              <a:t> back in time, </a:t>
            </a:r>
            <a:r>
              <a:rPr lang="de-DE" sz="3200" dirty="0" err="1"/>
              <a:t>starting</a:t>
            </a:r>
            <a:r>
              <a:rPr lang="de-DE" sz="3200" dirty="0"/>
              <a:t> </a:t>
            </a:r>
            <a:r>
              <a:rPr lang="de-DE" sz="3200" dirty="0" err="1"/>
              <a:t>for</a:t>
            </a:r>
            <a:r>
              <a:rPr lang="de-DE" sz="3200" dirty="0"/>
              <a:t> </a:t>
            </a:r>
            <a:r>
              <a:rPr lang="de-DE" sz="3200" dirty="0" err="1"/>
              <a:t>instance</a:t>
            </a:r>
            <a:r>
              <a:rPr lang="de-DE" sz="3200" dirty="0"/>
              <a:t> </a:t>
            </a:r>
            <a:r>
              <a:rPr lang="de-DE" sz="3200" dirty="0" err="1"/>
              <a:t>with</a:t>
            </a:r>
            <a:r>
              <a:rPr lang="de-DE" sz="3200" dirty="0"/>
              <a:t> </a:t>
            </a:r>
            <a:r>
              <a:rPr lang="de-DE" sz="3200" dirty="0" err="1"/>
              <a:t>year</a:t>
            </a:r>
            <a:r>
              <a:rPr lang="de-DE" sz="3200" dirty="0"/>
              <a:t> 1955, </a:t>
            </a:r>
            <a:r>
              <a:rPr lang="de-DE" sz="3200" dirty="0" err="1"/>
              <a:t>when</a:t>
            </a:r>
            <a:r>
              <a:rPr lang="de-DE" sz="3200" dirty="0"/>
              <a:t> prime </a:t>
            </a:r>
            <a:r>
              <a:rPr lang="de-DE" sz="3200" dirty="0" err="1"/>
              <a:t>minister</a:t>
            </a:r>
            <a:r>
              <a:rPr lang="de-DE" sz="3200" dirty="0"/>
              <a:t> Jawaharlal Nehru </a:t>
            </a:r>
            <a:r>
              <a:rPr lang="de-DE" sz="3200" dirty="0" err="1"/>
              <a:t>visited</a:t>
            </a:r>
            <a:r>
              <a:rPr lang="de-DE" sz="3200" dirty="0"/>
              <a:t> </a:t>
            </a:r>
            <a:r>
              <a:rPr lang="de-DE" sz="3200" dirty="0" err="1"/>
              <a:t>the</a:t>
            </a:r>
            <a:r>
              <a:rPr lang="de-DE" sz="3200" dirty="0"/>
              <a:t> </a:t>
            </a:r>
            <a:r>
              <a:rPr lang="de-DE" sz="3200" dirty="0" err="1"/>
              <a:t>newly</a:t>
            </a:r>
            <a:r>
              <a:rPr lang="de-DE" sz="3200" dirty="0"/>
              <a:t> </a:t>
            </a:r>
            <a:r>
              <a:rPr lang="de-DE" sz="3200" dirty="0" err="1"/>
              <a:t>inaugurated</a:t>
            </a:r>
            <a:r>
              <a:rPr lang="de-DE" sz="3200" dirty="0"/>
              <a:t> Institut Français </a:t>
            </a:r>
            <a:r>
              <a:rPr lang="de-DE" sz="3200" dirty="0" err="1"/>
              <a:t>d‘Indologie</a:t>
            </a:r>
            <a:r>
              <a:rPr lang="de-DE" sz="3200" dirty="0"/>
              <a:t>, </a:t>
            </a:r>
            <a:r>
              <a:rPr lang="de-DE" sz="3200" dirty="0" err="1"/>
              <a:t>of</a:t>
            </a:r>
            <a:r>
              <a:rPr lang="de-DE" sz="3200" dirty="0"/>
              <a:t> </a:t>
            </a:r>
            <a:r>
              <a:rPr lang="de-DE" sz="3200" dirty="0" err="1"/>
              <a:t>which</a:t>
            </a:r>
            <a:r>
              <a:rPr lang="de-DE" sz="3200" dirty="0"/>
              <a:t> he was </a:t>
            </a:r>
            <a:r>
              <a:rPr lang="de-DE" sz="3200" dirty="0" err="1"/>
              <a:t>the</a:t>
            </a:r>
            <a:r>
              <a:rPr lang="de-DE" sz="3200" dirty="0"/>
              <a:t> </a:t>
            </a:r>
            <a:r>
              <a:rPr lang="de-DE" sz="3200" dirty="0" err="1"/>
              <a:t>first</a:t>
            </a:r>
            <a:r>
              <a:rPr lang="de-DE" sz="3200" dirty="0"/>
              <a:t> </a:t>
            </a:r>
            <a:r>
              <a:rPr lang="de-DE" sz="3200" dirty="0" err="1"/>
              <a:t>director</a:t>
            </a:r>
            <a:endParaRPr lang="en-GB" sz="3200" dirty="0"/>
          </a:p>
        </p:txBody>
      </p:sp>
      <p:pic>
        <p:nvPicPr>
          <p:cNvPr id="7" name="Content Placeholder 6" descr="A group of people walking through a building&#10;&#10;AI-generated content may be incorrect.">
            <a:extLst>
              <a:ext uri="{FF2B5EF4-FFF2-40B4-BE49-F238E27FC236}">
                <a16:creationId xmlns:a16="http://schemas.microsoft.com/office/drawing/2014/main" id="{90D66432-26F8-EAB4-2B29-0192B8E9F0F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33591" y="2272229"/>
            <a:ext cx="3698697" cy="4466824"/>
          </a:xfrm>
        </p:spPr>
      </p:pic>
      <p:pic>
        <p:nvPicPr>
          <p:cNvPr id="9" name="Content Placeholder 8" descr="A group of men in white suits&#10;&#10;AI-generated content may be incorrect.">
            <a:extLst>
              <a:ext uri="{FF2B5EF4-FFF2-40B4-BE49-F238E27FC236}">
                <a16:creationId xmlns:a16="http://schemas.microsoft.com/office/drawing/2014/main" id="{D9915782-E156-A50D-B351-1EEAB7A4D1A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664521" y="2595889"/>
            <a:ext cx="2743201" cy="4035888"/>
          </a:xfrm>
        </p:spPr>
      </p:pic>
      <p:sp>
        <p:nvSpPr>
          <p:cNvPr id="5" name="Slide Number Placeholder 4">
            <a:extLst>
              <a:ext uri="{FF2B5EF4-FFF2-40B4-BE49-F238E27FC236}">
                <a16:creationId xmlns:a16="http://schemas.microsoft.com/office/drawing/2014/main" id="{E8CB9B34-EDFE-CA6E-CE1D-9D150D574006}"/>
              </a:ext>
            </a:extLst>
          </p:cNvPr>
          <p:cNvSpPr>
            <a:spLocks noGrp="1"/>
          </p:cNvSpPr>
          <p:nvPr>
            <p:ph type="sldNum" sz="quarter" idx="12"/>
          </p:nvPr>
        </p:nvSpPr>
        <p:spPr/>
        <p:txBody>
          <a:bodyPr/>
          <a:lstStyle/>
          <a:p>
            <a:fld id="{E3D7EFF3-7209-4B7A-86ED-D4C28DB6A473}" type="slidenum">
              <a:rPr lang="en-GB" smtClean="0"/>
              <a:t>6</a:t>
            </a:fld>
            <a:endParaRPr lang="en-GB"/>
          </a:p>
        </p:txBody>
      </p:sp>
    </p:spTree>
    <p:extLst>
      <p:ext uri="{BB962C8B-B14F-4D97-AF65-F5344CB8AC3E}">
        <p14:creationId xmlns:p14="http://schemas.microsoft.com/office/powerpoint/2010/main" val="231868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9C89D-410B-4346-6177-CD0BD47A8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03962-9A2D-202F-6167-FB18D62796CE}"/>
              </a:ext>
            </a:extLst>
          </p:cNvPr>
          <p:cNvSpPr>
            <a:spLocks noGrp="1"/>
          </p:cNvSpPr>
          <p:nvPr>
            <p:ph type="title"/>
          </p:nvPr>
        </p:nvSpPr>
        <p:spPr>
          <a:xfrm>
            <a:off x="328773" y="136526"/>
            <a:ext cx="11578975" cy="1538162"/>
          </a:xfrm>
        </p:spPr>
        <p:txBody>
          <a:bodyPr>
            <a:noAutofit/>
          </a:bodyPr>
          <a:lstStyle/>
          <a:p>
            <a:r>
              <a:rPr lang="de-DE" sz="2800" dirty="0"/>
              <a:t>… and </a:t>
            </a:r>
            <a:r>
              <a:rPr lang="de-DE" sz="2800" dirty="0" err="1"/>
              <a:t>we</a:t>
            </a:r>
            <a:r>
              <a:rPr lang="de-DE" sz="2800" dirty="0"/>
              <a:t> </a:t>
            </a:r>
            <a:r>
              <a:rPr lang="de-DE" sz="2800" dirty="0" err="1"/>
              <a:t>might</a:t>
            </a:r>
            <a:r>
              <a:rPr lang="de-DE" sz="2800" dirty="0"/>
              <a:t> </a:t>
            </a:r>
            <a:r>
              <a:rPr lang="de-DE" sz="2800" dirty="0" err="1"/>
              <a:t>then</a:t>
            </a:r>
            <a:r>
              <a:rPr lang="de-DE" sz="2800" dirty="0"/>
              <a:t> </a:t>
            </a:r>
            <a:r>
              <a:rPr lang="de-DE" sz="2800" dirty="0" err="1"/>
              <a:t>move</a:t>
            </a:r>
            <a:r>
              <a:rPr lang="de-DE" sz="2800" dirty="0"/>
              <a:t> </a:t>
            </a:r>
            <a:r>
              <a:rPr lang="de-DE" sz="2800" dirty="0" err="1"/>
              <a:t>to</a:t>
            </a:r>
            <a:r>
              <a:rPr lang="de-DE" sz="2800" dirty="0"/>
              <a:t> </a:t>
            </a:r>
            <a:r>
              <a:rPr lang="de-DE" sz="2800" dirty="0" err="1"/>
              <a:t>the</a:t>
            </a:r>
            <a:r>
              <a:rPr lang="de-DE" sz="2800" dirty="0"/>
              <a:t> </a:t>
            </a:r>
            <a:r>
              <a:rPr lang="de-DE" sz="2800" dirty="0" err="1"/>
              <a:t>following</a:t>
            </a:r>
            <a:r>
              <a:rPr lang="de-DE" sz="2800" dirty="0"/>
              <a:t> </a:t>
            </a:r>
            <a:r>
              <a:rPr lang="de-DE" sz="2800" dirty="0" err="1"/>
              <a:t>year</a:t>
            </a:r>
            <a:r>
              <a:rPr lang="de-DE" sz="2800" dirty="0"/>
              <a:t>, </a:t>
            </a:r>
            <a:r>
              <a:rPr lang="de-DE" sz="2800" dirty="0" err="1"/>
              <a:t>namely</a:t>
            </a:r>
            <a:r>
              <a:rPr lang="de-DE" sz="2800" dirty="0"/>
              <a:t> 1956, </a:t>
            </a:r>
            <a:r>
              <a:rPr lang="de-DE" sz="2800" dirty="0" err="1"/>
              <a:t>when</a:t>
            </a:r>
            <a:r>
              <a:rPr lang="de-DE" sz="2800" dirty="0"/>
              <a:t> </a:t>
            </a:r>
            <a:r>
              <a:rPr lang="de-DE" sz="2800" dirty="0" err="1"/>
              <a:t>the</a:t>
            </a:r>
            <a:r>
              <a:rPr lang="de-DE" sz="2800" dirty="0"/>
              <a:t> FIRST </a:t>
            </a:r>
            <a:r>
              <a:rPr lang="de-DE" sz="2800" dirty="0" err="1"/>
              <a:t>publication</a:t>
            </a:r>
            <a:r>
              <a:rPr lang="de-DE" sz="2800" dirty="0"/>
              <a:t> </a:t>
            </a:r>
            <a:r>
              <a:rPr lang="de-DE" sz="2800" dirty="0" err="1"/>
              <a:t>of</a:t>
            </a:r>
            <a:r>
              <a:rPr lang="de-DE" sz="2800" dirty="0"/>
              <a:t> </a:t>
            </a:r>
            <a:r>
              <a:rPr lang="de-DE" sz="2800" dirty="0" err="1"/>
              <a:t>the</a:t>
            </a:r>
            <a:r>
              <a:rPr lang="de-DE" sz="2800" dirty="0"/>
              <a:t> IFP </a:t>
            </a:r>
            <a:r>
              <a:rPr lang="de-DE" sz="2800" dirty="0" err="1"/>
              <a:t>came</a:t>
            </a:r>
            <a:r>
              <a:rPr lang="de-DE" sz="2800" dirty="0"/>
              <a:t> out, </a:t>
            </a:r>
            <a:r>
              <a:rPr lang="de-DE" sz="2800" dirty="0" err="1"/>
              <a:t>which</a:t>
            </a:r>
            <a:r>
              <a:rPr lang="de-DE" sz="2800" dirty="0"/>
              <a:t> was an </a:t>
            </a:r>
            <a:r>
              <a:rPr lang="de-DE" sz="2800" dirty="0" err="1"/>
              <a:t>edition</a:t>
            </a:r>
            <a:r>
              <a:rPr lang="de-DE" sz="2800" dirty="0"/>
              <a:t> and </a:t>
            </a:r>
            <a:r>
              <a:rPr lang="de-DE" sz="2800" dirty="0" err="1"/>
              <a:t>translation</a:t>
            </a:r>
            <a:r>
              <a:rPr lang="de-DE" sz="2800" dirty="0"/>
              <a:t> </a:t>
            </a:r>
            <a:r>
              <a:rPr lang="de-DE" sz="2800" dirty="0" err="1"/>
              <a:t>of</a:t>
            </a:r>
            <a:r>
              <a:rPr lang="de-DE" sz="2800" dirty="0"/>
              <a:t> </a:t>
            </a:r>
            <a:r>
              <a:rPr lang="ta-IN" sz="2800" dirty="0"/>
              <a:t>காரைக்கால் அம்மையார்</a:t>
            </a:r>
            <a:r>
              <a:rPr lang="de-DE" sz="2800" dirty="0"/>
              <a:t>, </a:t>
            </a:r>
            <a:r>
              <a:rPr lang="de-DE" sz="2800" dirty="0" err="1"/>
              <a:t>by</a:t>
            </a:r>
            <a:r>
              <a:rPr lang="de-DE" sz="2800" dirty="0"/>
              <a:t> KARAVELANE, </a:t>
            </a:r>
            <a:r>
              <a:rPr lang="de-DE" sz="2800" dirty="0" err="1"/>
              <a:t>with</a:t>
            </a:r>
            <a:r>
              <a:rPr lang="de-DE" sz="2800" dirty="0"/>
              <a:t> an </a:t>
            </a:r>
            <a:r>
              <a:rPr lang="de-DE" sz="2800" dirty="0" err="1"/>
              <a:t>introduction</a:t>
            </a:r>
            <a:r>
              <a:rPr lang="de-DE" sz="2800" dirty="0"/>
              <a:t> </a:t>
            </a:r>
            <a:r>
              <a:rPr lang="de-DE" sz="2800" dirty="0" err="1"/>
              <a:t>by</a:t>
            </a:r>
            <a:r>
              <a:rPr lang="de-DE" sz="2800" dirty="0"/>
              <a:t> Jean </a:t>
            </a:r>
            <a:r>
              <a:rPr lang="de-DE" sz="2800" dirty="0" err="1"/>
              <a:t>Filliozat</a:t>
            </a:r>
            <a:r>
              <a:rPr lang="de-DE" sz="2800" dirty="0"/>
              <a:t> (a </a:t>
            </a:r>
            <a:r>
              <a:rPr lang="de-DE" sz="2800" dirty="0" err="1"/>
              <a:t>second</a:t>
            </a:r>
            <a:r>
              <a:rPr lang="de-DE" sz="2800" dirty="0"/>
              <a:t> </a:t>
            </a:r>
            <a:r>
              <a:rPr lang="de-DE" sz="2800" dirty="0" err="1"/>
              <a:t>edition</a:t>
            </a:r>
            <a:r>
              <a:rPr lang="de-DE" sz="2800" dirty="0"/>
              <a:t> </a:t>
            </a:r>
            <a:r>
              <a:rPr lang="de-DE" sz="2800" dirty="0" err="1"/>
              <a:t>came</a:t>
            </a:r>
            <a:r>
              <a:rPr lang="de-DE" sz="2800" dirty="0"/>
              <a:t> in 1982, </a:t>
            </a:r>
            <a:r>
              <a:rPr lang="de-DE" sz="2800" dirty="0" err="1"/>
              <a:t>with</a:t>
            </a:r>
            <a:r>
              <a:rPr lang="de-DE" sz="2800" dirty="0"/>
              <a:t> a </a:t>
            </a:r>
            <a:r>
              <a:rPr lang="de-DE" sz="2800" dirty="0" err="1"/>
              <a:t>postface</a:t>
            </a:r>
            <a:r>
              <a:rPr lang="de-DE" sz="2800" dirty="0"/>
              <a:t> </a:t>
            </a:r>
            <a:r>
              <a:rPr lang="de-DE" sz="2800" dirty="0" err="1"/>
              <a:t>by</a:t>
            </a:r>
            <a:r>
              <a:rPr lang="de-DE" sz="2800" dirty="0"/>
              <a:t> François Gros)</a:t>
            </a:r>
            <a:endParaRPr lang="en-GB" sz="2800" dirty="0"/>
          </a:p>
        </p:txBody>
      </p:sp>
      <p:sp>
        <p:nvSpPr>
          <p:cNvPr id="5" name="Slide Number Placeholder 4">
            <a:extLst>
              <a:ext uri="{FF2B5EF4-FFF2-40B4-BE49-F238E27FC236}">
                <a16:creationId xmlns:a16="http://schemas.microsoft.com/office/drawing/2014/main" id="{7243A729-EABF-A88D-2C4B-C75B236C4158}"/>
              </a:ext>
            </a:extLst>
          </p:cNvPr>
          <p:cNvSpPr>
            <a:spLocks noGrp="1"/>
          </p:cNvSpPr>
          <p:nvPr>
            <p:ph type="sldNum" sz="quarter" idx="12"/>
          </p:nvPr>
        </p:nvSpPr>
        <p:spPr/>
        <p:txBody>
          <a:bodyPr/>
          <a:lstStyle/>
          <a:p>
            <a:fld id="{E3D7EFF3-7209-4B7A-86ED-D4C28DB6A473}" type="slidenum">
              <a:rPr lang="en-GB" smtClean="0"/>
              <a:t>7</a:t>
            </a:fld>
            <a:endParaRPr lang="en-GB"/>
          </a:p>
        </p:txBody>
      </p:sp>
      <p:pic>
        <p:nvPicPr>
          <p:cNvPr id="7" name="Content Placeholder 6" descr="A book with text on it&#10;&#10;AI-generated content may be incorrect.">
            <a:extLst>
              <a:ext uri="{FF2B5EF4-FFF2-40B4-BE49-F238E27FC236}">
                <a16:creationId xmlns:a16="http://schemas.microsoft.com/office/drawing/2014/main" id="{189D49AF-8CD1-7DE4-C2EA-5CB06F67CB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8956" y="1864757"/>
            <a:ext cx="6976991" cy="4751800"/>
          </a:xfrm>
        </p:spPr>
      </p:pic>
    </p:spTree>
    <p:extLst>
      <p:ext uri="{BB962C8B-B14F-4D97-AF65-F5344CB8AC3E}">
        <p14:creationId xmlns:p14="http://schemas.microsoft.com/office/powerpoint/2010/main" val="658397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tatue of a person&#10;&#10;AI-generated content may be incorrect.">
            <a:extLst>
              <a:ext uri="{FF2B5EF4-FFF2-40B4-BE49-F238E27FC236}">
                <a16:creationId xmlns:a16="http://schemas.microsoft.com/office/drawing/2014/main" id="{583B1030-3B49-0DF5-CD91-F4134D258E8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8094" y="64750"/>
            <a:ext cx="4083903" cy="6665595"/>
          </a:xfrm>
        </p:spPr>
      </p:pic>
      <p:pic>
        <p:nvPicPr>
          <p:cNvPr id="11" name="Content Placeholder 10" descr="A page of a book&#10;&#10;AI-generated content may be incorrect.">
            <a:extLst>
              <a:ext uri="{FF2B5EF4-FFF2-40B4-BE49-F238E27FC236}">
                <a16:creationId xmlns:a16="http://schemas.microsoft.com/office/drawing/2014/main" id="{E9F31B16-F6CF-1562-0932-22213FBDD9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88276" y="215758"/>
            <a:ext cx="5878375" cy="6267948"/>
          </a:xfrm>
        </p:spPr>
      </p:pic>
      <p:sp>
        <p:nvSpPr>
          <p:cNvPr id="4" name="Slide Number Placeholder 3">
            <a:extLst>
              <a:ext uri="{FF2B5EF4-FFF2-40B4-BE49-F238E27FC236}">
                <a16:creationId xmlns:a16="http://schemas.microsoft.com/office/drawing/2014/main" id="{E9F3705F-4827-5597-FE41-B23C19E57B74}"/>
              </a:ext>
            </a:extLst>
          </p:cNvPr>
          <p:cNvSpPr>
            <a:spLocks noGrp="1"/>
          </p:cNvSpPr>
          <p:nvPr>
            <p:ph type="sldNum" sz="quarter" idx="12"/>
          </p:nvPr>
        </p:nvSpPr>
        <p:spPr/>
        <p:txBody>
          <a:bodyPr/>
          <a:lstStyle/>
          <a:p>
            <a:fld id="{E3D7EFF3-7209-4B7A-86ED-D4C28DB6A473}" type="slidenum">
              <a:rPr lang="en-GB" smtClean="0"/>
              <a:t>8</a:t>
            </a:fld>
            <a:endParaRPr lang="en-GB"/>
          </a:p>
        </p:txBody>
      </p:sp>
    </p:spTree>
    <p:extLst>
      <p:ext uri="{BB962C8B-B14F-4D97-AF65-F5344CB8AC3E}">
        <p14:creationId xmlns:p14="http://schemas.microsoft.com/office/powerpoint/2010/main" val="2478892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A8D7-EE0F-A5FF-9DED-064374FD490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DE3088-DCFD-2186-D030-14AD9099A73A}"/>
              </a:ext>
            </a:extLst>
          </p:cNvPr>
          <p:cNvSpPr>
            <a:spLocks noGrp="1"/>
          </p:cNvSpPr>
          <p:nvPr>
            <p:ph type="sldNum" sz="quarter" idx="12"/>
          </p:nvPr>
        </p:nvSpPr>
        <p:spPr/>
        <p:txBody>
          <a:bodyPr/>
          <a:lstStyle/>
          <a:p>
            <a:fld id="{E3D7EFF3-7209-4B7A-86ED-D4C28DB6A473}" type="slidenum">
              <a:rPr lang="en-GB" smtClean="0"/>
              <a:t>9</a:t>
            </a:fld>
            <a:endParaRPr lang="en-GB"/>
          </a:p>
        </p:txBody>
      </p:sp>
      <p:pic>
        <p:nvPicPr>
          <p:cNvPr id="8" name="Content Placeholder 7" descr="A text on a page&#10;&#10;AI-generated content may be incorrect.">
            <a:extLst>
              <a:ext uri="{FF2B5EF4-FFF2-40B4-BE49-F238E27FC236}">
                <a16:creationId xmlns:a16="http://schemas.microsoft.com/office/drawing/2014/main" id="{4DDB11A2-2517-3092-E157-EFB0405E78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6479" y="582848"/>
            <a:ext cx="11842390" cy="5694661"/>
          </a:xfrm>
        </p:spPr>
      </p:pic>
    </p:spTree>
    <p:extLst>
      <p:ext uri="{BB962C8B-B14F-4D97-AF65-F5344CB8AC3E}">
        <p14:creationId xmlns:p14="http://schemas.microsoft.com/office/powerpoint/2010/main" val="1818638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2143</Words>
  <Application>Microsoft Office PowerPoint</Application>
  <PresentationFormat>Widescreen</PresentationFormat>
  <Paragraphs>158</Paragraphs>
  <Slides>57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Aptos</vt:lpstr>
      <vt:lpstr>Aptos Display</vt:lpstr>
      <vt:lpstr>Arial</vt:lpstr>
      <vt:lpstr>Courier New</vt:lpstr>
      <vt:lpstr>Office Theme</vt:lpstr>
      <vt:lpstr>La trace de Jean Filliozat (1906-1982) dans l'histoire des études tamoules, 55 ans après la 3ème conférence IATR de 1970 au Collège de France (Paris)</vt:lpstr>
      <vt:lpstr>PowerPoint Presentation</vt:lpstr>
      <vt:lpstr>The 1970 Paris (third) IATR conference had been organized by Professor Jean Filliozat (1906-1982) and this presentation will revisit the carreer of that scholar, trying to derive inspiration from him, in a manner adapted to the modern world</vt:lpstr>
      <vt:lpstr>The 1970 Paris (third) IATR conference had been organized at the Collège de France (See indian delegation on this picture) by Professor Jean Filliozat (1906-1982) and this presentation will revisit the carreer of that scholar, trying to derive inspiration from him, in a manner adapted to the modern world</vt:lpstr>
      <vt:lpstr>Link to a 28 min film made at the time of the 3rd IATR conference &amp; available on the UNESCO web site:  The Third International Conference of Tamil Studies was held at the Collège de France in Paris on 15 July 1970. Malcolm Adiseshiah, UNESCOs Assistant Director-General, in the opening speech addresses the audience in French, English and Tamil, his own language, on the Resolution of UNESCOs General Conference to assist in the etablishment and working of the International Institute of Tamil Studies in Madras.</vt:lpstr>
      <vt:lpstr>However, in order to understand who Professor Jean Filliozat (1906-1982) was, we have to move back in time, starting for instance with year 1955, when prime minister Jawaharlal Nehru visited the newly inaugurated Institut Français d‘Indologie, of which he was the first director</vt:lpstr>
      <vt:lpstr>… and we might then move to the following year, namely 1956, when the FIRST publication of the IFP came out, which was an edition and translation of காரைக்கால் அம்மையார், by KARAVELANE, with an introduction by Jean Filliozat (a second edition came in 1982, with a postface by François Gros)</vt:lpstr>
      <vt:lpstr>PowerPoint Presentation</vt:lpstr>
      <vt:lpstr>PowerPoint Presentation</vt:lpstr>
      <vt:lpstr>பிறந்து மொழிபயின்ற பின்னெல்லாங் காதல் சிறந்துநின் சேவடியே சேர்ந்தேன் - நிறந்திகழும் மைஞ்ஞான்ற கண்டத்து வானோர் பெருமானே எஞ்ஞான்று தீர்ப்ப திடர். (Kāraikkāl Ammaiyār)</vt:lpstr>
      <vt:lpstr>The birth of the IATR in New Delhi, on January 7, 1964 on the occasion of the XXVI International Congress of Orientalists</vt:lpstr>
      <vt:lpstr>The birth of the IATR in New Delhi, on January 7, 1964 on the occasion of the XXVI International Congress of Orientalists</vt:lpstr>
      <vt:lpstr>How did Jean Filliozat become a specialist of Tamil?</vt:lpstr>
      <vt:lpstr>How did Jean Filliozat become a specialist of Tamil? (2)</vt:lpstr>
      <vt:lpstr>How did Jean Filliozat become a specialist of Tamil? (3)</vt:lpstr>
      <vt:lpstr>How did Jean Filliozat become a specialist of Tamil? (4)</vt:lpstr>
      <vt:lpstr>Whom did Jean Filliozat admire? a few names, excerpted from the introduction to RPY (Religion, Philosophy, Yoga, 1991, Motilal Banarsidass), collection of articles translated into English</vt:lpstr>
      <vt:lpstr>Jean Filliozat and Vaiṣṇavism (Nammāḻvār, 1954, RPY pp.19-40)</vt:lpstr>
      <vt:lpstr>Jean Filliozat and Vaiṣṇavism (Nammāḻvār, 1954)</vt:lpstr>
      <vt:lpstr>Jean Filliozat and Vaiṣṇavism (Nammāḻvār, 1954)</vt:lpstr>
      <vt:lpstr>Jean Filliozat and Vaiṣṇavism (Tiruppāvai, 1972)</vt:lpstr>
      <vt:lpstr>Jean Filliozat and Vaiṣṇavism (Tiruppāvai, 1972)</vt:lpstr>
      <vt:lpstr>Jean Filliozat and Vaiṣṇavism (Tiruppāvai, 1972)</vt:lpstr>
      <vt:lpstr>Jean Filliozat and Vaiṣṇavism (Tiruppāvai, 1972)</vt:lpstr>
      <vt:lpstr>Jean Filliozat and Vaiṣṇavism (Tiruppāvai, 1972)</vt:lpstr>
      <vt:lpstr>Jean Filliozat and Vaiṣṇavism (Tiruppāvai, 1972)</vt:lpstr>
      <vt:lpstr>Jean Filliozat in collaboration with others (1964) https://books.openedition.org/ifp/2409</vt:lpstr>
      <vt:lpstr>Jean Filliozat in collaboration with others (1964) https://books.openedition.org/ifp/2409</vt:lpstr>
      <vt:lpstr>R. Dessigane et P.Z. Pattabiramin (1967) with introduction by Jean Filliozat https://books.openedition.org/ifp/2729</vt:lpstr>
      <vt:lpstr>R. Dessigane et P.Z. Pattabiramin (1967) with introduction by Jean Filliozat https://books.openedition.org/ifp/2729</vt:lpstr>
      <vt:lpstr>Jean Filliozat in collaboration with others P.Z. PATTABIRAMIN (1906-1971) [EFEO Member from 1965-1971]</vt:lpstr>
      <vt:lpstr>Jean Filliozat in collaboration with others P.Z. PATTABIRAMIN (1906-1971) [EFEO Member from 1965-1971]</vt:lpstr>
      <vt:lpstr>Jean Filliozat and the collecting of indian MSS https://www.ifpindia.org/resources/manuscripts</vt:lpstr>
      <vt:lpstr>https://www.ifpindia.org/resources/manuscripts</vt:lpstr>
      <vt:lpstr>The Pondicherry EFEO collection of MSS  https://www.ifpindia.org/media/documents/pattrika_36.pdf</vt:lpstr>
      <vt:lpstr>The Pondicherry EFEO collection of MSS  https://www.ifpindia.org/media/documents/pattrika_36.pdf</vt:lpstr>
      <vt:lpstr>Jean Filliozat et la lexicographie tamoule (1976 assessment) </vt:lpstr>
      <vt:lpstr>Jean Filliozat et la lexicographie tamoule (1976 assessment)</vt:lpstr>
      <vt:lpstr>Jean Filliozat et la lexicographie tamoule (1976 assessment)</vt:lpstr>
      <vt:lpstr>Jean Filliozat et la lexicographie tamoule (1976 assessment)</vt:lpstr>
      <vt:lpstr>Jean Filliozat et la lexicographie tamoule (1967-1968-1970)</vt:lpstr>
      <vt:lpstr>Jean Filliozat et la lexicographie tamoule (1967 introduction)</vt:lpstr>
      <vt:lpstr>Jean Filliozat et la lexicographie tamoule (1967 introduction)</vt:lpstr>
      <vt:lpstr>Jean Filliozat et la lexicographie tamoule (1967 introduction)</vt:lpstr>
      <vt:lpstr>Jean Filliozat‘s efforts in a larger context IMTLA (1967-1968-1970) vs. VMTIPA (2001)</vt:lpstr>
      <vt:lpstr>Jean Filliozat‘s efforts in a larger context IMTLA (1967-1968-1970) vs. VMTIPA (2001)</vt:lpstr>
      <vt:lpstr>Jean Filliozat et l‘étude des sources latines sur l‘Inde (1980)</vt:lpstr>
      <vt:lpstr>Jean Filliozat et l‘étude des sources latines sur l‘Inde (1980)</vt:lpstr>
      <vt:lpstr>Jean Filliozat et l‘étude des sources latines sur l‘Inde (1980)</vt:lpstr>
      <vt:lpstr>Jean Filliozat et l‘étude des sources latines sur l‘Inde (1980)</vt:lpstr>
      <vt:lpstr>Jean Filliozat et l‘étude des sources latines sur l‘Inde (1986)</vt:lpstr>
      <vt:lpstr>Jean Filliozat et l‘étude des sources latines sur l‘Inde (1986, posthume)</vt:lpstr>
      <vt:lpstr>Jean Filliozat et l‘étude des sources latines sur l‘Inde (1986, posthume)</vt:lpstr>
      <vt:lpstr>Jean Filliozat et l‘étude des sources latines sur l‘Inde (1986, posthume)</vt:lpstr>
      <vt:lpstr>Jean Filliozat et l‘étude des sources latines sur l‘Inde (1986, posthume)</vt:lpstr>
      <vt:lpstr>A few words in support for the future students (and especially those from the Tamil Diaspora)</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Jean-Luc Chevillard</dc:creator>
  <cp:lastModifiedBy>Jean-Luc Chevillard</cp:lastModifiedBy>
  <cp:revision>80</cp:revision>
  <dcterms:created xsi:type="dcterms:W3CDTF">2025-09-16T09:37:41Z</dcterms:created>
  <dcterms:modified xsi:type="dcterms:W3CDTF">2025-09-20T06:21:53Z</dcterms:modified>
</cp:coreProperties>
</file>