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96" r:id="rId3"/>
    <p:sldId id="257" r:id="rId4"/>
    <p:sldId id="258" r:id="rId5"/>
    <p:sldId id="259" r:id="rId6"/>
    <p:sldId id="260" r:id="rId7"/>
    <p:sldId id="262" r:id="rId8"/>
    <p:sldId id="263" r:id="rId9"/>
    <p:sldId id="264" r:id="rId10"/>
    <p:sldId id="265" r:id="rId11"/>
    <p:sldId id="275" r:id="rId12"/>
    <p:sldId id="266" r:id="rId13"/>
    <p:sldId id="267" r:id="rId14"/>
    <p:sldId id="268" r:id="rId15"/>
    <p:sldId id="269" r:id="rId16"/>
    <p:sldId id="270" r:id="rId17"/>
    <p:sldId id="271" r:id="rId18"/>
    <p:sldId id="272" r:id="rId19"/>
    <p:sldId id="273" r:id="rId20"/>
    <p:sldId id="274"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5" r:id="rId40"/>
    <p:sldId id="294"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2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706A3D-39F3-47EF-BFB8-EEEE16CFF68B}" type="datetimeFigureOut">
              <a:rPr lang="en-GB" smtClean="0"/>
              <a:t>02/09/2025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0B2FDA-54AD-493D-A065-D58FC45A4438}" type="slidenum">
              <a:rPr lang="en-GB" smtClean="0"/>
              <a:t>‹#›</a:t>
            </a:fld>
            <a:endParaRPr lang="en-GB"/>
          </a:p>
        </p:txBody>
      </p:sp>
    </p:spTree>
    <p:extLst>
      <p:ext uri="{BB962C8B-B14F-4D97-AF65-F5344CB8AC3E}">
        <p14:creationId xmlns:p14="http://schemas.microsoft.com/office/powerpoint/2010/main" val="2506138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62EE8-1A65-FEB7-582B-3D53D900FE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F36832A-7F93-72CB-4C5A-32296DF34D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01CEF23-1324-B4E2-1129-11A717657BFF}"/>
              </a:ext>
            </a:extLst>
          </p:cNvPr>
          <p:cNvSpPr>
            <a:spLocks noGrp="1"/>
          </p:cNvSpPr>
          <p:nvPr>
            <p:ph type="dt" sz="half" idx="10"/>
          </p:nvPr>
        </p:nvSpPr>
        <p:spPr/>
        <p:txBody>
          <a:bodyPr/>
          <a:lstStyle/>
          <a:p>
            <a:fld id="{4811E50E-33EB-49DF-B1B1-463B96F76480}" type="datetime1">
              <a:rPr lang="en-GB" smtClean="0"/>
              <a:t>02/09/2025</a:t>
            </a:fld>
            <a:endParaRPr lang="en-GB"/>
          </a:p>
        </p:txBody>
      </p:sp>
      <p:sp>
        <p:nvSpPr>
          <p:cNvPr id="5" name="Footer Placeholder 4">
            <a:extLst>
              <a:ext uri="{FF2B5EF4-FFF2-40B4-BE49-F238E27FC236}">
                <a16:creationId xmlns:a16="http://schemas.microsoft.com/office/drawing/2014/main" id="{8408E262-D965-A567-9B4B-3D238258A9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7D1750-1D1F-B4DB-3844-94094077FF66}"/>
              </a:ext>
            </a:extLst>
          </p:cNvPr>
          <p:cNvSpPr>
            <a:spLocks noGrp="1"/>
          </p:cNvSpPr>
          <p:nvPr>
            <p:ph type="sldNum" sz="quarter" idx="12"/>
          </p:nvPr>
        </p:nvSpPr>
        <p:spPr/>
        <p:txBody>
          <a:bodyPr/>
          <a:lstStyle/>
          <a:p>
            <a:fld id="{14BE9603-A261-4F02-99DA-2C7999367C51}" type="slidenum">
              <a:rPr lang="en-GB" smtClean="0"/>
              <a:t>‹#›</a:t>
            </a:fld>
            <a:endParaRPr lang="en-GB"/>
          </a:p>
        </p:txBody>
      </p:sp>
    </p:spTree>
    <p:extLst>
      <p:ext uri="{BB962C8B-B14F-4D97-AF65-F5344CB8AC3E}">
        <p14:creationId xmlns:p14="http://schemas.microsoft.com/office/powerpoint/2010/main" val="1993447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48B1C-1666-5E7E-2B16-CFC596294FD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614F02B-0E6D-B3D5-FE2B-7049058CF4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575FBA-F3AC-C232-D9AE-D7D89AD49B91}"/>
              </a:ext>
            </a:extLst>
          </p:cNvPr>
          <p:cNvSpPr>
            <a:spLocks noGrp="1"/>
          </p:cNvSpPr>
          <p:nvPr>
            <p:ph type="dt" sz="half" idx="10"/>
          </p:nvPr>
        </p:nvSpPr>
        <p:spPr/>
        <p:txBody>
          <a:bodyPr/>
          <a:lstStyle/>
          <a:p>
            <a:fld id="{1777B418-C516-495E-BA14-9BA024E98CCE}" type="datetime1">
              <a:rPr lang="en-GB" smtClean="0"/>
              <a:t>02/09/2025</a:t>
            </a:fld>
            <a:endParaRPr lang="en-GB"/>
          </a:p>
        </p:txBody>
      </p:sp>
      <p:sp>
        <p:nvSpPr>
          <p:cNvPr id="5" name="Footer Placeholder 4">
            <a:extLst>
              <a:ext uri="{FF2B5EF4-FFF2-40B4-BE49-F238E27FC236}">
                <a16:creationId xmlns:a16="http://schemas.microsoft.com/office/drawing/2014/main" id="{101B4319-F396-727B-2847-F45FAE35C2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1D5767-D61C-88E3-ECA3-7F306E22CFF1}"/>
              </a:ext>
            </a:extLst>
          </p:cNvPr>
          <p:cNvSpPr>
            <a:spLocks noGrp="1"/>
          </p:cNvSpPr>
          <p:nvPr>
            <p:ph type="sldNum" sz="quarter" idx="12"/>
          </p:nvPr>
        </p:nvSpPr>
        <p:spPr/>
        <p:txBody>
          <a:bodyPr/>
          <a:lstStyle/>
          <a:p>
            <a:fld id="{14BE9603-A261-4F02-99DA-2C7999367C51}" type="slidenum">
              <a:rPr lang="en-GB" smtClean="0"/>
              <a:t>‹#›</a:t>
            </a:fld>
            <a:endParaRPr lang="en-GB"/>
          </a:p>
        </p:txBody>
      </p:sp>
    </p:spTree>
    <p:extLst>
      <p:ext uri="{BB962C8B-B14F-4D97-AF65-F5344CB8AC3E}">
        <p14:creationId xmlns:p14="http://schemas.microsoft.com/office/powerpoint/2010/main" val="1604245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0BE68-6831-C03B-8A27-EB7EF80D6BE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4D494F4-A1FA-2F69-6C03-0AFF15336D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960874-4F61-D559-BA78-B86E0B266165}"/>
              </a:ext>
            </a:extLst>
          </p:cNvPr>
          <p:cNvSpPr>
            <a:spLocks noGrp="1"/>
          </p:cNvSpPr>
          <p:nvPr>
            <p:ph type="dt" sz="half" idx="10"/>
          </p:nvPr>
        </p:nvSpPr>
        <p:spPr/>
        <p:txBody>
          <a:bodyPr/>
          <a:lstStyle/>
          <a:p>
            <a:fld id="{663E520D-01F6-4DD4-B869-281EA3469B6D}" type="datetime1">
              <a:rPr lang="en-GB" smtClean="0"/>
              <a:t>02/09/2025</a:t>
            </a:fld>
            <a:endParaRPr lang="en-GB"/>
          </a:p>
        </p:txBody>
      </p:sp>
      <p:sp>
        <p:nvSpPr>
          <p:cNvPr id="5" name="Footer Placeholder 4">
            <a:extLst>
              <a:ext uri="{FF2B5EF4-FFF2-40B4-BE49-F238E27FC236}">
                <a16:creationId xmlns:a16="http://schemas.microsoft.com/office/drawing/2014/main" id="{97E24726-C699-E6F2-81B8-9CDF4662E9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22875C-C016-659A-6235-197E0A069280}"/>
              </a:ext>
            </a:extLst>
          </p:cNvPr>
          <p:cNvSpPr>
            <a:spLocks noGrp="1"/>
          </p:cNvSpPr>
          <p:nvPr>
            <p:ph type="sldNum" sz="quarter" idx="12"/>
          </p:nvPr>
        </p:nvSpPr>
        <p:spPr/>
        <p:txBody>
          <a:bodyPr/>
          <a:lstStyle/>
          <a:p>
            <a:fld id="{14BE9603-A261-4F02-99DA-2C7999367C51}" type="slidenum">
              <a:rPr lang="en-GB" smtClean="0"/>
              <a:t>‹#›</a:t>
            </a:fld>
            <a:endParaRPr lang="en-GB"/>
          </a:p>
        </p:txBody>
      </p:sp>
    </p:spTree>
    <p:extLst>
      <p:ext uri="{BB962C8B-B14F-4D97-AF65-F5344CB8AC3E}">
        <p14:creationId xmlns:p14="http://schemas.microsoft.com/office/powerpoint/2010/main" val="3261713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2488A-0BF4-DA90-F86B-7DE570632B6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380BFC-D9D9-ED1B-FDB1-53244CAC03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A11D03-8EE7-9EF9-A495-FB5A3983D3EC}"/>
              </a:ext>
            </a:extLst>
          </p:cNvPr>
          <p:cNvSpPr>
            <a:spLocks noGrp="1"/>
          </p:cNvSpPr>
          <p:nvPr>
            <p:ph type="dt" sz="half" idx="10"/>
          </p:nvPr>
        </p:nvSpPr>
        <p:spPr/>
        <p:txBody>
          <a:bodyPr/>
          <a:lstStyle/>
          <a:p>
            <a:fld id="{1BA8D52C-696B-4E86-9CAE-E79BEDDAC2FA}" type="datetime1">
              <a:rPr lang="en-GB" smtClean="0"/>
              <a:t>02/09/2025</a:t>
            </a:fld>
            <a:endParaRPr lang="en-GB"/>
          </a:p>
        </p:txBody>
      </p:sp>
      <p:sp>
        <p:nvSpPr>
          <p:cNvPr id="5" name="Footer Placeholder 4">
            <a:extLst>
              <a:ext uri="{FF2B5EF4-FFF2-40B4-BE49-F238E27FC236}">
                <a16:creationId xmlns:a16="http://schemas.microsoft.com/office/drawing/2014/main" id="{8C77E9B9-B700-3EE8-B302-E988C6EEF0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6F41765-0A93-B66C-E0BA-8237EFAEA4D4}"/>
              </a:ext>
            </a:extLst>
          </p:cNvPr>
          <p:cNvSpPr>
            <a:spLocks noGrp="1"/>
          </p:cNvSpPr>
          <p:nvPr>
            <p:ph type="sldNum" sz="quarter" idx="12"/>
          </p:nvPr>
        </p:nvSpPr>
        <p:spPr/>
        <p:txBody>
          <a:bodyPr/>
          <a:lstStyle/>
          <a:p>
            <a:fld id="{14BE9603-A261-4F02-99DA-2C7999367C51}" type="slidenum">
              <a:rPr lang="en-GB" smtClean="0"/>
              <a:t>‹#›</a:t>
            </a:fld>
            <a:endParaRPr lang="en-GB"/>
          </a:p>
        </p:txBody>
      </p:sp>
    </p:spTree>
    <p:extLst>
      <p:ext uri="{BB962C8B-B14F-4D97-AF65-F5344CB8AC3E}">
        <p14:creationId xmlns:p14="http://schemas.microsoft.com/office/powerpoint/2010/main" val="2648728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1F213-4BE0-5FAA-2682-06D464581B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EA320A3-34AF-63C2-9ADA-6B5C47EDE10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C3A0DF-3AEE-5910-27E6-AFC176ED4FFB}"/>
              </a:ext>
            </a:extLst>
          </p:cNvPr>
          <p:cNvSpPr>
            <a:spLocks noGrp="1"/>
          </p:cNvSpPr>
          <p:nvPr>
            <p:ph type="dt" sz="half" idx="10"/>
          </p:nvPr>
        </p:nvSpPr>
        <p:spPr/>
        <p:txBody>
          <a:bodyPr/>
          <a:lstStyle/>
          <a:p>
            <a:fld id="{797F597B-4A47-45E0-9987-D55C5CFCD095}" type="datetime1">
              <a:rPr lang="en-GB" smtClean="0"/>
              <a:t>02/09/2025</a:t>
            </a:fld>
            <a:endParaRPr lang="en-GB"/>
          </a:p>
        </p:txBody>
      </p:sp>
      <p:sp>
        <p:nvSpPr>
          <p:cNvPr id="5" name="Footer Placeholder 4">
            <a:extLst>
              <a:ext uri="{FF2B5EF4-FFF2-40B4-BE49-F238E27FC236}">
                <a16:creationId xmlns:a16="http://schemas.microsoft.com/office/drawing/2014/main" id="{FFA2C4DA-239B-B91E-B169-4F9EE8089D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71EC41-6E39-B45F-889A-D605E3821838}"/>
              </a:ext>
            </a:extLst>
          </p:cNvPr>
          <p:cNvSpPr>
            <a:spLocks noGrp="1"/>
          </p:cNvSpPr>
          <p:nvPr>
            <p:ph type="sldNum" sz="quarter" idx="12"/>
          </p:nvPr>
        </p:nvSpPr>
        <p:spPr/>
        <p:txBody>
          <a:bodyPr/>
          <a:lstStyle/>
          <a:p>
            <a:fld id="{14BE9603-A261-4F02-99DA-2C7999367C51}" type="slidenum">
              <a:rPr lang="en-GB" smtClean="0"/>
              <a:t>‹#›</a:t>
            </a:fld>
            <a:endParaRPr lang="en-GB"/>
          </a:p>
        </p:txBody>
      </p:sp>
    </p:spTree>
    <p:extLst>
      <p:ext uri="{BB962C8B-B14F-4D97-AF65-F5344CB8AC3E}">
        <p14:creationId xmlns:p14="http://schemas.microsoft.com/office/powerpoint/2010/main" val="597815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FB156-D265-FE94-09A7-F1D5DAD4CBB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A09479-77C2-4BE4-D2C4-3BB7FD6055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40F0630-85E1-C9F1-4399-32192E62DF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BC078A8-40BC-C04E-86BB-677BD9ADA2D2}"/>
              </a:ext>
            </a:extLst>
          </p:cNvPr>
          <p:cNvSpPr>
            <a:spLocks noGrp="1"/>
          </p:cNvSpPr>
          <p:nvPr>
            <p:ph type="dt" sz="half" idx="10"/>
          </p:nvPr>
        </p:nvSpPr>
        <p:spPr/>
        <p:txBody>
          <a:bodyPr/>
          <a:lstStyle/>
          <a:p>
            <a:fld id="{335CB7FE-F4A1-401A-AAD1-1ED5EFF16E55}" type="datetime1">
              <a:rPr lang="en-GB" smtClean="0"/>
              <a:t>02/09/2025</a:t>
            </a:fld>
            <a:endParaRPr lang="en-GB"/>
          </a:p>
        </p:txBody>
      </p:sp>
      <p:sp>
        <p:nvSpPr>
          <p:cNvPr id="6" name="Footer Placeholder 5">
            <a:extLst>
              <a:ext uri="{FF2B5EF4-FFF2-40B4-BE49-F238E27FC236}">
                <a16:creationId xmlns:a16="http://schemas.microsoft.com/office/drawing/2014/main" id="{0FF02DD4-3F3E-168E-F740-B4F76AC5E28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5BBA05C-D919-A1E4-4999-573DE6AC1A5C}"/>
              </a:ext>
            </a:extLst>
          </p:cNvPr>
          <p:cNvSpPr>
            <a:spLocks noGrp="1"/>
          </p:cNvSpPr>
          <p:nvPr>
            <p:ph type="sldNum" sz="quarter" idx="12"/>
          </p:nvPr>
        </p:nvSpPr>
        <p:spPr/>
        <p:txBody>
          <a:bodyPr/>
          <a:lstStyle/>
          <a:p>
            <a:fld id="{14BE9603-A261-4F02-99DA-2C7999367C51}" type="slidenum">
              <a:rPr lang="en-GB" smtClean="0"/>
              <a:t>‹#›</a:t>
            </a:fld>
            <a:endParaRPr lang="en-GB"/>
          </a:p>
        </p:txBody>
      </p:sp>
    </p:spTree>
    <p:extLst>
      <p:ext uri="{BB962C8B-B14F-4D97-AF65-F5344CB8AC3E}">
        <p14:creationId xmlns:p14="http://schemas.microsoft.com/office/powerpoint/2010/main" val="436375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33793-C6A9-46B4-E91D-26D40AE4999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9ABBD82-440A-0340-C96F-5BA956E97B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395E92-F9EE-6168-90A1-7A751EEE56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2C25A44-F77A-6621-39F3-0A51374EFB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E6034F-DBFB-6F06-60CA-646444551F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2A58ED7-DDB9-7CD3-1787-76ADE012BAF0}"/>
              </a:ext>
            </a:extLst>
          </p:cNvPr>
          <p:cNvSpPr>
            <a:spLocks noGrp="1"/>
          </p:cNvSpPr>
          <p:nvPr>
            <p:ph type="dt" sz="half" idx="10"/>
          </p:nvPr>
        </p:nvSpPr>
        <p:spPr/>
        <p:txBody>
          <a:bodyPr/>
          <a:lstStyle/>
          <a:p>
            <a:fld id="{85A14DEC-CFF4-4294-AD39-11AFE965BDE0}" type="datetime1">
              <a:rPr lang="en-GB" smtClean="0"/>
              <a:t>02/09/2025</a:t>
            </a:fld>
            <a:endParaRPr lang="en-GB"/>
          </a:p>
        </p:txBody>
      </p:sp>
      <p:sp>
        <p:nvSpPr>
          <p:cNvPr id="8" name="Footer Placeholder 7">
            <a:extLst>
              <a:ext uri="{FF2B5EF4-FFF2-40B4-BE49-F238E27FC236}">
                <a16:creationId xmlns:a16="http://schemas.microsoft.com/office/drawing/2014/main" id="{88FFD6EF-B7CB-9BF1-23D8-34CD6370758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B82D138-6B72-FDC2-BFAA-6E2091E2A1D8}"/>
              </a:ext>
            </a:extLst>
          </p:cNvPr>
          <p:cNvSpPr>
            <a:spLocks noGrp="1"/>
          </p:cNvSpPr>
          <p:nvPr>
            <p:ph type="sldNum" sz="quarter" idx="12"/>
          </p:nvPr>
        </p:nvSpPr>
        <p:spPr/>
        <p:txBody>
          <a:bodyPr/>
          <a:lstStyle/>
          <a:p>
            <a:fld id="{14BE9603-A261-4F02-99DA-2C7999367C51}" type="slidenum">
              <a:rPr lang="en-GB" smtClean="0"/>
              <a:t>‹#›</a:t>
            </a:fld>
            <a:endParaRPr lang="en-GB"/>
          </a:p>
        </p:txBody>
      </p:sp>
    </p:spTree>
    <p:extLst>
      <p:ext uri="{BB962C8B-B14F-4D97-AF65-F5344CB8AC3E}">
        <p14:creationId xmlns:p14="http://schemas.microsoft.com/office/powerpoint/2010/main" val="21649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67248-869C-3757-E19B-2B451D55D4B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17D2D77-3780-DCFF-F327-0EDE56B6875F}"/>
              </a:ext>
            </a:extLst>
          </p:cNvPr>
          <p:cNvSpPr>
            <a:spLocks noGrp="1"/>
          </p:cNvSpPr>
          <p:nvPr>
            <p:ph type="dt" sz="half" idx="10"/>
          </p:nvPr>
        </p:nvSpPr>
        <p:spPr/>
        <p:txBody>
          <a:bodyPr/>
          <a:lstStyle/>
          <a:p>
            <a:fld id="{A708B4A2-0402-4887-8950-18A62CC5BE9B}" type="datetime1">
              <a:rPr lang="en-GB" smtClean="0"/>
              <a:t>02/09/2025</a:t>
            </a:fld>
            <a:endParaRPr lang="en-GB"/>
          </a:p>
        </p:txBody>
      </p:sp>
      <p:sp>
        <p:nvSpPr>
          <p:cNvPr id="4" name="Footer Placeholder 3">
            <a:extLst>
              <a:ext uri="{FF2B5EF4-FFF2-40B4-BE49-F238E27FC236}">
                <a16:creationId xmlns:a16="http://schemas.microsoft.com/office/drawing/2014/main" id="{5642D6AC-0882-E7E1-E2BF-FF36C996C21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D7DAB0E-B7D2-BE68-484F-3262D1D1574B}"/>
              </a:ext>
            </a:extLst>
          </p:cNvPr>
          <p:cNvSpPr>
            <a:spLocks noGrp="1"/>
          </p:cNvSpPr>
          <p:nvPr>
            <p:ph type="sldNum" sz="quarter" idx="12"/>
          </p:nvPr>
        </p:nvSpPr>
        <p:spPr/>
        <p:txBody>
          <a:bodyPr/>
          <a:lstStyle/>
          <a:p>
            <a:fld id="{14BE9603-A261-4F02-99DA-2C7999367C51}" type="slidenum">
              <a:rPr lang="en-GB" smtClean="0"/>
              <a:t>‹#›</a:t>
            </a:fld>
            <a:endParaRPr lang="en-GB"/>
          </a:p>
        </p:txBody>
      </p:sp>
    </p:spTree>
    <p:extLst>
      <p:ext uri="{BB962C8B-B14F-4D97-AF65-F5344CB8AC3E}">
        <p14:creationId xmlns:p14="http://schemas.microsoft.com/office/powerpoint/2010/main" val="285485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383A7E-C847-FB51-6CDC-A9ECD12FCB08}"/>
              </a:ext>
            </a:extLst>
          </p:cNvPr>
          <p:cNvSpPr>
            <a:spLocks noGrp="1"/>
          </p:cNvSpPr>
          <p:nvPr>
            <p:ph type="dt" sz="half" idx="10"/>
          </p:nvPr>
        </p:nvSpPr>
        <p:spPr/>
        <p:txBody>
          <a:bodyPr/>
          <a:lstStyle/>
          <a:p>
            <a:fld id="{49549E8D-2D61-4B6F-A0B3-F79518EA5138}" type="datetime1">
              <a:rPr lang="en-GB" smtClean="0"/>
              <a:t>02/09/2025</a:t>
            </a:fld>
            <a:endParaRPr lang="en-GB"/>
          </a:p>
        </p:txBody>
      </p:sp>
      <p:sp>
        <p:nvSpPr>
          <p:cNvPr id="3" name="Footer Placeholder 2">
            <a:extLst>
              <a:ext uri="{FF2B5EF4-FFF2-40B4-BE49-F238E27FC236}">
                <a16:creationId xmlns:a16="http://schemas.microsoft.com/office/drawing/2014/main" id="{F9D8972A-7291-B7B8-7F0A-9389AA16A78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490A9A8-BEA8-6139-D4A9-4EA870E4E2F6}"/>
              </a:ext>
            </a:extLst>
          </p:cNvPr>
          <p:cNvSpPr>
            <a:spLocks noGrp="1"/>
          </p:cNvSpPr>
          <p:nvPr>
            <p:ph type="sldNum" sz="quarter" idx="12"/>
          </p:nvPr>
        </p:nvSpPr>
        <p:spPr/>
        <p:txBody>
          <a:bodyPr/>
          <a:lstStyle/>
          <a:p>
            <a:fld id="{14BE9603-A261-4F02-99DA-2C7999367C51}" type="slidenum">
              <a:rPr lang="en-GB" smtClean="0"/>
              <a:t>‹#›</a:t>
            </a:fld>
            <a:endParaRPr lang="en-GB"/>
          </a:p>
        </p:txBody>
      </p:sp>
    </p:spTree>
    <p:extLst>
      <p:ext uri="{BB962C8B-B14F-4D97-AF65-F5344CB8AC3E}">
        <p14:creationId xmlns:p14="http://schemas.microsoft.com/office/powerpoint/2010/main" val="466306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6EDBF-83EE-A900-28FB-2E5C6CA0FA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D281870-A08F-ABEE-6E02-72AB33BDC3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7C210E5-A9D6-4E20-6146-61BF787C8B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1F5779-0922-3551-7266-C9DACB59EFA9}"/>
              </a:ext>
            </a:extLst>
          </p:cNvPr>
          <p:cNvSpPr>
            <a:spLocks noGrp="1"/>
          </p:cNvSpPr>
          <p:nvPr>
            <p:ph type="dt" sz="half" idx="10"/>
          </p:nvPr>
        </p:nvSpPr>
        <p:spPr/>
        <p:txBody>
          <a:bodyPr/>
          <a:lstStyle/>
          <a:p>
            <a:fld id="{AAF4A86E-A9D0-4770-B24E-477EF50985C8}" type="datetime1">
              <a:rPr lang="en-GB" smtClean="0"/>
              <a:t>02/09/2025</a:t>
            </a:fld>
            <a:endParaRPr lang="en-GB"/>
          </a:p>
        </p:txBody>
      </p:sp>
      <p:sp>
        <p:nvSpPr>
          <p:cNvPr id="6" name="Footer Placeholder 5">
            <a:extLst>
              <a:ext uri="{FF2B5EF4-FFF2-40B4-BE49-F238E27FC236}">
                <a16:creationId xmlns:a16="http://schemas.microsoft.com/office/drawing/2014/main" id="{ABDBEF56-F8FC-2CCE-2548-FCFF9E6FA7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9F91F1-F307-6BE0-2EC9-DDECE51692C0}"/>
              </a:ext>
            </a:extLst>
          </p:cNvPr>
          <p:cNvSpPr>
            <a:spLocks noGrp="1"/>
          </p:cNvSpPr>
          <p:nvPr>
            <p:ph type="sldNum" sz="quarter" idx="12"/>
          </p:nvPr>
        </p:nvSpPr>
        <p:spPr/>
        <p:txBody>
          <a:bodyPr/>
          <a:lstStyle/>
          <a:p>
            <a:fld id="{14BE9603-A261-4F02-99DA-2C7999367C51}" type="slidenum">
              <a:rPr lang="en-GB" smtClean="0"/>
              <a:t>‹#›</a:t>
            </a:fld>
            <a:endParaRPr lang="en-GB"/>
          </a:p>
        </p:txBody>
      </p:sp>
    </p:spTree>
    <p:extLst>
      <p:ext uri="{BB962C8B-B14F-4D97-AF65-F5344CB8AC3E}">
        <p14:creationId xmlns:p14="http://schemas.microsoft.com/office/powerpoint/2010/main" val="4283698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FFE79-94F6-9084-CEEE-93301622CE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AEF8076-1448-3C0D-E52A-D52D80FDFE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ACECE9C-A4F4-7DE2-01BC-BC2D22D556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6562EB-D6FE-312F-1605-7978F41B8EA0}"/>
              </a:ext>
            </a:extLst>
          </p:cNvPr>
          <p:cNvSpPr>
            <a:spLocks noGrp="1"/>
          </p:cNvSpPr>
          <p:nvPr>
            <p:ph type="dt" sz="half" idx="10"/>
          </p:nvPr>
        </p:nvSpPr>
        <p:spPr/>
        <p:txBody>
          <a:bodyPr/>
          <a:lstStyle/>
          <a:p>
            <a:fld id="{A5E4AA31-0489-4169-9625-8882015DFE3E}" type="datetime1">
              <a:rPr lang="en-GB" smtClean="0"/>
              <a:t>02/09/2025</a:t>
            </a:fld>
            <a:endParaRPr lang="en-GB"/>
          </a:p>
        </p:txBody>
      </p:sp>
      <p:sp>
        <p:nvSpPr>
          <p:cNvPr id="6" name="Footer Placeholder 5">
            <a:extLst>
              <a:ext uri="{FF2B5EF4-FFF2-40B4-BE49-F238E27FC236}">
                <a16:creationId xmlns:a16="http://schemas.microsoft.com/office/drawing/2014/main" id="{C6BAAAE2-53D0-9857-5C87-658D97F07B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7B4E7E2-99D8-A06C-EAAE-B75B4E71B9A5}"/>
              </a:ext>
            </a:extLst>
          </p:cNvPr>
          <p:cNvSpPr>
            <a:spLocks noGrp="1"/>
          </p:cNvSpPr>
          <p:nvPr>
            <p:ph type="sldNum" sz="quarter" idx="12"/>
          </p:nvPr>
        </p:nvSpPr>
        <p:spPr/>
        <p:txBody>
          <a:bodyPr/>
          <a:lstStyle/>
          <a:p>
            <a:fld id="{14BE9603-A261-4F02-99DA-2C7999367C51}" type="slidenum">
              <a:rPr lang="en-GB" smtClean="0"/>
              <a:t>‹#›</a:t>
            </a:fld>
            <a:endParaRPr lang="en-GB"/>
          </a:p>
        </p:txBody>
      </p:sp>
    </p:spTree>
    <p:extLst>
      <p:ext uri="{BB962C8B-B14F-4D97-AF65-F5344CB8AC3E}">
        <p14:creationId xmlns:p14="http://schemas.microsoft.com/office/powerpoint/2010/main" val="1606637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058CAE-0803-DED9-9F1F-CA8E22B6D1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28180A3-51EE-52A8-F60C-1112FBA5A0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3F2020-3E24-8BD9-5AAA-13E27EBBFF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94107B0-66E9-4430-BE37-EBAA71C2D229}" type="datetime1">
              <a:rPr lang="en-GB" smtClean="0"/>
              <a:t>02/09/2025</a:t>
            </a:fld>
            <a:endParaRPr lang="en-GB"/>
          </a:p>
        </p:txBody>
      </p:sp>
      <p:sp>
        <p:nvSpPr>
          <p:cNvPr id="5" name="Footer Placeholder 4">
            <a:extLst>
              <a:ext uri="{FF2B5EF4-FFF2-40B4-BE49-F238E27FC236}">
                <a16:creationId xmlns:a16="http://schemas.microsoft.com/office/drawing/2014/main" id="{0505B6AA-405C-C8DF-457D-F32D97CF85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8E745239-52A8-39B4-CC00-A0190FE514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4BE9603-A261-4F02-99DA-2C7999367C51}" type="slidenum">
              <a:rPr lang="en-GB" smtClean="0"/>
              <a:t>‹#›</a:t>
            </a:fld>
            <a:endParaRPr lang="en-GB"/>
          </a:p>
        </p:txBody>
      </p:sp>
    </p:spTree>
    <p:extLst>
      <p:ext uri="{BB962C8B-B14F-4D97-AF65-F5344CB8AC3E}">
        <p14:creationId xmlns:p14="http://schemas.microsoft.com/office/powerpoint/2010/main" val="850509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A175E-EE03-18A6-2822-64F780E7788F}"/>
              </a:ext>
            </a:extLst>
          </p:cNvPr>
          <p:cNvSpPr>
            <a:spLocks noGrp="1"/>
          </p:cNvSpPr>
          <p:nvPr>
            <p:ph type="ctrTitle"/>
          </p:nvPr>
        </p:nvSpPr>
        <p:spPr>
          <a:xfrm>
            <a:off x="821933" y="1122363"/>
            <a:ext cx="10243333" cy="1559192"/>
          </a:xfrm>
        </p:spPr>
        <p:txBody>
          <a:bodyPr>
            <a:normAutofit/>
          </a:bodyPr>
          <a:lstStyle/>
          <a:p>
            <a:r>
              <a:rPr lang="en-GB" sz="4000" dirty="0"/>
              <a:t>Why did Tamil need to borrow a term like</a:t>
            </a:r>
            <a:br>
              <a:rPr lang="en-GB" sz="4000" dirty="0"/>
            </a:br>
            <a:r>
              <a:rPr lang="en-GB" sz="4000" dirty="0" err="1"/>
              <a:t>upamā</a:t>
            </a:r>
            <a:r>
              <a:rPr lang="en-GB" sz="4000" dirty="0"/>
              <a:t> when it already had resources of its own?</a:t>
            </a:r>
          </a:p>
        </p:txBody>
      </p:sp>
      <p:sp>
        <p:nvSpPr>
          <p:cNvPr id="3" name="Subtitle 2">
            <a:extLst>
              <a:ext uri="{FF2B5EF4-FFF2-40B4-BE49-F238E27FC236}">
                <a16:creationId xmlns:a16="http://schemas.microsoft.com/office/drawing/2014/main" id="{799CD1F6-D5F9-0885-8946-139DB4161D93}"/>
              </a:ext>
            </a:extLst>
          </p:cNvPr>
          <p:cNvSpPr>
            <a:spLocks noGrp="1"/>
          </p:cNvSpPr>
          <p:nvPr>
            <p:ph type="subTitle" idx="1"/>
          </p:nvPr>
        </p:nvSpPr>
        <p:spPr/>
        <p:txBody>
          <a:bodyPr>
            <a:normAutofit lnSpcReduction="10000"/>
          </a:bodyPr>
          <a:lstStyle/>
          <a:p>
            <a:r>
              <a:rPr lang="de-DE" dirty="0"/>
              <a:t>Jean-Luc Chevillard</a:t>
            </a:r>
            <a:br>
              <a:rPr lang="de-DE" dirty="0"/>
            </a:br>
            <a:r>
              <a:rPr lang="de-DE" dirty="0"/>
              <a:t>(HTL &amp; </a:t>
            </a:r>
            <a:r>
              <a:rPr lang="de-DE" dirty="0" err="1"/>
              <a:t>Tamilex</a:t>
            </a:r>
            <a:r>
              <a:rPr lang="de-DE" dirty="0"/>
              <a:t>)</a:t>
            </a:r>
          </a:p>
          <a:p>
            <a:endParaRPr lang="de-DE" dirty="0"/>
          </a:p>
          <a:p>
            <a:r>
              <a:rPr lang="de-DE" dirty="0"/>
              <a:t>CTSS 2025, Budapest, ELTE, Wednesday 3rd September</a:t>
            </a:r>
            <a:endParaRPr lang="en-GB" dirty="0"/>
          </a:p>
        </p:txBody>
      </p:sp>
      <p:sp>
        <p:nvSpPr>
          <p:cNvPr id="4" name="Slide Number Placeholder 3">
            <a:extLst>
              <a:ext uri="{FF2B5EF4-FFF2-40B4-BE49-F238E27FC236}">
                <a16:creationId xmlns:a16="http://schemas.microsoft.com/office/drawing/2014/main" id="{895BF082-A8B1-74DE-67A4-A1DD844CCAF8}"/>
              </a:ext>
            </a:extLst>
          </p:cNvPr>
          <p:cNvSpPr>
            <a:spLocks noGrp="1"/>
          </p:cNvSpPr>
          <p:nvPr>
            <p:ph type="sldNum" sz="quarter" idx="12"/>
          </p:nvPr>
        </p:nvSpPr>
        <p:spPr/>
        <p:txBody>
          <a:bodyPr/>
          <a:lstStyle/>
          <a:p>
            <a:fld id="{14BE9603-A261-4F02-99DA-2C7999367C51}" type="slidenum">
              <a:rPr lang="en-GB" smtClean="0"/>
              <a:t>1</a:t>
            </a:fld>
            <a:endParaRPr lang="en-GB"/>
          </a:p>
        </p:txBody>
      </p:sp>
    </p:spTree>
    <p:extLst>
      <p:ext uri="{BB962C8B-B14F-4D97-AF65-F5344CB8AC3E}">
        <p14:creationId xmlns:p14="http://schemas.microsoft.com/office/powerpoint/2010/main" val="2787346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ED2DB4-EC1A-EC16-E8ED-A3E8C4FE56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C4A9AB-6F4A-66FB-A0D3-01D8EFF2418C}"/>
              </a:ext>
            </a:extLst>
          </p:cNvPr>
          <p:cNvSpPr>
            <a:spLocks noGrp="1"/>
          </p:cNvSpPr>
          <p:nvPr>
            <p:ph type="title"/>
          </p:nvPr>
        </p:nvSpPr>
        <p:spPr>
          <a:xfrm>
            <a:off x="838200" y="92467"/>
            <a:ext cx="10515600" cy="832207"/>
          </a:xfrm>
        </p:spPr>
        <p:txBody>
          <a:bodyPr>
            <a:normAutofit/>
          </a:bodyPr>
          <a:lstStyle/>
          <a:p>
            <a:pPr algn="ctr"/>
            <a:r>
              <a:rPr lang="de-DE" dirty="0" err="1"/>
              <a:t>Section</a:t>
            </a:r>
            <a:r>
              <a:rPr lang="de-DE" dirty="0"/>
              <a:t> 1 (7)</a:t>
            </a:r>
            <a:endParaRPr lang="en-GB" dirty="0"/>
          </a:p>
        </p:txBody>
      </p:sp>
      <p:sp>
        <p:nvSpPr>
          <p:cNvPr id="3" name="Content Placeholder 2">
            <a:extLst>
              <a:ext uri="{FF2B5EF4-FFF2-40B4-BE49-F238E27FC236}">
                <a16:creationId xmlns:a16="http://schemas.microsoft.com/office/drawing/2014/main" id="{E9E1EF05-6D88-2B2C-D019-7F3D9FD7AC0B}"/>
              </a:ext>
            </a:extLst>
          </p:cNvPr>
          <p:cNvSpPr>
            <a:spLocks noGrp="1"/>
          </p:cNvSpPr>
          <p:nvPr>
            <p:ph idx="1"/>
          </p:nvPr>
        </p:nvSpPr>
        <p:spPr>
          <a:xfrm>
            <a:off x="595901" y="924675"/>
            <a:ext cx="11024171" cy="5630238"/>
          </a:xfrm>
        </p:spPr>
        <p:txBody>
          <a:bodyPr>
            <a:noAutofit/>
          </a:bodyPr>
          <a:lstStyle/>
          <a:p>
            <a:pPr marL="0" indent="0">
              <a:lnSpc>
                <a:spcPct val="100000"/>
              </a:lnSpc>
              <a:buNone/>
            </a:pPr>
            <a:r>
              <a:rPr lang="en-GB" sz="3400" dirty="0">
                <a:highlight>
                  <a:srgbClr val="FFFF00"/>
                </a:highlight>
              </a:rPr>
              <a:t>That list seems to have been initially contained in a lost treatise called </a:t>
            </a:r>
            <a:r>
              <a:rPr lang="en-GB" sz="3400" dirty="0" err="1">
                <a:highlight>
                  <a:srgbClr val="FFFF00"/>
                </a:highlight>
              </a:rPr>
              <a:t>Aṇiyiyal</a:t>
            </a:r>
            <a:r>
              <a:rPr lang="en-GB" sz="3400" dirty="0">
                <a:highlight>
                  <a:srgbClr val="FFFF00"/>
                </a:highlight>
              </a:rPr>
              <a:t> (AI) “Chapter on ornaments”, but is now known only in an indirect manner</a:t>
            </a:r>
            <a:r>
              <a:rPr lang="en-GB" sz="3400" dirty="0"/>
              <a:t>, first because it is cited in the </a:t>
            </a:r>
            <a:r>
              <a:rPr lang="en-GB" sz="3400" i="1" dirty="0" err="1"/>
              <a:t>Yāpparuṅkalavirutti</a:t>
            </a:r>
            <a:r>
              <a:rPr lang="en-GB" sz="3400" dirty="0"/>
              <a:t> (YV) and secondly because it seems to have belonged to a corpus of texts which were part of the basis for the compilation of Tamil poetical vocabularies, nowadays referred to as </a:t>
            </a:r>
            <a:r>
              <a:rPr lang="en-GB" sz="3400" i="1" dirty="0" err="1"/>
              <a:t>nikaṇṭu</a:t>
            </a:r>
            <a:r>
              <a:rPr lang="en-GB" sz="3400" dirty="0"/>
              <a:t>-s, among which the oldest one is the </a:t>
            </a:r>
            <a:r>
              <a:rPr lang="en-GB" sz="3400" i="1" dirty="0" err="1"/>
              <a:t>Tivākaram</a:t>
            </a:r>
            <a:r>
              <a:rPr lang="en-GB" sz="3400" i="1" dirty="0"/>
              <a:t> </a:t>
            </a:r>
            <a:r>
              <a:rPr lang="en-GB" sz="3400" i="1" dirty="0">
                <a:highlight>
                  <a:srgbClr val="00FF00"/>
                </a:highlight>
              </a:rPr>
              <a:t>(Fnote3)</a:t>
            </a:r>
            <a:r>
              <a:rPr lang="en-GB" sz="3400" dirty="0"/>
              <a:t>.  On the basis of that evidence, it appears possible to postulate that the AI was composed in the 9th century or before. </a:t>
            </a:r>
          </a:p>
        </p:txBody>
      </p:sp>
      <p:sp>
        <p:nvSpPr>
          <p:cNvPr id="4" name="Slide Number Placeholder 3">
            <a:extLst>
              <a:ext uri="{FF2B5EF4-FFF2-40B4-BE49-F238E27FC236}">
                <a16:creationId xmlns:a16="http://schemas.microsoft.com/office/drawing/2014/main" id="{C8D72469-798D-12E1-D114-B0D7A7565B55}"/>
              </a:ext>
            </a:extLst>
          </p:cNvPr>
          <p:cNvSpPr>
            <a:spLocks noGrp="1"/>
          </p:cNvSpPr>
          <p:nvPr>
            <p:ph type="sldNum" sz="quarter" idx="12"/>
          </p:nvPr>
        </p:nvSpPr>
        <p:spPr/>
        <p:txBody>
          <a:bodyPr/>
          <a:lstStyle/>
          <a:p>
            <a:fld id="{14BE9603-A261-4F02-99DA-2C7999367C51}" type="slidenum">
              <a:rPr lang="en-GB" smtClean="0"/>
              <a:t>10</a:t>
            </a:fld>
            <a:endParaRPr lang="en-GB"/>
          </a:p>
        </p:txBody>
      </p:sp>
    </p:spTree>
    <p:extLst>
      <p:ext uri="{BB962C8B-B14F-4D97-AF65-F5344CB8AC3E}">
        <p14:creationId xmlns:p14="http://schemas.microsoft.com/office/powerpoint/2010/main" val="2798618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B89600-C4F2-9B83-714C-C2572A7A21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977EA3-D05E-3BDF-303A-DA4AD8A039FF}"/>
              </a:ext>
            </a:extLst>
          </p:cNvPr>
          <p:cNvSpPr>
            <a:spLocks noGrp="1"/>
          </p:cNvSpPr>
          <p:nvPr>
            <p:ph type="title"/>
          </p:nvPr>
        </p:nvSpPr>
        <p:spPr>
          <a:xfrm>
            <a:off x="838200" y="92467"/>
            <a:ext cx="10515600" cy="832207"/>
          </a:xfrm>
        </p:spPr>
        <p:txBody>
          <a:bodyPr>
            <a:normAutofit/>
          </a:bodyPr>
          <a:lstStyle/>
          <a:p>
            <a:pPr algn="ctr"/>
            <a:r>
              <a:rPr lang="de-DE" dirty="0" err="1"/>
              <a:t>Section</a:t>
            </a:r>
            <a:r>
              <a:rPr lang="de-DE" dirty="0"/>
              <a:t> 1 (7) </a:t>
            </a:r>
            <a:r>
              <a:rPr lang="en-GB" i="1" dirty="0">
                <a:highlight>
                  <a:srgbClr val="00FF00"/>
                </a:highlight>
              </a:rPr>
              <a:t>(Fnote3)</a:t>
            </a:r>
            <a:endParaRPr lang="en-GB" dirty="0"/>
          </a:p>
        </p:txBody>
      </p:sp>
      <p:sp>
        <p:nvSpPr>
          <p:cNvPr id="3" name="Content Placeholder 2">
            <a:extLst>
              <a:ext uri="{FF2B5EF4-FFF2-40B4-BE49-F238E27FC236}">
                <a16:creationId xmlns:a16="http://schemas.microsoft.com/office/drawing/2014/main" id="{A97CDB2E-C98A-76CA-97C3-0DF45404DDEF}"/>
              </a:ext>
            </a:extLst>
          </p:cNvPr>
          <p:cNvSpPr>
            <a:spLocks noGrp="1"/>
          </p:cNvSpPr>
          <p:nvPr>
            <p:ph idx="1"/>
          </p:nvPr>
        </p:nvSpPr>
        <p:spPr>
          <a:xfrm>
            <a:off x="595901" y="924675"/>
            <a:ext cx="11024171" cy="5630238"/>
          </a:xfrm>
        </p:spPr>
        <p:txBody>
          <a:bodyPr>
            <a:noAutofit/>
          </a:bodyPr>
          <a:lstStyle/>
          <a:p>
            <a:pPr marL="0" indent="0">
              <a:lnSpc>
                <a:spcPct val="100000"/>
              </a:lnSpc>
              <a:buNone/>
            </a:pPr>
            <a:r>
              <a:rPr lang="en-GB" sz="3400" i="1" dirty="0">
                <a:highlight>
                  <a:srgbClr val="00FF00"/>
                </a:highlight>
              </a:rPr>
              <a:t>(Fnote3)</a:t>
            </a:r>
            <a:r>
              <a:rPr lang="en-GB" sz="3400" dirty="0"/>
              <a:t>. </a:t>
            </a:r>
            <a:r>
              <a:rPr lang="en-GB" sz="3200" dirty="0"/>
              <a:t>The 9</a:t>
            </a:r>
            <a:r>
              <a:rPr lang="en-GB" sz="3200" baseline="30000" dirty="0"/>
              <a:t>th</a:t>
            </a:r>
            <a:r>
              <a:rPr lang="en-GB" sz="3200" dirty="0"/>
              <a:t> cent. </a:t>
            </a:r>
            <a:r>
              <a:rPr lang="en-GB" sz="3200" i="1" dirty="0" err="1"/>
              <a:t>Tivākaram</a:t>
            </a:r>
            <a:r>
              <a:rPr lang="en-GB" sz="3200" dirty="0"/>
              <a:t>, most ancient preserved Tamil </a:t>
            </a:r>
            <a:r>
              <a:rPr lang="en-GB" sz="3200" i="1" dirty="0" err="1"/>
              <a:t>nikaṇṭu</a:t>
            </a:r>
            <a:r>
              <a:rPr lang="en-GB" sz="3200" dirty="0"/>
              <a:t> (or </a:t>
            </a:r>
            <a:r>
              <a:rPr lang="en-GB" sz="3200" i="1" dirty="0" err="1"/>
              <a:t>kōṣa</a:t>
            </a:r>
            <a:r>
              <a:rPr lang="en-GB" sz="3200" dirty="0"/>
              <a:t>), contains a list of 28 </a:t>
            </a:r>
            <a:r>
              <a:rPr lang="en-GB" sz="3200" i="1" dirty="0" err="1"/>
              <a:t>alaṅkāram</a:t>
            </a:r>
            <a:r>
              <a:rPr lang="en-GB" sz="3200" dirty="0"/>
              <a:t>-s “ornaments”. The 10</a:t>
            </a:r>
            <a:r>
              <a:rPr lang="en-GB" sz="3200" baseline="30000" dirty="0"/>
              <a:t>th</a:t>
            </a:r>
            <a:r>
              <a:rPr lang="en-GB" sz="3200" dirty="0"/>
              <a:t> century commentary to the 10</a:t>
            </a:r>
            <a:r>
              <a:rPr lang="en-GB" sz="3200" baseline="30000" dirty="0"/>
              <a:t>th</a:t>
            </a:r>
            <a:r>
              <a:rPr lang="en-GB" sz="3200" dirty="0"/>
              <a:t> century </a:t>
            </a:r>
            <a:r>
              <a:rPr lang="en-GB" sz="3200" i="1" dirty="0" err="1"/>
              <a:t>Yāpparuṅkalam</a:t>
            </a:r>
            <a:r>
              <a:rPr lang="en-GB" sz="3200" dirty="0"/>
              <a:t>, a metrical treatise, contains a list of ornaments which is almost identical to the </a:t>
            </a:r>
            <a:r>
              <a:rPr lang="en-GB" sz="3200" i="1" dirty="0" err="1"/>
              <a:t>Tivākaram</a:t>
            </a:r>
            <a:r>
              <a:rPr lang="en-GB" sz="3200" dirty="0"/>
              <a:t> list, and says that it was composed by </a:t>
            </a:r>
            <a:r>
              <a:rPr lang="en-GB" sz="3200" dirty="0" err="1"/>
              <a:t>Aṇiyiyal-uṭaiyār</a:t>
            </a:r>
            <a:r>
              <a:rPr lang="en-GB" sz="3200" dirty="0"/>
              <a:t> “He who possesses the </a:t>
            </a:r>
            <a:r>
              <a:rPr lang="en-GB" sz="3200" i="1" dirty="0" err="1"/>
              <a:t>Aṇiyiyal</a:t>
            </a:r>
            <a:r>
              <a:rPr lang="en-GB" sz="3200" dirty="0"/>
              <a:t>”. I have examined in detail the variant forms of that list of 28 ornaments inside those two texts, and inside two other Tamil </a:t>
            </a:r>
            <a:r>
              <a:rPr lang="en-GB" sz="3200" i="1" dirty="0" err="1"/>
              <a:t>nikaṇṭu</a:t>
            </a:r>
            <a:r>
              <a:rPr lang="en-GB" sz="3200" dirty="0"/>
              <a:t>-s in a forthcoming article which is due to appear in the Future in a Festschrift in honour of Professor G. </a:t>
            </a:r>
            <a:r>
              <a:rPr lang="en-GB" sz="3200" dirty="0" err="1"/>
              <a:t>Vijayavenugopal</a:t>
            </a:r>
            <a:r>
              <a:rPr lang="en-GB" sz="3200" dirty="0"/>
              <a:t>.</a:t>
            </a:r>
          </a:p>
        </p:txBody>
      </p:sp>
      <p:sp>
        <p:nvSpPr>
          <p:cNvPr id="4" name="Slide Number Placeholder 3">
            <a:extLst>
              <a:ext uri="{FF2B5EF4-FFF2-40B4-BE49-F238E27FC236}">
                <a16:creationId xmlns:a16="http://schemas.microsoft.com/office/drawing/2014/main" id="{976B4FE3-C673-D21E-FC9D-0BECEED037FC}"/>
              </a:ext>
            </a:extLst>
          </p:cNvPr>
          <p:cNvSpPr>
            <a:spLocks noGrp="1"/>
          </p:cNvSpPr>
          <p:nvPr>
            <p:ph type="sldNum" sz="quarter" idx="12"/>
          </p:nvPr>
        </p:nvSpPr>
        <p:spPr/>
        <p:txBody>
          <a:bodyPr/>
          <a:lstStyle/>
          <a:p>
            <a:fld id="{14BE9603-A261-4F02-99DA-2C7999367C51}" type="slidenum">
              <a:rPr lang="en-GB" smtClean="0"/>
              <a:t>11</a:t>
            </a:fld>
            <a:endParaRPr lang="en-GB"/>
          </a:p>
        </p:txBody>
      </p:sp>
    </p:spTree>
    <p:extLst>
      <p:ext uri="{BB962C8B-B14F-4D97-AF65-F5344CB8AC3E}">
        <p14:creationId xmlns:p14="http://schemas.microsoft.com/office/powerpoint/2010/main" val="2050462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7F6474-816B-357F-AF01-22FBDAD87A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7AC158-A43B-4098-3791-8D5551C8ED02}"/>
              </a:ext>
            </a:extLst>
          </p:cNvPr>
          <p:cNvSpPr>
            <a:spLocks noGrp="1"/>
          </p:cNvSpPr>
          <p:nvPr>
            <p:ph type="title"/>
          </p:nvPr>
        </p:nvSpPr>
        <p:spPr>
          <a:xfrm>
            <a:off x="838200" y="92467"/>
            <a:ext cx="10515600" cy="832207"/>
          </a:xfrm>
        </p:spPr>
        <p:txBody>
          <a:bodyPr>
            <a:normAutofit/>
          </a:bodyPr>
          <a:lstStyle/>
          <a:p>
            <a:pPr algn="ctr"/>
            <a:r>
              <a:rPr lang="de-DE" dirty="0" err="1"/>
              <a:t>Section</a:t>
            </a:r>
            <a:r>
              <a:rPr lang="de-DE" dirty="0"/>
              <a:t> 1 (8)</a:t>
            </a:r>
            <a:endParaRPr lang="en-GB" dirty="0"/>
          </a:p>
        </p:txBody>
      </p:sp>
      <p:sp>
        <p:nvSpPr>
          <p:cNvPr id="3" name="Content Placeholder 2">
            <a:extLst>
              <a:ext uri="{FF2B5EF4-FFF2-40B4-BE49-F238E27FC236}">
                <a16:creationId xmlns:a16="http://schemas.microsoft.com/office/drawing/2014/main" id="{FFB7B4D6-D99B-E0B3-FB7E-D5C2AD019256}"/>
              </a:ext>
            </a:extLst>
          </p:cNvPr>
          <p:cNvSpPr>
            <a:spLocks noGrp="1"/>
          </p:cNvSpPr>
          <p:nvPr>
            <p:ph idx="1"/>
          </p:nvPr>
        </p:nvSpPr>
        <p:spPr>
          <a:xfrm>
            <a:off x="595901" y="924675"/>
            <a:ext cx="11024171" cy="5630238"/>
          </a:xfrm>
        </p:spPr>
        <p:txBody>
          <a:bodyPr>
            <a:noAutofit/>
          </a:bodyPr>
          <a:lstStyle/>
          <a:p>
            <a:pPr marL="0" indent="0">
              <a:lnSpc>
                <a:spcPct val="100000"/>
              </a:lnSpc>
              <a:buNone/>
            </a:pPr>
            <a:r>
              <a:rPr lang="en-GB" sz="3600" dirty="0"/>
              <a:t>Inside that AI list, 6 items are (phonetically) adapted from Sanskrit whereas the remaining 22 are Tamil terms or expressions. These six items, and their positions in the list of 28, are the following: </a:t>
            </a:r>
            <a:r>
              <a:rPr lang="en-GB" sz="3600" i="1" dirty="0" err="1"/>
              <a:t>uruvakam</a:t>
            </a:r>
            <a:r>
              <a:rPr lang="en-GB" sz="3600" dirty="0"/>
              <a:t> (1</a:t>
            </a:r>
            <a:r>
              <a:rPr lang="en-GB" sz="3600" baseline="30000" dirty="0"/>
              <a:t>st</a:t>
            </a:r>
            <a:r>
              <a:rPr lang="en-GB" sz="3600" dirty="0"/>
              <a:t>) [</a:t>
            </a:r>
            <a:r>
              <a:rPr lang="en-GB" sz="3600" dirty="0" err="1"/>
              <a:t>skt.</a:t>
            </a:r>
            <a:r>
              <a:rPr lang="en-GB" sz="3600" dirty="0"/>
              <a:t> </a:t>
            </a:r>
            <a:r>
              <a:rPr lang="en-GB" sz="3600" i="1" dirty="0" err="1"/>
              <a:t>rūpaka</a:t>
            </a:r>
            <a:r>
              <a:rPr lang="en-GB" sz="3600" dirty="0"/>
              <a:t>], </a:t>
            </a:r>
            <a:r>
              <a:rPr lang="en-GB" sz="3600" i="1" dirty="0" err="1"/>
              <a:t>uvamai</a:t>
            </a:r>
            <a:r>
              <a:rPr lang="en-GB" sz="3600" dirty="0"/>
              <a:t> (2</a:t>
            </a:r>
            <a:r>
              <a:rPr lang="en-GB" sz="3600" baseline="30000" dirty="0"/>
              <a:t>nd</a:t>
            </a:r>
            <a:r>
              <a:rPr lang="en-GB" sz="3600" dirty="0"/>
              <a:t>) [</a:t>
            </a:r>
            <a:r>
              <a:rPr lang="en-GB" sz="3600" dirty="0" err="1"/>
              <a:t>skt.</a:t>
            </a:r>
            <a:r>
              <a:rPr lang="en-GB" sz="3600" dirty="0"/>
              <a:t> </a:t>
            </a:r>
            <a:r>
              <a:rPr lang="en-GB" sz="3600" i="1" dirty="0" err="1"/>
              <a:t>upamā</a:t>
            </a:r>
            <a:r>
              <a:rPr lang="en-GB" sz="3600" dirty="0"/>
              <a:t>], </a:t>
            </a:r>
            <a:r>
              <a:rPr lang="en-GB" sz="3600" i="1" dirty="0" err="1"/>
              <a:t>vārttai</a:t>
            </a:r>
            <a:r>
              <a:rPr lang="en-GB" sz="3600" dirty="0"/>
              <a:t> (8</a:t>
            </a:r>
            <a:r>
              <a:rPr lang="en-GB" sz="3600" baseline="30000" dirty="0"/>
              <a:t>th</a:t>
            </a:r>
            <a:r>
              <a:rPr lang="en-GB" sz="3600" dirty="0"/>
              <a:t>) [</a:t>
            </a:r>
            <a:r>
              <a:rPr lang="en-GB" sz="3600" dirty="0" err="1"/>
              <a:t>skt.</a:t>
            </a:r>
            <a:r>
              <a:rPr lang="en-GB" sz="3600" dirty="0"/>
              <a:t> </a:t>
            </a:r>
            <a:r>
              <a:rPr lang="en-GB" sz="3600" i="1" dirty="0" err="1"/>
              <a:t>vārttā</a:t>
            </a:r>
            <a:r>
              <a:rPr lang="en-GB" sz="3600" dirty="0"/>
              <a:t>], </a:t>
            </a:r>
            <a:r>
              <a:rPr lang="en-GB" sz="3600" i="1" dirty="0" err="1"/>
              <a:t>cilēṭai</a:t>
            </a:r>
            <a:r>
              <a:rPr lang="en-GB" sz="3600" dirty="0"/>
              <a:t> (12</a:t>
            </a:r>
            <a:r>
              <a:rPr lang="en-GB" sz="3600" baseline="30000" dirty="0"/>
              <a:t>th</a:t>
            </a:r>
            <a:r>
              <a:rPr lang="en-GB" sz="3600" dirty="0"/>
              <a:t>) [</a:t>
            </a:r>
            <a:r>
              <a:rPr lang="en-GB" sz="3600" dirty="0" err="1"/>
              <a:t>skt.</a:t>
            </a:r>
            <a:r>
              <a:rPr lang="en-GB" sz="3600" dirty="0"/>
              <a:t> </a:t>
            </a:r>
            <a:r>
              <a:rPr lang="en-GB" sz="3600" i="1" dirty="0" err="1"/>
              <a:t>śleṣa</a:t>
            </a:r>
            <a:r>
              <a:rPr lang="en-GB" sz="3600" dirty="0"/>
              <a:t>], </a:t>
            </a:r>
            <a:r>
              <a:rPr lang="en-GB" sz="3600" i="1" dirty="0" err="1"/>
              <a:t>uvamāṉamuruvakam</a:t>
            </a:r>
            <a:r>
              <a:rPr lang="en-GB" sz="3600" i="1" dirty="0"/>
              <a:t> </a:t>
            </a:r>
            <a:r>
              <a:rPr lang="en-GB" sz="3600" i="1" dirty="0">
                <a:highlight>
                  <a:srgbClr val="FFFF00"/>
                </a:highlight>
              </a:rPr>
              <a:t>(</a:t>
            </a:r>
            <a:r>
              <a:rPr lang="en-GB" sz="3600" i="1" dirty="0" err="1">
                <a:highlight>
                  <a:srgbClr val="FFFF00"/>
                </a:highlight>
              </a:rPr>
              <a:t>Fnote</a:t>
            </a:r>
            <a:r>
              <a:rPr lang="en-GB" sz="3600" i="1" dirty="0">
                <a:highlight>
                  <a:srgbClr val="FFFF00"/>
                </a:highlight>
              </a:rPr>
              <a:t> 4)</a:t>
            </a:r>
            <a:r>
              <a:rPr lang="en-GB" sz="3600" dirty="0">
                <a:highlight>
                  <a:srgbClr val="FFFF00"/>
                </a:highlight>
              </a:rPr>
              <a:t> </a:t>
            </a:r>
            <a:r>
              <a:rPr lang="en-GB" sz="3600" dirty="0"/>
              <a:t>(19</a:t>
            </a:r>
            <a:r>
              <a:rPr lang="en-GB" sz="3600" baseline="30000" dirty="0"/>
              <a:t>th</a:t>
            </a:r>
            <a:r>
              <a:rPr lang="en-GB" sz="3600" dirty="0"/>
              <a:t>), </a:t>
            </a:r>
            <a:r>
              <a:rPr lang="en-GB" sz="3600" i="1" dirty="0" err="1"/>
              <a:t>nitaricaṉam</a:t>
            </a:r>
            <a:r>
              <a:rPr lang="en-GB" sz="3600" dirty="0"/>
              <a:t> (22</a:t>
            </a:r>
            <a:r>
              <a:rPr lang="en-GB" sz="3600" baseline="30000" dirty="0"/>
              <a:t>nd</a:t>
            </a:r>
            <a:r>
              <a:rPr lang="en-GB" sz="3600" dirty="0"/>
              <a:t>) [</a:t>
            </a:r>
            <a:r>
              <a:rPr lang="en-GB" sz="3600" dirty="0" err="1"/>
              <a:t>skt.</a:t>
            </a:r>
            <a:r>
              <a:rPr lang="en-GB" sz="3600" dirty="0"/>
              <a:t> </a:t>
            </a:r>
            <a:r>
              <a:rPr lang="en-GB" sz="3600" i="1" dirty="0" err="1"/>
              <a:t>nidarśanā</a:t>
            </a:r>
            <a:r>
              <a:rPr lang="en-GB" sz="3600" dirty="0"/>
              <a:t>].</a:t>
            </a:r>
            <a:r>
              <a:rPr lang="en-GB" sz="3600" dirty="0">
                <a:effectLst/>
              </a:rPr>
              <a:t> </a:t>
            </a:r>
            <a:endParaRPr lang="en-GB" sz="3600" dirty="0"/>
          </a:p>
          <a:p>
            <a:pPr marL="0" indent="0">
              <a:lnSpc>
                <a:spcPct val="100000"/>
              </a:lnSpc>
              <a:buNone/>
            </a:pPr>
            <a:endParaRPr lang="en-GB" sz="3400" dirty="0"/>
          </a:p>
        </p:txBody>
      </p:sp>
      <p:sp>
        <p:nvSpPr>
          <p:cNvPr id="4" name="Slide Number Placeholder 3">
            <a:extLst>
              <a:ext uri="{FF2B5EF4-FFF2-40B4-BE49-F238E27FC236}">
                <a16:creationId xmlns:a16="http://schemas.microsoft.com/office/drawing/2014/main" id="{7B685013-49FD-3D42-E4BF-E89D30FD53DB}"/>
              </a:ext>
            </a:extLst>
          </p:cNvPr>
          <p:cNvSpPr>
            <a:spLocks noGrp="1"/>
          </p:cNvSpPr>
          <p:nvPr>
            <p:ph type="sldNum" sz="quarter" idx="12"/>
          </p:nvPr>
        </p:nvSpPr>
        <p:spPr/>
        <p:txBody>
          <a:bodyPr/>
          <a:lstStyle/>
          <a:p>
            <a:fld id="{14BE9603-A261-4F02-99DA-2C7999367C51}" type="slidenum">
              <a:rPr lang="en-GB" smtClean="0"/>
              <a:t>12</a:t>
            </a:fld>
            <a:endParaRPr lang="en-GB"/>
          </a:p>
        </p:txBody>
      </p:sp>
    </p:spTree>
    <p:extLst>
      <p:ext uri="{BB962C8B-B14F-4D97-AF65-F5344CB8AC3E}">
        <p14:creationId xmlns:p14="http://schemas.microsoft.com/office/powerpoint/2010/main" val="3892303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2C6998-72ED-A0AD-75DA-53E1AD4875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BC1E8E-606D-1054-752F-3A4E5C3F8792}"/>
              </a:ext>
            </a:extLst>
          </p:cNvPr>
          <p:cNvSpPr>
            <a:spLocks noGrp="1"/>
          </p:cNvSpPr>
          <p:nvPr>
            <p:ph type="title"/>
          </p:nvPr>
        </p:nvSpPr>
        <p:spPr>
          <a:xfrm>
            <a:off x="838200" y="92467"/>
            <a:ext cx="10515600" cy="832207"/>
          </a:xfrm>
        </p:spPr>
        <p:txBody>
          <a:bodyPr>
            <a:normAutofit/>
          </a:bodyPr>
          <a:lstStyle/>
          <a:p>
            <a:pPr algn="ctr"/>
            <a:r>
              <a:rPr lang="de-DE" dirty="0" err="1">
                <a:highlight>
                  <a:srgbClr val="FFFF00"/>
                </a:highlight>
              </a:rPr>
              <a:t>Section</a:t>
            </a:r>
            <a:r>
              <a:rPr lang="de-DE" dirty="0">
                <a:highlight>
                  <a:srgbClr val="FFFF00"/>
                </a:highlight>
              </a:rPr>
              <a:t> 1 (8, </a:t>
            </a:r>
            <a:r>
              <a:rPr lang="de-DE" dirty="0" err="1">
                <a:highlight>
                  <a:srgbClr val="FFFF00"/>
                </a:highlight>
              </a:rPr>
              <a:t>Fnote</a:t>
            </a:r>
            <a:r>
              <a:rPr lang="de-DE" dirty="0">
                <a:highlight>
                  <a:srgbClr val="FFFF00"/>
                </a:highlight>
              </a:rPr>
              <a:t> 4)</a:t>
            </a:r>
            <a:endParaRPr lang="en-GB" dirty="0">
              <a:highlight>
                <a:srgbClr val="FFFF00"/>
              </a:highlight>
            </a:endParaRPr>
          </a:p>
        </p:txBody>
      </p:sp>
      <p:sp>
        <p:nvSpPr>
          <p:cNvPr id="3" name="Content Placeholder 2">
            <a:extLst>
              <a:ext uri="{FF2B5EF4-FFF2-40B4-BE49-F238E27FC236}">
                <a16:creationId xmlns:a16="http://schemas.microsoft.com/office/drawing/2014/main" id="{0CDE36DE-5158-B274-CF11-4C173E26B60F}"/>
              </a:ext>
            </a:extLst>
          </p:cNvPr>
          <p:cNvSpPr>
            <a:spLocks noGrp="1"/>
          </p:cNvSpPr>
          <p:nvPr>
            <p:ph idx="1"/>
          </p:nvPr>
        </p:nvSpPr>
        <p:spPr>
          <a:xfrm>
            <a:off x="595901" y="924675"/>
            <a:ext cx="11024171" cy="5630238"/>
          </a:xfrm>
        </p:spPr>
        <p:txBody>
          <a:bodyPr>
            <a:noAutofit/>
          </a:bodyPr>
          <a:lstStyle/>
          <a:p>
            <a:pPr marL="0" indent="0">
              <a:lnSpc>
                <a:spcPct val="100000"/>
              </a:lnSpc>
              <a:buNone/>
            </a:pPr>
            <a:r>
              <a:rPr lang="en-GB" sz="3600" dirty="0">
                <a:highlight>
                  <a:srgbClr val="FFFF00"/>
                </a:highlight>
              </a:rPr>
              <a:t>Although the term is clearly a direct combination of </a:t>
            </a:r>
            <a:r>
              <a:rPr lang="en-GB" sz="3600" i="1" dirty="0" err="1">
                <a:highlight>
                  <a:srgbClr val="FFFF00"/>
                </a:highlight>
              </a:rPr>
              <a:t>uvamāṉam</a:t>
            </a:r>
            <a:r>
              <a:rPr lang="en-GB" sz="3600" dirty="0">
                <a:highlight>
                  <a:srgbClr val="FFFF00"/>
                </a:highlight>
              </a:rPr>
              <a:t> (</a:t>
            </a:r>
            <a:r>
              <a:rPr lang="en-GB" sz="3600" dirty="0" err="1">
                <a:highlight>
                  <a:srgbClr val="FFFF00"/>
                </a:highlight>
              </a:rPr>
              <a:t>skt</a:t>
            </a:r>
            <a:r>
              <a:rPr lang="en-GB" sz="3600" dirty="0">
                <a:highlight>
                  <a:srgbClr val="FFFF00"/>
                </a:highlight>
              </a:rPr>
              <a:t> </a:t>
            </a:r>
            <a:r>
              <a:rPr lang="en-GB" sz="3600" i="1" dirty="0" err="1">
                <a:highlight>
                  <a:srgbClr val="FFFF00"/>
                </a:highlight>
              </a:rPr>
              <a:t>upamāna</a:t>
            </a:r>
            <a:r>
              <a:rPr lang="en-GB" sz="3600" dirty="0">
                <a:highlight>
                  <a:srgbClr val="FFFF00"/>
                </a:highlight>
              </a:rPr>
              <a:t>) and </a:t>
            </a:r>
            <a:r>
              <a:rPr lang="en-GB" sz="3600" i="1" dirty="0" err="1">
                <a:highlight>
                  <a:srgbClr val="FFFF00"/>
                </a:highlight>
              </a:rPr>
              <a:t>uruvakam</a:t>
            </a:r>
            <a:r>
              <a:rPr lang="en-GB" sz="3600" dirty="0">
                <a:highlight>
                  <a:srgbClr val="FFFF00"/>
                </a:highlight>
              </a:rPr>
              <a:t> (</a:t>
            </a:r>
            <a:r>
              <a:rPr lang="en-GB" sz="3600" dirty="0" err="1">
                <a:highlight>
                  <a:srgbClr val="FFFF00"/>
                </a:highlight>
              </a:rPr>
              <a:t>skt.</a:t>
            </a:r>
            <a:r>
              <a:rPr lang="en-GB" sz="3600" dirty="0">
                <a:highlight>
                  <a:srgbClr val="FFFF00"/>
                </a:highlight>
              </a:rPr>
              <a:t> </a:t>
            </a:r>
            <a:r>
              <a:rPr lang="en-GB" sz="3600" i="1" dirty="0" err="1">
                <a:highlight>
                  <a:srgbClr val="FFFF00"/>
                </a:highlight>
              </a:rPr>
              <a:t>rūpaka</a:t>
            </a:r>
            <a:r>
              <a:rPr lang="en-GB" sz="3600" dirty="0">
                <a:highlight>
                  <a:srgbClr val="FFFF00"/>
                </a:highlight>
              </a:rPr>
              <a:t>), it has not yet been possible for me </a:t>
            </a:r>
            <a:r>
              <a:rPr lang="en-GB" sz="3600" dirty="0" err="1">
                <a:highlight>
                  <a:srgbClr val="FFFF00"/>
                </a:highlight>
              </a:rPr>
              <a:t>determinely</a:t>
            </a:r>
            <a:r>
              <a:rPr lang="en-GB" sz="3600" dirty="0">
                <a:highlight>
                  <a:srgbClr val="FFFF00"/>
                </a:highlight>
              </a:rPr>
              <a:t> which Sanskrit expression should be considered as the source of the borrowing. I have noted however that Gerow remarks on p.145, in his 1971 </a:t>
            </a:r>
            <a:r>
              <a:rPr lang="en-GB" sz="3600" i="1" dirty="0">
                <a:highlight>
                  <a:srgbClr val="FFFF00"/>
                </a:highlight>
              </a:rPr>
              <a:t>Glossary</a:t>
            </a:r>
            <a:r>
              <a:rPr lang="en-GB" sz="3600" dirty="0">
                <a:highlight>
                  <a:srgbClr val="FFFF00"/>
                </a:highlight>
              </a:rPr>
              <a:t> that “</a:t>
            </a:r>
            <a:r>
              <a:rPr lang="en-GB" sz="3600" dirty="0" err="1">
                <a:highlight>
                  <a:srgbClr val="FFFF00"/>
                </a:highlight>
              </a:rPr>
              <a:t>Daṇḍin</a:t>
            </a:r>
            <a:r>
              <a:rPr lang="en-GB" sz="3600" dirty="0">
                <a:highlight>
                  <a:srgbClr val="FFFF00"/>
                </a:highlight>
              </a:rPr>
              <a:t> objects to figures which are peculiar to </a:t>
            </a:r>
            <a:r>
              <a:rPr lang="en-GB" sz="3600" dirty="0" err="1">
                <a:highlight>
                  <a:srgbClr val="FFFF00"/>
                </a:highlight>
              </a:rPr>
              <a:t>Bhāmaha</a:t>
            </a:r>
            <a:r>
              <a:rPr lang="en-GB" sz="3600" dirty="0">
                <a:highlight>
                  <a:srgbClr val="FFFF00"/>
                </a:highlight>
              </a:rPr>
              <a:t> (</a:t>
            </a:r>
            <a:r>
              <a:rPr lang="en-GB" sz="3600" i="1" dirty="0" err="1">
                <a:highlight>
                  <a:srgbClr val="FFFF00"/>
                </a:highlight>
              </a:rPr>
              <a:t>upamārūpaka</a:t>
            </a:r>
            <a:r>
              <a:rPr lang="en-GB" sz="3600" dirty="0">
                <a:highlight>
                  <a:srgbClr val="FFFF00"/>
                </a:highlight>
              </a:rPr>
              <a:t>, [...]) in 2.358-59.”</a:t>
            </a:r>
            <a:endParaRPr lang="en-GB" sz="3400" dirty="0">
              <a:highlight>
                <a:srgbClr val="FFFF00"/>
              </a:highlight>
            </a:endParaRPr>
          </a:p>
        </p:txBody>
      </p:sp>
      <p:sp>
        <p:nvSpPr>
          <p:cNvPr id="4" name="Slide Number Placeholder 3">
            <a:extLst>
              <a:ext uri="{FF2B5EF4-FFF2-40B4-BE49-F238E27FC236}">
                <a16:creationId xmlns:a16="http://schemas.microsoft.com/office/drawing/2014/main" id="{73F8D4D3-C8DD-785F-BC8B-D51C79742B40}"/>
              </a:ext>
            </a:extLst>
          </p:cNvPr>
          <p:cNvSpPr>
            <a:spLocks noGrp="1"/>
          </p:cNvSpPr>
          <p:nvPr>
            <p:ph type="sldNum" sz="quarter" idx="12"/>
          </p:nvPr>
        </p:nvSpPr>
        <p:spPr/>
        <p:txBody>
          <a:bodyPr/>
          <a:lstStyle/>
          <a:p>
            <a:fld id="{14BE9603-A261-4F02-99DA-2C7999367C51}" type="slidenum">
              <a:rPr lang="en-GB" smtClean="0"/>
              <a:t>13</a:t>
            </a:fld>
            <a:endParaRPr lang="en-GB"/>
          </a:p>
        </p:txBody>
      </p:sp>
    </p:spTree>
    <p:extLst>
      <p:ext uri="{BB962C8B-B14F-4D97-AF65-F5344CB8AC3E}">
        <p14:creationId xmlns:p14="http://schemas.microsoft.com/office/powerpoint/2010/main" val="1726022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1B1E9A-34E3-0A2E-33AE-FDCD5DC74A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138006-9EA1-8F3C-3B22-48F61D4190BD}"/>
              </a:ext>
            </a:extLst>
          </p:cNvPr>
          <p:cNvSpPr>
            <a:spLocks noGrp="1"/>
          </p:cNvSpPr>
          <p:nvPr>
            <p:ph type="title"/>
          </p:nvPr>
        </p:nvSpPr>
        <p:spPr>
          <a:xfrm>
            <a:off x="838200" y="92468"/>
            <a:ext cx="10515600" cy="665646"/>
          </a:xfrm>
        </p:spPr>
        <p:txBody>
          <a:bodyPr>
            <a:normAutofit fontScale="90000"/>
          </a:bodyPr>
          <a:lstStyle/>
          <a:p>
            <a:pPr algn="ctr"/>
            <a:r>
              <a:rPr lang="de-DE" dirty="0" err="1"/>
              <a:t>Section</a:t>
            </a:r>
            <a:r>
              <a:rPr lang="de-DE" dirty="0"/>
              <a:t> 1 (9)</a:t>
            </a:r>
            <a:endParaRPr lang="en-GB" dirty="0"/>
          </a:p>
        </p:txBody>
      </p:sp>
      <p:sp>
        <p:nvSpPr>
          <p:cNvPr id="3" name="Content Placeholder 2">
            <a:extLst>
              <a:ext uri="{FF2B5EF4-FFF2-40B4-BE49-F238E27FC236}">
                <a16:creationId xmlns:a16="http://schemas.microsoft.com/office/drawing/2014/main" id="{841732FC-6093-16F3-2A1C-347CC76C839D}"/>
              </a:ext>
            </a:extLst>
          </p:cNvPr>
          <p:cNvSpPr>
            <a:spLocks noGrp="1"/>
          </p:cNvSpPr>
          <p:nvPr>
            <p:ph idx="1"/>
          </p:nvPr>
        </p:nvSpPr>
        <p:spPr>
          <a:xfrm>
            <a:off x="277403" y="758114"/>
            <a:ext cx="11763910" cy="5796799"/>
          </a:xfrm>
        </p:spPr>
        <p:txBody>
          <a:bodyPr>
            <a:noAutofit/>
          </a:bodyPr>
          <a:lstStyle/>
          <a:p>
            <a:pPr marL="0" indent="0">
              <a:lnSpc>
                <a:spcPct val="100000"/>
              </a:lnSpc>
              <a:buNone/>
            </a:pPr>
            <a:r>
              <a:rPr lang="en-GB" sz="3000" dirty="0"/>
              <a:t>It should be added that the AI list can usefully be distinguished from —and compared with— another list, containing 35 terms, which is found in two distinct forms inside the two Tamil adaptations of </a:t>
            </a:r>
            <a:r>
              <a:rPr lang="en-GB" sz="3000" dirty="0" err="1"/>
              <a:t>Daṇḍin’s</a:t>
            </a:r>
            <a:r>
              <a:rPr lang="en-GB" sz="3000" dirty="0"/>
              <a:t> </a:t>
            </a:r>
            <a:r>
              <a:rPr lang="en-GB" sz="3000" i="1" dirty="0" err="1"/>
              <a:t>Kāvyādarśa</a:t>
            </a:r>
            <a:r>
              <a:rPr lang="en-GB" sz="3000" dirty="0"/>
              <a:t> (DK). More precisely, inside the first adaptation, contained in the fifth chapter of the 11</a:t>
            </a:r>
            <a:r>
              <a:rPr lang="en-GB" sz="3000" baseline="30000" dirty="0"/>
              <a:t>th</a:t>
            </a:r>
            <a:r>
              <a:rPr lang="en-GB" sz="3000" dirty="0"/>
              <a:t> cent. </a:t>
            </a:r>
            <a:r>
              <a:rPr lang="en-GB" sz="3000" i="1" dirty="0" err="1"/>
              <a:t>Vīracōḻiyam</a:t>
            </a:r>
            <a:r>
              <a:rPr lang="en-GB" sz="3000" dirty="0"/>
              <a:t> (VC), we find a list containing 21 Tamil terms and 14 Northern terms. Additionally, inside the second adaptation, contained in the 12</a:t>
            </a:r>
            <a:r>
              <a:rPr lang="en-GB" sz="3000" baseline="30000" dirty="0"/>
              <a:t>th</a:t>
            </a:r>
            <a:r>
              <a:rPr lang="en-GB" sz="3000" dirty="0"/>
              <a:t> cent. </a:t>
            </a:r>
            <a:r>
              <a:rPr lang="en-GB" sz="3000" i="1" dirty="0" err="1"/>
              <a:t>Taṇṭi</a:t>
            </a:r>
            <a:r>
              <a:rPr lang="en-GB" sz="3000" i="1" dirty="0"/>
              <a:t>-y-</a:t>
            </a:r>
            <a:r>
              <a:rPr lang="en-GB" sz="3000" i="1" dirty="0" err="1"/>
              <a:t>Alaṅkāram</a:t>
            </a:r>
            <a:r>
              <a:rPr lang="en-GB" sz="3000" dirty="0"/>
              <a:t> (TA), we find a list containing 17 Tamil terms and 18 Northern terms. The decreasing proportion of Tamil vocabulary in those three lists of technical terms, going from 79% (AI) to 60% (VC) and finally to 49% (TA) is certainly telling.</a:t>
            </a:r>
          </a:p>
        </p:txBody>
      </p:sp>
      <p:sp>
        <p:nvSpPr>
          <p:cNvPr id="4" name="Slide Number Placeholder 3">
            <a:extLst>
              <a:ext uri="{FF2B5EF4-FFF2-40B4-BE49-F238E27FC236}">
                <a16:creationId xmlns:a16="http://schemas.microsoft.com/office/drawing/2014/main" id="{155750B9-4376-2875-5241-FF90A3FEB814}"/>
              </a:ext>
            </a:extLst>
          </p:cNvPr>
          <p:cNvSpPr>
            <a:spLocks noGrp="1"/>
          </p:cNvSpPr>
          <p:nvPr>
            <p:ph type="sldNum" sz="quarter" idx="12"/>
          </p:nvPr>
        </p:nvSpPr>
        <p:spPr/>
        <p:txBody>
          <a:bodyPr/>
          <a:lstStyle/>
          <a:p>
            <a:fld id="{14BE9603-A261-4F02-99DA-2C7999367C51}" type="slidenum">
              <a:rPr lang="en-GB" smtClean="0"/>
              <a:t>14</a:t>
            </a:fld>
            <a:endParaRPr lang="en-GB"/>
          </a:p>
        </p:txBody>
      </p:sp>
    </p:spTree>
    <p:extLst>
      <p:ext uri="{BB962C8B-B14F-4D97-AF65-F5344CB8AC3E}">
        <p14:creationId xmlns:p14="http://schemas.microsoft.com/office/powerpoint/2010/main" val="32877339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D9E101-BEB4-01F4-CBE8-50A705C5B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4E54BA-5656-8DD2-1D9E-F2B673F342AC}"/>
              </a:ext>
            </a:extLst>
          </p:cNvPr>
          <p:cNvSpPr>
            <a:spLocks noGrp="1"/>
          </p:cNvSpPr>
          <p:nvPr>
            <p:ph type="title"/>
          </p:nvPr>
        </p:nvSpPr>
        <p:spPr>
          <a:xfrm>
            <a:off x="838200" y="92468"/>
            <a:ext cx="10515600" cy="665646"/>
          </a:xfrm>
        </p:spPr>
        <p:txBody>
          <a:bodyPr>
            <a:normAutofit fontScale="90000"/>
          </a:bodyPr>
          <a:lstStyle/>
          <a:p>
            <a:pPr algn="ctr"/>
            <a:r>
              <a:rPr lang="de-DE" dirty="0" err="1"/>
              <a:t>Section</a:t>
            </a:r>
            <a:r>
              <a:rPr lang="de-DE" dirty="0"/>
              <a:t> 1 (10)</a:t>
            </a:r>
            <a:endParaRPr lang="en-GB" dirty="0"/>
          </a:p>
        </p:txBody>
      </p:sp>
      <p:sp>
        <p:nvSpPr>
          <p:cNvPr id="3" name="Content Placeholder 2">
            <a:extLst>
              <a:ext uri="{FF2B5EF4-FFF2-40B4-BE49-F238E27FC236}">
                <a16:creationId xmlns:a16="http://schemas.microsoft.com/office/drawing/2014/main" id="{00E8D946-15D9-4035-FF17-61F0BF2F32D3}"/>
              </a:ext>
            </a:extLst>
          </p:cNvPr>
          <p:cNvSpPr>
            <a:spLocks noGrp="1"/>
          </p:cNvSpPr>
          <p:nvPr>
            <p:ph idx="1"/>
          </p:nvPr>
        </p:nvSpPr>
        <p:spPr>
          <a:xfrm>
            <a:off x="277403" y="758114"/>
            <a:ext cx="11763910" cy="5796799"/>
          </a:xfrm>
        </p:spPr>
        <p:txBody>
          <a:bodyPr>
            <a:noAutofit/>
          </a:bodyPr>
          <a:lstStyle/>
          <a:p>
            <a:pPr marL="0" indent="0">
              <a:lnSpc>
                <a:spcPct val="100000"/>
              </a:lnSpc>
              <a:buNone/>
            </a:pPr>
            <a:r>
              <a:rPr lang="en-GB" sz="3200" dirty="0"/>
              <a:t>However, this being a short article, our current examination will be limited to the first three Northern terms in the AI list. That is to say that we shall only discuss </a:t>
            </a:r>
            <a:r>
              <a:rPr lang="en-GB" sz="3200" i="1" dirty="0" err="1"/>
              <a:t>uruvakam</a:t>
            </a:r>
            <a:r>
              <a:rPr lang="en-GB" sz="3200" dirty="0"/>
              <a:t>, </a:t>
            </a:r>
            <a:r>
              <a:rPr lang="en-GB" sz="3200" i="1" dirty="0" err="1"/>
              <a:t>uvamai</a:t>
            </a:r>
            <a:r>
              <a:rPr lang="en-GB" sz="3200" dirty="0"/>
              <a:t> and </a:t>
            </a:r>
            <a:r>
              <a:rPr lang="en-GB" sz="3200" i="1" dirty="0" err="1"/>
              <a:t>vārttai</a:t>
            </a:r>
            <a:r>
              <a:rPr lang="en-GB" sz="3200" dirty="0"/>
              <a:t>, although we shall not examine them in the order of their appearance in the AI list, but on the basis of their date of entry in the Tamil vocabulary. This means that we shall first examine </a:t>
            </a:r>
            <a:r>
              <a:rPr lang="en-GB" sz="3200" i="1" dirty="0" err="1"/>
              <a:t>uvamam</a:t>
            </a:r>
            <a:r>
              <a:rPr lang="en-GB" sz="3200" dirty="0"/>
              <a:t> (and the sporadic presence of </a:t>
            </a:r>
            <a:r>
              <a:rPr lang="en-GB" sz="3200" i="1" dirty="0" err="1"/>
              <a:t>uvamai</a:t>
            </a:r>
            <a:r>
              <a:rPr lang="en-GB" sz="3200" dirty="0"/>
              <a:t>), in the </a:t>
            </a:r>
            <a:r>
              <a:rPr lang="en-GB" sz="3200" i="1" dirty="0" err="1"/>
              <a:t>Tolkāppiyam</a:t>
            </a:r>
            <a:r>
              <a:rPr lang="en-GB" sz="3200" dirty="0"/>
              <a:t>. We should have then continued, if time had permitted, with an examination of a larger corpus of Ancient Tamil literature (as described by the IMLTA), in which </a:t>
            </a:r>
            <a:r>
              <a:rPr lang="en-GB" sz="3200" i="1" dirty="0" err="1"/>
              <a:t>vārttai</a:t>
            </a:r>
            <a:r>
              <a:rPr lang="en-GB" sz="3200" dirty="0"/>
              <a:t> is found, although not as a technical term.</a:t>
            </a:r>
          </a:p>
        </p:txBody>
      </p:sp>
      <p:sp>
        <p:nvSpPr>
          <p:cNvPr id="4" name="Slide Number Placeholder 3">
            <a:extLst>
              <a:ext uri="{FF2B5EF4-FFF2-40B4-BE49-F238E27FC236}">
                <a16:creationId xmlns:a16="http://schemas.microsoft.com/office/drawing/2014/main" id="{68A2E5E8-7608-A134-703B-1062A5747E0D}"/>
              </a:ext>
            </a:extLst>
          </p:cNvPr>
          <p:cNvSpPr>
            <a:spLocks noGrp="1"/>
          </p:cNvSpPr>
          <p:nvPr>
            <p:ph type="sldNum" sz="quarter" idx="12"/>
          </p:nvPr>
        </p:nvSpPr>
        <p:spPr/>
        <p:txBody>
          <a:bodyPr/>
          <a:lstStyle/>
          <a:p>
            <a:fld id="{14BE9603-A261-4F02-99DA-2C7999367C51}" type="slidenum">
              <a:rPr lang="en-GB" smtClean="0"/>
              <a:t>15</a:t>
            </a:fld>
            <a:endParaRPr lang="en-GB"/>
          </a:p>
        </p:txBody>
      </p:sp>
    </p:spTree>
    <p:extLst>
      <p:ext uri="{BB962C8B-B14F-4D97-AF65-F5344CB8AC3E}">
        <p14:creationId xmlns:p14="http://schemas.microsoft.com/office/powerpoint/2010/main" val="20976536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5C7B28-59FB-E6CC-7F01-9724284640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C86182-0C8A-8596-8BD5-81A0BAFA0C8D}"/>
              </a:ext>
            </a:extLst>
          </p:cNvPr>
          <p:cNvSpPr>
            <a:spLocks noGrp="1"/>
          </p:cNvSpPr>
          <p:nvPr>
            <p:ph type="title"/>
          </p:nvPr>
        </p:nvSpPr>
        <p:spPr>
          <a:xfrm>
            <a:off x="838200" y="92468"/>
            <a:ext cx="10515600" cy="665646"/>
          </a:xfrm>
        </p:spPr>
        <p:txBody>
          <a:bodyPr>
            <a:normAutofit fontScale="90000"/>
          </a:bodyPr>
          <a:lstStyle/>
          <a:p>
            <a:pPr algn="ctr"/>
            <a:r>
              <a:rPr lang="de-DE" dirty="0" err="1"/>
              <a:t>Section</a:t>
            </a:r>
            <a:r>
              <a:rPr lang="de-DE" dirty="0"/>
              <a:t> 1 (11)</a:t>
            </a:r>
            <a:endParaRPr lang="en-GB" dirty="0"/>
          </a:p>
        </p:txBody>
      </p:sp>
      <p:sp>
        <p:nvSpPr>
          <p:cNvPr id="3" name="Content Placeholder 2">
            <a:extLst>
              <a:ext uri="{FF2B5EF4-FFF2-40B4-BE49-F238E27FC236}">
                <a16:creationId xmlns:a16="http://schemas.microsoft.com/office/drawing/2014/main" id="{EC7E14D5-48F1-A443-77FF-0AC284226D2E}"/>
              </a:ext>
            </a:extLst>
          </p:cNvPr>
          <p:cNvSpPr>
            <a:spLocks noGrp="1"/>
          </p:cNvSpPr>
          <p:nvPr>
            <p:ph idx="1"/>
          </p:nvPr>
        </p:nvSpPr>
        <p:spPr>
          <a:xfrm>
            <a:off x="626724" y="758114"/>
            <a:ext cx="11034446" cy="5796799"/>
          </a:xfrm>
        </p:spPr>
        <p:txBody>
          <a:bodyPr>
            <a:noAutofit/>
          </a:bodyPr>
          <a:lstStyle/>
          <a:p>
            <a:pPr marL="0" indent="0">
              <a:lnSpc>
                <a:spcPct val="100000"/>
              </a:lnSpc>
              <a:buNone/>
            </a:pPr>
            <a:r>
              <a:rPr lang="en-GB" sz="3000" dirty="0"/>
              <a:t>Instead of that, we shall have a look at the terminology, as seen from the point of view of 21</a:t>
            </a:r>
            <a:r>
              <a:rPr lang="en-GB" sz="3000" baseline="30000" dirty="0"/>
              <a:t>st</a:t>
            </a:r>
            <a:r>
              <a:rPr lang="en-GB" sz="3000" dirty="0"/>
              <a:t> century FT (Formal Tamil), by means of what will be called an interlude, in section 4. We shall then move back in time to the 18</a:t>
            </a:r>
            <a:r>
              <a:rPr lang="en-GB" sz="3000" baseline="30000" dirty="0"/>
              <a:t>th</a:t>
            </a:r>
            <a:r>
              <a:rPr lang="en-GB" sz="3000" dirty="0"/>
              <a:t> cent. examining the terminology with the eyes of </a:t>
            </a:r>
            <a:r>
              <a:rPr lang="en-GB" sz="3000" dirty="0" err="1"/>
              <a:t>Beschi</a:t>
            </a:r>
            <a:r>
              <a:rPr lang="en-GB" sz="3000" dirty="0"/>
              <a:t>. We shall then finally return to the world of Tamil CT scholarship, examining the occurrences of </a:t>
            </a:r>
            <a:r>
              <a:rPr lang="en-GB" sz="3000" i="1" dirty="0" err="1"/>
              <a:t>uruvakam</a:t>
            </a:r>
            <a:r>
              <a:rPr lang="en-GB" sz="3000" dirty="0"/>
              <a:t>, as a technical term, inside </a:t>
            </a:r>
            <a:r>
              <a:rPr lang="en-GB" sz="3000" dirty="0" err="1"/>
              <a:t>Parimēlaḻakar’s</a:t>
            </a:r>
            <a:r>
              <a:rPr lang="en-GB" sz="3000" dirty="0"/>
              <a:t> commentary on the </a:t>
            </a:r>
            <a:r>
              <a:rPr lang="en-GB" sz="3000" i="1" dirty="0" err="1"/>
              <a:t>Kuṟaḷ</a:t>
            </a:r>
            <a:r>
              <a:rPr lang="en-GB" sz="3000" dirty="0"/>
              <a:t>, a text which probably predates the adoption of the term </a:t>
            </a:r>
            <a:r>
              <a:rPr lang="en-GB" sz="3000" i="1" dirty="0" err="1"/>
              <a:t>uruvakam</a:t>
            </a:r>
            <a:r>
              <a:rPr lang="en-GB" sz="3000" dirty="0"/>
              <a:t> into the Tamil scholarly vocabulary. But, we cannot forget of course that the use of ornaments is a literary practice, propagating by imitation, before being a school subject, studied by would-be poets, who then have to name it.</a:t>
            </a:r>
          </a:p>
        </p:txBody>
      </p:sp>
      <p:sp>
        <p:nvSpPr>
          <p:cNvPr id="4" name="Slide Number Placeholder 3">
            <a:extLst>
              <a:ext uri="{FF2B5EF4-FFF2-40B4-BE49-F238E27FC236}">
                <a16:creationId xmlns:a16="http://schemas.microsoft.com/office/drawing/2014/main" id="{72DE4DA3-648F-7DA7-88EC-4E3F8B206257}"/>
              </a:ext>
            </a:extLst>
          </p:cNvPr>
          <p:cNvSpPr>
            <a:spLocks noGrp="1"/>
          </p:cNvSpPr>
          <p:nvPr>
            <p:ph type="sldNum" sz="quarter" idx="12"/>
          </p:nvPr>
        </p:nvSpPr>
        <p:spPr/>
        <p:txBody>
          <a:bodyPr/>
          <a:lstStyle/>
          <a:p>
            <a:fld id="{14BE9603-A261-4F02-99DA-2C7999367C51}" type="slidenum">
              <a:rPr lang="en-GB" smtClean="0"/>
              <a:t>16</a:t>
            </a:fld>
            <a:endParaRPr lang="en-GB"/>
          </a:p>
        </p:txBody>
      </p:sp>
    </p:spTree>
    <p:extLst>
      <p:ext uri="{BB962C8B-B14F-4D97-AF65-F5344CB8AC3E}">
        <p14:creationId xmlns:p14="http://schemas.microsoft.com/office/powerpoint/2010/main" val="19409491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040164-AA84-A12A-D981-9D0DB3C0CB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5CC41F-B929-7682-2DE3-8BCFD3F64631}"/>
              </a:ext>
            </a:extLst>
          </p:cNvPr>
          <p:cNvSpPr>
            <a:spLocks noGrp="1"/>
          </p:cNvSpPr>
          <p:nvPr>
            <p:ph type="title"/>
          </p:nvPr>
        </p:nvSpPr>
        <p:spPr>
          <a:xfrm>
            <a:off x="838200" y="365125"/>
            <a:ext cx="10761324" cy="5460322"/>
          </a:xfrm>
        </p:spPr>
        <p:txBody>
          <a:bodyPr>
            <a:normAutofit/>
          </a:bodyPr>
          <a:lstStyle/>
          <a:p>
            <a:pPr algn="ctr"/>
            <a:r>
              <a:rPr lang="en-GB" sz="5400" dirty="0"/>
              <a:t>2. What we find and do not find in the </a:t>
            </a:r>
            <a:r>
              <a:rPr lang="en-GB" sz="5400" dirty="0" err="1"/>
              <a:t>Tolkāppiyam</a:t>
            </a:r>
            <a:r>
              <a:rPr lang="en-GB" sz="5400" dirty="0"/>
              <a:t>: </a:t>
            </a:r>
            <a:r>
              <a:rPr lang="en-GB" sz="5400" dirty="0" err="1"/>
              <a:t>uvamam</a:t>
            </a:r>
            <a:r>
              <a:rPr lang="en-GB" sz="5400" dirty="0"/>
              <a:t> vs. </a:t>
            </a:r>
            <a:r>
              <a:rPr lang="en-GB" sz="5400" dirty="0" err="1"/>
              <a:t>uvamai</a:t>
            </a:r>
            <a:br>
              <a:rPr lang="en-GB" dirty="0"/>
            </a:br>
            <a:endParaRPr lang="en-GB" dirty="0"/>
          </a:p>
        </p:txBody>
      </p:sp>
      <p:sp>
        <p:nvSpPr>
          <p:cNvPr id="4" name="Slide Number Placeholder 3">
            <a:extLst>
              <a:ext uri="{FF2B5EF4-FFF2-40B4-BE49-F238E27FC236}">
                <a16:creationId xmlns:a16="http://schemas.microsoft.com/office/drawing/2014/main" id="{14A62961-DBBA-CCDF-DD72-FCD3BBA2EFC9}"/>
              </a:ext>
            </a:extLst>
          </p:cNvPr>
          <p:cNvSpPr>
            <a:spLocks noGrp="1"/>
          </p:cNvSpPr>
          <p:nvPr>
            <p:ph type="sldNum" sz="quarter" idx="12"/>
          </p:nvPr>
        </p:nvSpPr>
        <p:spPr/>
        <p:txBody>
          <a:bodyPr/>
          <a:lstStyle/>
          <a:p>
            <a:fld id="{14BE9603-A261-4F02-99DA-2C7999367C51}" type="slidenum">
              <a:rPr lang="en-GB" smtClean="0"/>
              <a:t>17</a:t>
            </a:fld>
            <a:endParaRPr lang="en-GB"/>
          </a:p>
        </p:txBody>
      </p:sp>
    </p:spTree>
    <p:extLst>
      <p:ext uri="{BB962C8B-B14F-4D97-AF65-F5344CB8AC3E}">
        <p14:creationId xmlns:p14="http://schemas.microsoft.com/office/powerpoint/2010/main" val="365918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5D4B26-22C4-D35C-E533-40BA4B481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CB6748-404A-3BEC-9B9E-423ED95AC33C}"/>
              </a:ext>
            </a:extLst>
          </p:cNvPr>
          <p:cNvSpPr>
            <a:spLocks noGrp="1"/>
          </p:cNvSpPr>
          <p:nvPr>
            <p:ph type="title"/>
          </p:nvPr>
        </p:nvSpPr>
        <p:spPr>
          <a:xfrm>
            <a:off x="838200" y="92468"/>
            <a:ext cx="10515600" cy="665646"/>
          </a:xfrm>
        </p:spPr>
        <p:txBody>
          <a:bodyPr>
            <a:normAutofit fontScale="90000"/>
          </a:bodyPr>
          <a:lstStyle/>
          <a:p>
            <a:pPr algn="ctr"/>
            <a:r>
              <a:rPr lang="de-DE" dirty="0" err="1"/>
              <a:t>Section</a:t>
            </a:r>
            <a:r>
              <a:rPr lang="de-DE" dirty="0"/>
              <a:t> 2 (1)</a:t>
            </a:r>
            <a:endParaRPr lang="en-GB" dirty="0"/>
          </a:p>
        </p:txBody>
      </p:sp>
      <p:sp>
        <p:nvSpPr>
          <p:cNvPr id="3" name="Content Placeholder 2">
            <a:extLst>
              <a:ext uri="{FF2B5EF4-FFF2-40B4-BE49-F238E27FC236}">
                <a16:creationId xmlns:a16="http://schemas.microsoft.com/office/drawing/2014/main" id="{49D5A823-3C27-B4D3-7DD1-72586C989C63}"/>
              </a:ext>
            </a:extLst>
          </p:cNvPr>
          <p:cNvSpPr>
            <a:spLocks noGrp="1"/>
          </p:cNvSpPr>
          <p:nvPr>
            <p:ph idx="1"/>
          </p:nvPr>
        </p:nvSpPr>
        <p:spPr>
          <a:xfrm>
            <a:off x="626724" y="758114"/>
            <a:ext cx="11034446" cy="5796799"/>
          </a:xfrm>
        </p:spPr>
        <p:txBody>
          <a:bodyPr>
            <a:noAutofit/>
          </a:bodyPr>
          <a:lstStyle/>
          <a:p>
            <a:pPr marL="0" indent="0">
              <a:lnSpc>
                <a:spcPct val="100000"/>
              </a:lnSpc>
              <a:buNone/>
            </a:pPr>
            <a:r>
              <a:rPr lang="en-GB" sz="3200" dirty="0"/>
              <a:t>Because the AI list can only be understood in the global context of the history of the Tamil scholarly and poetical tradition, we shall now look for occurrences of our three terms inside ancient Tamil texts, starting with </a:t>
            </a:r>
            <a:r>
              <a:rPr lang="en-GB" sz="3200" i="1" dirty="0" err="1"/>
              <a:t>Tolkāppiyam</a:t>
            </a:r>
            <a:r>
              <a:rPr lang="en-GB" sz="3200" dirty="0"/>
              <a:t>, because it is the most ancient Tamil scholarly text. The result of our search is as follows:</a:t>
            </a:r>
          </a:p>
          <a:p>
            <a:pPr marL="0" indent="0">
              <a:lnSpc>
                <a:spcPct val="100000"/>
              </a:lnSpc>
              <a:buNone/>
            </a:pPr>
            <a:r>
              <a:rPr lang="en-GB" sz="3200" dirty="0"/>
              <a:t>1. no occurrence of </a:t>
            </a:r>
            <a:r>
              <a:rPr lang="en-GB" sz="3200" i="1" dirty="0" err="1"/>
              <a:t>uruvakam</a:t>
            </a:r>
            <a:r>
              <a:rPr lang="en-GB" sz="3200" dirty="0"/>
              <a:t> or of </a:t>
            </a:r>
            <a:r>
              <a:rPr lang="en-GB" sz="3200" i="1" dirty="0" err="1"/>
              <a:t>vārttai</a:t>
            </a:r>
            <a:r>
              <a:rPr lang="en-GB" sz="3200" dirty="0"/>
              <a:t> is found in the </a:t>
            </a:r>
            <a:r>
              <a:rPr lang="en-GB" sz="3200" i="1" dirty="0" err="1"/>
              <a:t>Tolkāppiyam</a:t>
            </a:r>
            <a:endParaRPr lang="en-GB" sz="3200" dirty="0"/>
          </a:p>
          <a:p>
            <a:pPr marL="0" indent="0">
              <a:lnSpc>
                <a:spcPct val="100000"/>
              </a:lnSpc>
              <a:buNone/>
            </a:pPr>
            <a:r>
              <a:rPr lang="en-GB" sz="3200" dirty="0"/>
              <a:t>2. some occurrences of </a:t>
            </a:r>
            <a:r>
              <a:rPr lang="en-GB" sz="3200" i="1" dirty="0" err="1"/>
              <a:t>uvamai</a:t>
            </a:r>
            <a:r>
              <a:rPr lang="en-GB" sz="3200" i="1" dirty="0"/>
              <a:t> </a:t>
            </a:r>
            <a:r>
              <a:rPr lang="en-GB" sz="3200" dirty="0"/>
              <a:t>are found in the </a:t>
            </a:r>
            <a:r>
              <a:rPr lang="en-GB" sz="3200" i="1" dirty="0" err="1"/>
              <a:t>Tolkāppiyam</a:t>
            </a:r>
            <a:r>
              <a:rPr lang="en-GB" sz="3200" dirty="0"/>
              <a:t> —see IMLTA, vol. I, p. 286— </a:t>
            </a:r>
            <a:r>
              <a:rPr lang="en-GB" sz="3200" dirty="0">
                <a:highlight>
                  <a:srgbClr val="FFFF00"/>
                </a:highlight>
              </a:rPr>
              <a:t>but […]</a:t>
            </a:r>
          </a:p>
        </p:txBody>
      </p:sp>
      <p:sp>
        <p:nvSpPr>
          <p:cNvPr id="4" name="Slide Number Placeholder 3">
            <a:extLst>
              <a:ext uri="{FF2B5EF4-FFF2-40B4-BE49-F238E27FC236}">
                <a16:creationId xmlns:a16="http://schemas.microsoft.com/office/drawing/2014/main" id="{B5427BAA-FB21-0B10-4323-573678AACF10}"/>
              </a:ext>
            </a:extLst>
          </p:cNvPr>
          <p:cNvSpPr>
            <a:spLocks noGrp="1"/>
          </p:cNvSpPr>
          <p:nvPr>
            <p:ph type="sldNum" sz="quarter" idx="12"/>
          </p:nvPr>
        </p:nvSpPr>
        <p:spPr/>
        <p:txBody>
          <a:bodyPr/>
          <a:lstStyle/>
          <a:p>
            <a:fld id="{14BE9603-A261-4F02-99DA-2C7999367C51}" type="slidenum">
              <a:rPr lang="en-GB" smtClean="0"/>
              <a:t>18</a:t>
            </a:fld>
            <a:endParaRPr lang="en-GB"/>
          </a:p>
        </p:txBody>
      </p:sp>
    </p:spTree>
    <p:extLst>
      <p:ext uri="{BB962C8B-B14F-4D97-AF65-F5344CB8AC3E}">
        <p14:creationId xmlns:p14="http://schemas.microsoft.com/office/powerpoint/2010/main" val="1262193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660BA6-796E-D6B5-8414-AB4CD94DFD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9BC620-276E-DD82-6B39-FA1FF905FB26}"/>
              </a:ext>
            </a:extLst>
          </p:cNvPr>
          <p:cNvSpPr>
            <a:spLocks noGrp="1"/>
          </p:cNvSpPr>
          <p:nvPr>
            <p:ph type="title"/>
          </p:nvPr>
        </p:nvSpPr>
        <p:spPr>
          <a:xfrm>
            <a:off x="838200" y="92468"/>
            <a:ext cx="10515600" cy="665646"/>
          </a:xfrm>
        </p:spPr>
        <p:txBody>
          <a:bodyPr>
            <a:normAutofit fontScale="90000"/>
          </a:bodyPr>
          <a:lstStyle/>
          <a:p>
            <a:pPr algn="ctr"/>
            <a:r>
              <a:rPr lang="de-DE" dirty="0" err="1"/>
              <a:t>Section</a:t>
            </a:r>
            <a:r>
              <a:rPr lang="de-DE" dirty="0"/>
              <a:t> 2 (2)</a:t>
            </a:r>
            <a:endParaRPr lang="en-GB" dirty="0"/>
          </a:p>
        </p:txBody>
      </p:sp>
      <p:sp>
        <p:nvSpPr>
          <p:cNvPr id="3" name="Content Placeholder 2">
            <a:extLst>
              <a:ext uri="{FF2B5EF4-FFF2-40B4-BE49-F238E27FC236}">
                <a16:creationId xmlns:a16="http://schemas.microsoft.com/office/drawing/2014/main" id="{94F93136-C1CC-2055-9DC3-B058A4D79746}"/>
              </a:ext>
            </a:extLst>
          </p:cNvPr>
          <p:cNvSpPr>
            <a:spLocks noGrp="1"/>
          </p:cNvSpPr>
          <p:nvPr>
            <p:ph idx="1"/>
          </p:nvPr>
        </p:nvSpPr>
        <p:spPr>
          <a:xfrm>
            <a:off x="626724" y="758114"/>
            <a:ext cx="11034446" cy="5796799"/>
          </a:xfrm>
        </p:spPr>
        <p:txBody>
          <a:bodyPr>
            <a:noAutofit/>
          </a:bodyPr>
          <a:lstStyle/>
          <a:p>
            <a:pPr marL="0" indent="0">
              <a:lnSpc>
                <a:spcPct val="100000"/>
              </a:lnSpc>
              <a:buNone/>
            </a:pPr>
            <a:r>
              <a:rPr lang="en-GB" sz="3200" dirty="0"/>
              <a:t>1. no occurrence of </a:t>
            </a:r>
            <a:r>
              <a:rPr lang="en-GB" sz="3200" i="1" dirty="0" err="1"/>
              <a:t>uruvakam</a:t>
            </a:r>
            <a:r>
              <a:rPr lang="en-GB" sz="3200" dirty="0"/>
              <a:t> or of </a:t>
            </a:r>
            <a:r>
              <a:rPr lang="en-GB" sz="3200" i="1" dirty="0" err="1"/>
              <a:t>vārttai</a:t>
            </a:r>
            <a:r>
              <a:rPr lang="en-GB" sz="3200" dirty="0"/>
              <a:t> is found in the </a:t>
            </a:r>
            <a:r>
              <a:rPr lang="en-GB" sz="3200" i="1" dirty="0" err="1"/>
              <a:t>Tolkāppiyam</a:t>
            </a:r>
            <a:endParaRPr lang="en-GB" sz="3200" dirty="0"/>
          </a:p>
          <a:p>
            <a:pPr marL="0" indent="0">
              <a:lnSpc>
                <a:spcPct val="100000"/>
              </a:lnSpc>
              <a:buNone/>
            </a:pPr>
            <a:r>
              <a:rPr lang="en-GB" sz="3200" dirty="0"/>
              <a:t>2. some occurrences of </a:t>
            </a:r>
            <a:r>
              <a:rPr lang="en-GB" sz="3200" i="1" dirty="0" err="1"/>
              <a:t>uvamai</a:t>
            </a:r>
            <a:r>
              <a:rPr lang="en-GB" sz="3200" i="1" dirty="0"/>
              <a:t> </a:t>
            </a:r>
            <a:r>
              <a:rPr lang="en-GB" sz="3200" dirty="0"/>
              <a:t>are found in the </a:t>
            </a:r>
            <a:r>
              <a:rPr lang="en-GB" sz="3200" i="1" dirty="0" err="1"/>
              <a:t>Tolkāppiyam</a:t>
            </a:r>
            <a:r>
              <a:rPr lang="en-GB" sz="3200" dirty="0"/>
              <a:t> —see IMLTA, vol. I, p. 286— </a:t>
            </a:r>
            <a:r>
              <a:rPr lang="en-GB" sz="3200" dirty="0">
                <a:highlight>
                  <a:srgbClr val="FFFF00"/>
                </a:highlight>
              </a:rPr>
              <a:t>but </a:t>
            </a:r>
            <a:r>
              <a:rPr lang="en-GB" sz="3200" dirty="0"/>
              <a:t>[…] this is only the case when it is transmitted with the commentary composed by </a:t>
            </a:r>
            <a:r>
              <a:rPr lang="en-GB" sz="3200" dirty="0" err="1"/>
              <a:t>Iḷampūraṇar</a:t>
            </a:r>
            <a:r>
              <a:rPr lang="en-GB" sz="3200" dirty="0"/>
              <a:t>, but there is much variation from one edition to the other. In any case, the term which is massively visible is in fact </a:t>
            </a:r>
            <a:r>
              <a:rPr lang="en-GB" sz="3200" i="1" dirty="0" err="1"/>
              <a:t>uvamam</a:t>
            </a:r>
            <a:r>
              <a:rPr lang="en-GB" sz="3200" dirty="0"/>
              <a:t>, and the general opinion of Tamil scholars seems to be that </a:t>
            </a:r>
            <a:r>
              <a:rPr lang="en-GB" sz="3200" i="1" dirty="0" err="1"/>
              <a:t>uvamai</a:t>
            </a:r>
            <a:r>
              <a:rPr lang="en-GB" sz="3200" dirty="0"/>
              <a:t> and </a:t>
            </a:r>
            <a:r>
              <a:rPr lang="en-GB" sz="3200" i="1" dirty="0" err="1"/>
              <a:t>uvamam</a:t>
            </a:r>
            <a:r>
              <a:rPr lang="en-GB" sz="3200" dirty="0"/>
              <a:t> mean the same. </a:t>
            </a:r>
            <a:r>
              <a:rPr lang="en-GB" sz="3200" dirty="0">
                <a:highlight>
                  <a:srgbClr val="00FF00"/>
                </a:highlight>
              </a:rPr>
              <a:t>((Fnote5))</a:t>
            </a:r>
          </a:p>
        </p:txBody>
      </p:sp>
      <p:sp>
        <p:nvSpPr>
          <p:cNvPr id="4" name="Slide Number Placeholder 3">
            <a:extLst>
              <a:ext uri="{FF2B5EF4-FFF2-40B4-BE49-F238E27FC236}">
                <a16:creationId xmlns:a16="http://schemas.microsoft.com/office/drawing/2014/main" id="{E11C0914-BC3C-41FF-D881-1539AD925E5F}"/>
              </a:ext>
            </a:extLst>
          </p:cNvPr>
          <p:cNvSpPr>
            <a:spLocks noGrp="1"/>
          </p:cNvSpPr>
          <p:nvPr>
            <p:ph type="sldNum" sz="quarter" idx="12"/>
          </p:nvPr>
        </p:nvSpPr>
        <p:spPr/>
        <p:txBody>
          <a:bodyPr/>
          <a:lstStyle/>
          <a:p>
            <a:fld id="{14BE9603-A261-4F02-99DA-2C7999367C51}" type="slidenum">
              <a:rPr lang="en-GB" smtClean="0"/>
              <a:t>19</a:t>
            </a:fld>
            <a:endParaRPr lang="en-GB"/>
          </a:p>
        </p:txBody>
      </p:sp>
    </p:spTree>
    <p:extLst>
      <p:ext uri="{BB962C8B-B14F-4D97-AF65-F5344CB8AC3E}">
        <p14:creationId xmlns:p14="http://schemas.microsoft.com/office/powerpoint/2010/main" val="4107925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F5BA1-5648-7126-5B7C-4625D856BFF7}"/>
              </a:ext>
            </a:extLst>
          </p:cNvPr>
          <p:cNvSpPr>
            <a:spLocks noGrp="1"/>
          </p:cNvSpPr>
          <p:nvPr>
            <p:ph type="title"/>
          </p:nvPr>
        </p:nvSpPr>
        <p:spPr/>
        <p:txBody>
          <a:bodyPr/>
          <a:lstStyle/>
          <a:p>
            <a:pPr algn="ctr"/>
            <a:r>
              <a:rPr lang="de-DE" dirty="0"/>
              <a:t>TOC</a:t>
            </a:r>
            <a:endParaRPr lang="en-GB" dirty="0"/>
          </a:p>
        </p:txBody>
      </p:sp>
      <p:sp>
        <p:nvSpPr>
          <p:cNvPr id="3" name="Content Placeholder 2">
            <a:extLst>
              <a:ext uri="{FF2B5EF4-FFF2-40B4-BE49-F238E27FC236}">
                <a16:creationId xmlns:a16="http://schemas.microsoft.com/office/drawing/2014/main" id="{34F5BEC0-7003-086D-EF4C-2E7664ECB000}"/>
              </a:ext>
            </a:extLst>
          </p:cNvPr>
          <p:cNvSpPr>
            <a:spLocks noGrp="1"/>
          </p:cNvSpPr>
          <p:nvPr>
            <p:ph idx="1"/>
          </p:nvPr>
        </p:nvSpPr>
        <p:spPr/>
        <p:txBody>
          <a:bodyPr/>
          <a:lstStyle/>
          <a:p>
            <a:pPr marL="514350" indent="-514350">
              <a:buAutoNum type="arabicPeriod"/>
            </a:pPr>
            <a:r>
              <a:rPr lang="en-GB" sz="3600" dirty="0"/>
              <a:t>Three Northern terms inside an orphan list from the lost Tamil “Chapter on Ornaments” (</a:t>
            </a:r>
            <a:r>
              <a:rPr lang="en-GB" sz="3600" dirty="0" err="1"/>
              <a:t>Aṇiyiyal</a:t>
            </a:r>
            <a:r>
              <a:rPr lang="en-GB" sz="3600" dirty="0"/>
              <a:t>)</a:t>
            </a:r>
          </a:p>
          <a:p>
            <a:pPr marL="514350" indent="-514350">
              <a:buAutoNum type="arabicPeriod"/>
            </a:pPr>
            <a:r>
              <a:rPr lang="en-GB" sz="3600" dirty="0"/>
              <a:t>What we find and do not find in the </a:t>
            </a:r>
            <a:r>
              <a:rPr lang="en-GB" sz="3600" dirty="0" err="1"/>
              <a:t>Tolkāppiyam</a:t>
            </a:r>
            <a:r>
              <a:rPr lang="en-GB" sz="3600" dirty="0"/>
              <a:t>: </a:t>
            </a:r>
            <a:r>
              <a:rPr lang="en-GB" sz="3600" dirty="0" err="1"/>
              <a:t>uvamam</a:t>
            </a:r>
            <a:r>
              <a:rPr lang="en-GB" sz="3600" dirty="0"/>
              <a:t> vs. </a:t>
            </a:r>
            <a:r>
              <a:rPr lang="en-GB" sz="3600" dirty="0" err="1"/>
              <a:t>uvamai</a:t>
            </a:r>
            <a:endParaRPr lang="en-GB" sz="3600" dirty="0"/>
          </a:p>
          <a:p>
            <a:pPr marL="514350" indent="-514350">
              <a:buAutoNum type="arabicPeriod"/>
            </a:pPr>
            <a:r>
              <a:rPr lang="en-GB" sz="3600" dirty="0"/>
              <a:t> Why was it necessary for Tamil theoreticians to borrow from the North a term such as </a:t>
            </a:r>
            <a:r>
              <a:rPr lang="en-GB" sz="3600" i="1" dirty="0" err="1"/>
              <a:t>uvamam</a:t>
            </a:r>
            <a:r>
              <a:rPr lang="en-GB" sz="3600" dirty="0"/>
              <a:t>?</a:t>
            </a:r>
            <a:br>
              <a:rPr lang="en-GB" dirty="0"/>
            </a:br>
            <a:endParaRPr lang="en-GB" dirty="0"/>
          </a:p>
        </p:txBody>
      </p:sp>
      <p:sp>
        <p:nvSpPr>
          <p:cNvPr id="4" name="Slide Number Placeholder 3">
            <a:extLst>
              <a:ext uri="{FF2B5EF4-FFF2-40B4-BE49-F238E27FC236}">
                <a16:creationId xmlns:a16="http://schemas.microsoft.com/office/drawing/2014/main" id="{4DBAD92F-7E04-60F6-E1CB-B7F7085297E1}"/>
              </a:ext>
            </a:extLst>
          </p:cNvPr>
          <p:cNvSpPr>
            <a:spLocks noGrp="1"/>
          </p:cNvSpPr>
          <p:nvPr>
            <p:ph type="sldNum" sz="quarter" idx="12"/>
          </p:nvPr>
        </p:nvSpPr>
        <p:spPr/>
        <p:txBody>
          <a:bodyPr/>
          <a:lstStyle/>
          <a:p>
            <a:fld id="{14BE9603-A261-4F02-99DA-2C7999367C51}" type="slidenum">
              <a:rPr lang="en-GB" smtClean="0"/>
              <a:t>2</a:t>
            </a:fld>
            <a:endParaRPr lang="en-GB"/>
          </a:p>
        </p:txBody>
      </p:sp>
    </p:spTree>
    <p:extLst>
      <p:ext uri="{BB962C8B-B14F-4D97-AF65-F5344CB8AC3E}">
        <p14:creationId xmlns:p14="http://schemas.microsoft.com/office/powerpoint/2010/main" val="15759067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557654-AC17-6DE6-1E9E-6115CBDA18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13FBA2-A78A-A42E-0200-8FE78C6DB126}"/>
              </a:ext>
            </a:extLst>
          </p:cNvPr>
          <p:cNvSpPr>
            <a:spLocks noGrp="1"/>
          </p:cNvSpPr>
          <p:nvPr>
            <p:ph type="title"/>
          </p:nvPr>
        </p:nvSpPr>
        <p:spPr>
          <a:xfrm>
            <a:off x="838200" y="92468"/>
            <a:ext cx="10515600" cy="665646"/>
          </a:xfrm>
        </p:spPr>
        <p:txBody>
          <a:bodyPr>
            <a:normAutofit fontScale="90000"/>
          </a:bodyPr>
          <a:lstStyle/>
          <a:p>
            <a:pPr algn="ctr"/>
            <a:r>
              <a:rPr lang="de-DE" dirty="0" err="1"/>
              <a:t>Section</a:t>
            </a:r>
            <a:r>
              <a:rPr lang="de-DE" dirty="0"/>
              <a:t> 2 (2) </a:t>
            </a:r>
            <a:r>
              <a:rPr lang="en-GB" dirty="0">
                <a:highlight>
                  <a:srgbClr val="00FF00"/>
                </a:highlight>
              </a:rPr>
              <a:t>((Fnote5))</a:t>
            </a:r>
            <a:endParaRPr lang="en-GB" dirty="0"/>
          </a:p>
        </p:txBody>
      </p:sp>
      <p:sp>
        <p:nvSpPr>
          <p:cNvPr id="3" name="Content Placeholder 2">
            <a:extLst>
              <a:ext uri="{FF2B5EF4-FFF2-40B4-BE49-F238E27FC236}">
                <a16:creationId xmlns:a16="http://schemas.microsoft.com/office/drawing/2014/main" id="{5DF4B665-B08F-1A5D-0CDD-64F79849025D}"/>
              </a:ext>
            </a:extLst>
          </p:cNvPr>
          <p:cNvSpPr>
            <a:spLocks noGrp="1"/>
          </p:cNvSpPr>
          <p:nvPr>
            <p:ph idx="1"/>
          </p:nvPr>
        </p:nvSpPr>
        <p:spPr>
          <a:xfrm>
            <a:off x="626724" y="758114"/>
            <a:ext cx="11034446" cy="5796799"/>
          </a:xfrm>
        </p:spPr>
        <p:txBody>
          <a:bodyPr>
            <a:noAutofit/>
          </a:bodyPr>
          <a:lstStyle/>
          <a:p>
            <a:pPr marL="0" indent="0">
              <a:lnSpc>
                <a:spcPct val="100000"/>
              </a:lnSpc>
              <a:buNone/>
            </a:pPr>
            <a:r>
              <a:rPr lang="en-GB" sz="3200" dirty="0">
                <a:highlight>
                  <a:srgbClr val="00FF00"/>
                </a:highlight>
              </a:rPr>
              <a:t>((Fnote5)) </a:t>
            </a:r>
            <a:r>
              <a:rPr lang="en-GB" sz="2900" dirty="0"/>
              <a:t>The most likely reason for the erratic appearance of the </a:t>
            </a:r>
            <a:r>
              <a:rPr lang="en-GB" sz="2900" i="1" dirty="0" err="1"/>
              <a:t>uvamai</a:t>
            </a:r>
            <a:r>
              <a:rPr lang="en-GB" sz="2900" dirty="0"/>
              <a:t> “orthography” is that its presence results from the normalizing desire to apply the “orthographic” conventions defined by medieval Tamil scholars for representing Northern words in Tamil. A set of such conventions can be seen in the commentary to </a:t>
            </a:r>
            <a:r>
              <a:rPr lang="en-GB" sz="2900" dirty="0" err="1"/>
              <a:t>Naṉṉūl</a:t>
            </a:r>
            <a:r>
              <a:rPr lang="en-GB" sz="2900" dirty="0"/>
              <a:t>. Regarding Sanskrit feminine words ending in -ā, see the statement « </a:t>
            </a:r>
            <a:r>
              <a:rPr lang="en-GB" sz="2900" i="1" dirty="0" err="1"/>
              <a:t>vēlai</a:t>
            </a:r>
            <a:r>
              <a:rPr lang="en-GB" sz="2900" i="1" dirty="0"/>
              <a:t> </a:t>
            </a:r>
            <a:r>
              <a:rPr lang="en-GB" sz="2900" i="1" dirty="0" err="1"/>
              <a:t>cālai</a:t>
            </a:r>
            <a:r>
              <a:rPr lang="en-GB" sz="2900" i="1" dirty="0"/>
              <a:t> </a:t>
            </a:r>
            <a:r>
              <a:rPr lang="en-GB" sz="2900" i="1" dirty="0" err="1"/>
              <a:t>mālai</a:t>
            </a:r>
            <a:r>
              <a:rPr lang="en-GB" sz="2900" i="1" dirty="0"/>
              <a:t> </a:t>
            </a:r>
            <a:r>
              <a:rPr lang="en-GB" sz="2900" i="1" dirty="0" err="1"/>
              <a:t>uvamai</a:t>
            </a:r>
            <a:r>
              <a:rPr lang="en-GB" sz="2900" i="1" dirty="0"/>
              <a:t> </a:t>
            </a:r>
            <a:r>
              <a:rPr lang="en-GB" sz="2900" i="1" dirty="0" err="1"/>
              <a:t>vaṉitai</a:t>
            </a:r>
            <a:r>
              <a:rPr lang="en-GB" sz="2900" i="1" dirty="0"/>
              <a:t> </a:t>
            </a:r>
            <a:r>
              <a:rPr lang="en-GB" sz="2900" i="1" dirty="0" err="1"/>
              <a:t>eṉa</a:t>
            </a:r>
            <a:r>
              <a:rPr lang="en-GB" sz="2900" i="1" dirty="0"/>
              <a:t> </a:t>
            </a:r>
            <a:r>
              <a:rPr lang="en-GB" sz="2900" i="1" dirty="0" err="1"/>
              <a:t>ākāra</a:t>
            </a:r>
            <a:r>
              <a:rPr lang="en-GB" sz="2900" i="1" dirty="0"/>
              <a:t>-v-</a:t>
            </a:r>
            <a:r>
              <a:rPr lang="en-GB" sz="2900" i="1" dirty="0" err="1"/>
              <a:t>īṟu</a:t>
            </a:r>
            <a:r>
              <a:rPr lang="en-GB" sz="2900" i="1" dirty="0"/>
              <a:t> </a:t>
            </a:r>
            <a:r>
              <a:rPr lang="en-GB" sz="2900" i="1" dirty="0" err="1"/>
              <a:t>aikāra</a:t>
            </a:r>
            <a:r>
              <a:rPr lang="en-GB" sz="2900" i="1" dirty="0"/>
              <a:t>-v-</a:t>
            </a:r>
            <a:r>
              <a:rPr lang="en-GB" sz="2900" i="1" dirty="0" err="1"/>
              <a:t>īṟ</a:t>
            </a:r>
            <a:r>
              <a:rPr lang="en-GB" sz="2900" i="1" dirty="0"/>
              <a:t>-</a:t>
            </a:r>
            <a:r>
              <a:rPr lang="en-GB" sz="2900" i="1" dirty="0" err="1"/>
              <a:t>āyiṟṟu</a:t>
            </a:r>
            <a:r>
              <a:rPr lang="en-GB" sz="2900" dirty="0"/>
              <a:t> » inside the </a:t>
            </a:r>
            <a:r>
              <a:rPr lang="en-GB" sz="2900" i="1" dirty="0" err="1"/>
              <a:t>Viruttiyurai</a:t>
            </a:r>
            <a:r>
              <a:rPr lang="en-GB" sz="2900" dirty="0"/>
              <a:t> commentary to the </a:t>
            </a:r>
            <a:r>
              <a:rPr lang="en-GB" sz="2900" i="1" dirty="0" err="1"/>
              <a:t>Naṉṉūl</a:t>
            </a:r>
            <a:r>
              <a:rPr lang="en-GB" sz="2900" dirty="0"/>
              <a:t> </a:t>
            </a:r>
            <a:r>
              <a:rPr lang="en-GB" sz="2900" dirty="0" err="1"/>
              <a:t>sūtra</a:t>
            </a:r>
            <a:r>
              <a:rPr lang="en-GB" sz="2900" dirty="0"/>
              <a:t> N147v. It is noteworthy however that the author of </a:t>
            </a:r>
            <a:r>
              <a:rPr lang="en-GB" sz="2900" dirty="0" err="1"/>
              <a:t>Naṉṉūl</a:t>
            </a:r>
            <a:r>
              <a:rPr lang="en-GB" sz="2900" dirty="0"/>
              <a:t> himself uses the form </a:t>
            </a:r>
            <a:r>
              <a:rPr lang="en-GB" sz="2900" i="1" dirty="0" err="1"/>
              <a:t>uvamam</a:t>
            </a:r>
            <a:r>
              <a:rPr lang="en-GB" sz="2900" dirty="0"/>
              <a:t> both in N366v (</a:t>
            </a:r>
            <a:r>
              <a:rPr lang="en-GB" sz="2900" i="1" dirty="0" err="1"/>
              <a:t>uvama</a:t>
            </a:r>
            <a:r>
              <a:rPr lang="en-GB" sz="2900" i="1" dirty="0"/>
              <a:t> </a:t>
            </a:r>
            <a:r>
              <a:rPr lang="en-GB" sz="2900" i="1" dirty="0" err="1"/>
              <a:t>vurupila</a:t>
            </a:r>
            <a:r>
              <a:rPr lang="en-GB" sz="2900" i="1" dirty="0"/>
              <a:t> </a:t>
            </a:r>
            <a:r>
              <a:rPr lang="en-GB" sz="2900" i="1" dirty="0" err="1"/>
              <a:t>tuvamat</a:t>
            </a:r>
            <a:r>
              <a:rPr lang="en-GB" sz="2900" i="1" dirty="0"/>
              <a:t> </a:t>
            </a:r>
            <a:r>
              <a:rPr lang="en-GB" sz="2900" i="1" dirty="0" err="1"/>
              <a:t>tokaiyē</a:t>
            </a:r>
            <a:r>
              <a:rPr lang="en-GB" sz="2900" dirty="0"/>
              <a:t>) and N367v (</a:t>
            </a:r>
            <a:r>
              <a:rPr lang="en-GB" sz="2900" i="1" dirty="0" err="1"/>
              <a:t>pōla</a:t>
            </a:r>
            <a:r>
              <a:rPr lang="en-GB" sz="2900" i="1" dirty="0"/>
              <a:t> </a:t>
            </a:r>
            <a:r>
              <a:rPr lang="en-GB" sz="2900" i="1" dirty="0" err="1"/>
              <a:t>puraiya</a:t>
            </a:r>
            <a:r>
              <a:rPr lang="en-GB" sz="2900" i="1" dirty="0"/>
              <a:t> </a:t>
            </a:r>
            <a:r>
              <a:rPr lang="en-GB" sz="2900" i="1" dirty="0" err="1"/>
              <a:t>oppa</a:t>
            </a:r>
            <a:r>
              <a:rPr lang="en-GB" sz="2900" i="1" dirty="0"/>
              <a:t> </a:t>
            </a:r>
            <a:r>
              <a:rPr lang="en-GB" sz="2900" i="1" dirty="0" err="1"/>
              <a:t>uṟāḻa</a:t>
            </a:r>
            <a:r>
              <a:rPr lang="en-GB" sz="2900" i="1" dirty="0"/>
              <a:t> [...] </a:t>
            </a:r>
            <a:r>
              <a:rPr lang="en-GB" sz="2900" i="1" dirty="0" err="1"/>
              <a:t>piṟavum</a:t>
            </a:r>
            <a:r>
              <a:rPr lang="en-GB" sz="2900" i="1" dirty="0"/>
              <a:t> </a:t>
            </a:r>
            <a:r>
              <a:rPr lang="en-GB" sz="2900" i="1" dirty="0" err="1"/>
              <a:t>uvamat</a:t>
            </a:r>
            <a:r>
              <a:rPr lang="en-GB" sz="2900" i="1" dirty="0"/>
              <a:t> </a:t>
            </a:r>
            <a:r>
              <a:rPr lang="en-GB" sz="2900" i="1" dirty="0" err="1"/>
              <a:t>turupē</a:t>
            </a:r>
            <a:r>
              <a:rPr lang="en-GB" sz="2900" dirty="0"/>
              <a:t>), seemingly defying in advance his own future commentators ...</a:t>
            </a:r>
            <a:endParaRPr lang="en-GB" sz="2900" dirty="0">
              <a:highlight>
                <a:srgbClr val="00FF00"/>
              </a:highlight>
            </a:endParaRPr>
          </a:p>
        </p:txBody>
      </p:sp>
      <p:sp>
        <p:nvSpPr>
          <p:cNvPr id="4" name="Slide Number Placeholder 3">
            <a:extLst>
              <a:ext uri="{FF2B5EF4-FFF2-40B4-BE49-F238E27FC236}">
                <a16:creationId xmlns:a16="http://schemas.microsoft.com/office/drawing/2014/main" id="{C83CA65F-1F93-2145-D412-2A38E1C29C6E}"/>
              </a:ext>
            </a:extLst>
          </p:cNvPr>
          <p:cNvSpPr>
            <a:spLocks noGrp="1"/>
          </p:cNvSpPr>
          <p:nvPr>
            <p:ph type="sldNum" sz="quarter" idx="12"/>
          </p:nvPr>
        </p:nvSpPr>
        <p:spPr/>
        <p:txBody>
          <a:bodyPr/>
          <a:lstStyle/>
          <a:p>
            <a:fld id="{14BE9603-A261-4F02-99DA-2C7999367C51}" type="slidenum">
              <a:rPr lang="en-GB" smtClean="0"/>
              <a:t>20</a:t>
            </a:fld>
            <a:endParaRPr lang="en-GB"/>
          </a:p>
        </p:txBody>
      </p:sp>
    </p:spTree>
    <p:extLst>
      <p:ext uri="{BB962C8B-B14F-4D97-AF65-F5344CB8AC3E}">
        <p14:creationId xmlns:p14="http://schemas.microsoft.com/office/powerpoint/2010/main" val="403088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CCEAC-6D06-CA04-B871-C85E94F7C3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DEEAA6-6F29-15CE-C317-4451F3F71C9C}"/>
              </a:ext>
            </a:extLst>
          </p:cNvPr>
          <p:cNvSpPr>
            <a:spLocks noGrp="1"/>
          </p:cNvSpPr>
          <p:nvPr>
            <p:ph type="title"/>
          </p:nvPr>
        </p:nvSpPr>
        <p:spPr>
          <a:xfrm>
            <a:off x="838200" y="92468"/>
            <a:ext cx="10515600" cy="665646"/>
          </a:xfrm>
        </p:spPr>
        <p:txBody>
          <a:bodyPr>
            <a:normAutofit fontScale="90000"/>
          </a:bodyPr>
          <a:lstStyle/>
          <a:p>
            <a:pPr algn="ctr"/>
            <a:r>
              <a:rPr lang="de-DE" dirty="0" err="1"/>
              <a:t>Section</a:t>
            </a:r>
            <a:r>
              <a:rPr lang="de-DE" dirty="0"/>
              <a:t> 2 (3)</a:t>
            </a:r>
            <a:endParaRPr lang="en-GB" dirty="0"/>
          </a:p>
        </p:txBody>
      </p:sp>
      <p:sp>
        <p:nvSpPr>
          <p:cNvPr id="3" name="Content Placeholder 2">
            <a:extLst>
              <a:ext uri="{FF2B5EF4-FFF2-40B4-BE49-F238E27FC236}">
                <a16:creationId xmlns:a16="http://schemas.microsoft.com/office/drawing/2014/main" id="{DD141847-23B2-75E2-4CB2-D3A26663A7F0}"/>
              </a:ext>
            </a:extLst>
          </p:cNvPr>
          <p:cNvSpPr>
            <a:spLocks noGrp="1"/>
          </p:cNvSpPr>
          <p:nvPr>
            <p:ph idx="1"/>
          </p:nvPr>
        </p:nvSpPr>
        <p:spPr>
          <a:xfrm>
            <a:off x="626724" y="758114"/>
            <a:ext cx="11034446" cy="5796799"/>
          </a:xfrm>
        </p:spPr>
        <p:txBody>
          <a:bodyPr>
            <a:noAutofit/>
          </a:bodyPr>
          <a:lstStyle/>
          <a:p>
            <a:pPr marL="0" indent="0">
              <a:lnSpc>
                <a:spcPct val="100000"/>
              </a:lnSpc>
              <a:buNone/>
            </a:pPr>
            <a:r>
              <a:rPr lang="en-GB" sz="3200" dirty="0"/>
              <a:t>Regarding the occurrences of </a:t>
            </a:r>
            <a:r>
              <a:rPr lang="en-GB" sz="3200" i="1" dirty="0" err="1"/>
              <a:t>uvamai</a:t>
            </a:r>
            <a:r>
              <a:rPr lang="en-GB" sz="3200" dirty="0"/>
              <a:t> just </a:t>
            </a:r>
            <a:r>
              <a:rPr lang="en-GB" sz="3200" dirty="0" err="1"/>
              <a:t>mentionned</a:t>
            </a:r>
            <a:r>
              <a:rPr lang="en-GB" sz="3200" dirty="0"/>
              <a:t>, it should be immediately explained that when we examine the corresponding passages inside the text of </a:t>
            </a:r>
            <a:r>
              <a:rPr lang="en-GB" sz="3200" i="1" dirty="0" err="1"/>
              <a:t>Tolkāppiyam</a:t>
            </a:r>
            <a:r>
              <a:rPr lang="en-GB" sz="3200" dirty="0"/>
              <a:t> as transmitted with the commentary of </a:t>
            </a:r>
            <a:r>
              <a:rPr lang="en-GB" sz="3200" dirty="0" err="1"/>
              <a:t>Pērāciriyar</a:t>
            </a:r>
            <a:r>
              <a:rPr lang="en-GB" sz="3200" dirty="0"/>
              <a:t> what we find is not the form </a:t>
            </a:r>
            <a:r>
              <a:rPr lang="en-GB" sz="3200" i="1" dirty="0" err="1"/>
              <a:t>uvamai</a:t>
            </a:r>
            <a:r>
              <a:rPr lang="en-GB" sz="3200" dirty="0"/>
              <a:t> but the form </a:t>
            </a:r>
            <a:r>
              <a:rPr lang="en-GB" sz="3200" i="1" dirty="0" err="1"/>
              <a:t>uvamam</a:t>
            </a:r>
            <a:r>
              <a:rPr lang="en-GB" sz="3200" dirty="0"/>
              <a:t>. To this must be added that </a:t>
            </a:r>
            <a:r>
              <a:rPr lang="en-GB" sz="3200" dirty="0" err="1"/>
              <a:t>Iḷampūraṇar</a:t>
            </a:r>
            <a:r>
              <a:rPr lang="en-GB" sz="3200" dirty="0"/>
              <a:t> himself uses massively the form </a:t>
            </a:r>
            <a:r>
              <a:rPr lang="en-GB" sz="3200" i="1" dirty="0" err="1"/>
              <a:t>uvamam</a:t>
            </a:r>
            <a:r>
              <a:rPr lang="en-GB" sz="3200" dirty="0"/>
              <a:t>. This can be seen for instance when providing comparative statistics for the 25th chapter of T, part of its third book, called </a:t>
            </a:r>
            <a:r>
              <a:rPr lang="en-GB" sz="3200" i="1" dirty="0" err="1"/>
              <a:t>Poruḷatikāram</a:t>
            </a:r>
            <a:r>
              <a:rPr lang="en-GB" sz="3200" i="1" dirty="0"/>
              <a:t> </a:t>
            </a:r>
            <a:r>
              <a:rPr lang="en-GB" sz="3200" dirty="0"/>
              <a:t>(TP). That 25</a:t>
            </a:r>
            <a:r>
              <a:rPr lang="en-GB" sz="3200" baseline="30000" dirty="0"/>
              <a:t>th</a:t>
            </a:r>
            <a:r>
              <a:rPr lang="en-GB" sz="3200" dirty="0"/>
              <a:t> chapter is called </a:t>
            </a:r>
            <a:r>
              <a:rPr lang="en-GB" sz="3200" i="1" dirty="0" err="1"/>
              <a:t>Uvamaviyal</a:t>
            </a:r>
            <a:r>
              <a:rPr lang="en-GB" sz="3200" dirty="0"/>
              <a:t> “Chapter on Simile” (UI) and has been commented upon both by </a:t>
            </a:r>
            <a:r>
              <a:rPr lang="en-GB" sz="3200" dirty="0" err="1"/>
              <a:t>Iḷampūraṇar</a:t>
            </a:r>
            <a:r>
              <a:rPr lang="en-GB" sz="3200" dirty="0"/>
              <a:t> and </a:t>
            </a:r>
            <a:r>
              <a:rPr lang="en-GB" sz="3200" dirty="0" err="1"/>
              <a:t>Pērāciriyar</a:t>
            </a:r>
            <a:r>
              <a:rPr lang="en-GB" sz="3200" dirty="0"/>
              <a:t>. </a:t>
            </a:r>
          </a:p>
        </p:txBody>
      </p:sp>
      <p:sp>
        <p:nvSpPr>
          <p:cNvPr id="4" name="Slide Number Placeholder 3">
            <a:extLst>
              <a:ext uri="{FF2B5EF4-FFF2-40B4-BE49-F238E27FC236}">
                <a16:creationId xmlns:a16="http://schemas.microsoft.com/office/drawing/2014/main" id="{4C5A238C-5C85-FF0A-2A90-99A3623D2DD1}"/>
              </a:ext>
            </a:extLst>
          </p:cNvPr>
          <p:cNvSpPr>
            <a:spLocks noGrp="1"/>
          </p:cNvSpPr>
          <p:nvPr>
            <p:ph type="sldNum" sz="quarter" idx="12"/>
          </p:nvPr>
        </p:nvSpPr>
        <p:spPr/>
        <p:txBody>
          <a:bodyPr/>
          <a:lstStyle/>
          <a:p>
            <a:fld id="{14BE9603-A261-4F02-99DA-2C7999367C51}" type="slidenum">
              <a:rPr lang="en-GB" smtClean="0"/>
              <a:t>21</a:t>
            </a:fld>
            <a:endParaRPr lang="en-GB"/>
          </a:p>
        </p:txBody>
      </p:sp>
    </p:spTree>
    <p:extLst>
      <p:ext uri="{BB962C8B-B14F-4D97-AF65-F5344CB8AC3E}">
        <p14:creationId xmlns:p14="http://schemas.microsoft.com/office/powerpoint/2010/main" val="2022525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FCC38C-EE3A-451C-EFC2-4F2396BF05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EB7093-3327-C151-6FCD-503257C16395}"/>
              </a:ext>
            </a:extLst>
          </p:cNvPr>
          <p:cNvSpPr>
            <a:spLocks noGrp="1"/>
          </p:cNvSpPr>
          <p:nvPr>
            <p:ph type="title"/>
          </p:nvPr>
        </p:nvSpPr>
        <p:spPr>
          <a:xfrm>
            <a:off x="838200" y="92468"/>
            <a:ext cx="10515600" cy="665646"/>
          </a:xfrm>
        </p:spPr>
        <p:txBody>
          <a:bodyPr>
            <a:normAutofit fontScale="90000"/>
          </a:bodyPr>
          <a:lstStyle/>
          <a:p>
            <a:pPr algn="ctr"/>
            <a:r>
              <a:rPr lang="de-DE" dirty="0" err="1"/>
              <a:t>Section</a:t>
            </a:r>
            <a:r>
              <a:rPr lang="de-DE" dirty="0"/>
              <a:t> 2 (4)</a:t>
            </a:r>
            <a:endParaRPr lang="en-GB" dirty="0"/>
          </a:p>
        </p:txBody>
      </p:sp>
      <p:sp>
        <p:nvSpPr>
          <p:cNvPr id="3" name="Content Placeholder 2">
            <a:extLst>
              <a:ext uri="{FF2B5EF4-FFF2-40B4-BE49-F238E27FC236}">
                <a16:creationId xmlns:a16="http://schemas.microsoft.com/office/drawing/2014/main" id="{D7AD30A5-20BF-4CC3-0A4B-223B9CCB0CAC}"/>
              </a:ext>
            </a:extLst>
          </p:cNvPr>
          <p:cNvSpPr>
            <a:spLocks noGrp="1"/>
          </p:cNvSpPr>
          <p:nvPr>
            <p:ph idx="1"/>
          </p:nvPr>
        </p:nvSpPr>
        <p:spPr>
          <a:xfrm>
            <a:off x="626724" y="1284270"/>
            <a:ext cx="11034446" cy="5270643"/>
          </a:xfrm>
        </p:spPr>
        <p:txBody>
          <a:bodyPr>
            <a:noAutofit/>
          </a:bodyPr>
          <a:lstStyle/>
          <a:p>
            <a:pPr marL="0" indent="0">
              <a:buNone/>
            </a:pPr>
            <a:r>
              <a:rPr lang="en-GB" sz="3600" dirty="0"/>
              <a:t>More precisely, we can say that, inside UI</a:t>
            </a:r>
          </a:p>
          <a:p>
            <a:pPr lvl="0"/>
            <a:r>
              <a:rPr lang="en-GB" sz="3600" dirty="0"/>
              <a:t>the </a:t>
            </a:r>
            <a:r>
              <a:rPr lang="en-GB" sz="3600" i="1" dirty="0" err="1"/>
              <a:t>Tolkāppiyam</a:t>
            </a:r>
            <a:r>
              <a:rPr lang="en-GB" sz="3600" dirty="0"/>
              <a:t> text provided by </a:t>
            </a:r>
            <a:r>
              <a:rPr lang="en-GB" sz="3600" dirty="0" err="1"/>
              <a:t>Pērāciriyar</a:t>
            </a:r>
            <a:r>
              <a:rPr lang="en-GB" sz="3600" dirty="0"/>
              <a:t> contains 16 times </a:t>
            </a:r>
            <a:r>
              <a:rPr lang="en-GB" sz="3600" i="1" dirty="0" err="1"/>
              <a:t>uvamam</a:t>
            </a:r>
            <a:r>
              <a:rPr lang="en-GB" sz="3600" dirty="0"/>
              <a:t>, including in the places where the reading provided by </a:t>
            </a:r>
            <a:r>
              <a:rPr lang="en-GB" sz="3600" dirty="0" err="1"/>
              <a:t>Iḷampūraṇar</a:t>
            </a:r>
            <a:r>
              <a:rPr lang="en-GB" sz="3600" dirty="0"/>
              <a:t> is </a:t>
            </a:r>
            <a:r>
              <a:rPr lang="en-GB" sz="3600" i="1" dirty="0" err="1"/>
              <a:t>uvamai</a:t>
            </a:r>
            <a:r>
              <a:rPr lang="en-GB" sz="3600" dirty="0"/>
              <a:t>.</a:t>
            </a:r>
          </a:p>
          <a:p>
            <a:pPr lvl="0"/>
            <a:r>
              <a:rPr lang="en-GB" sz="3600" dirty="0"/>
              <a:t>the </a:t>
            </a:r>
            <a:r>
              <a:rPr lang="en-GB" sz="3600" i="1" dirty="0" err="1"/>
              <a:t>Tolkāppiyam</a:t>
            </a:r>
            <a:r>
              <a:rPr lang="en-GB" sz="3600" dirty="0"/>
              <a:t> text provided by </a:t>
            </a:r>
            <a:r>
              <a:rPr lang="en-GB" sz="3600" dirty="0" err="1"/>
              <a:t>Iḷampūraṇar</a:t>
            </a:r>
            <a:r>
              <a:rPr lang="en-GB" sz="3600" dirty="0"/>
              <a:t> contains in those 16 positions most of the time </a:t>
            </a:r>
            <a:r>
              <a:rPr lang="en-GB" sz="3600" i="1" dirty="0" err="1"/>
              <a:t>uvamam</a:t>
            </a:r>
            <a:r>
              <a:rPr lang="en-GB" sz="3600" dirty="0"/>
              <a:t> and a few times </a:t>
            </a:r>
            <a:r>
              <a:rPr lang="en-GB" sz="3600" i="1" dirty="0" err="1"/>
              <a:t>uvamai</a:t>
            </a:r>
            <a:r>
              <a:rPr lang="en-GB" sz="3600" dirty="0"/>
              <a:t>, but the place where </a:t>
            </a:r>
            <a:r>
              <a:rPr lang="en-GB" sz="3600" i="1" dirty="0" err="1"/>
              <a:t>uvamai</a:t>
            </a:r>
            <a:r>
              <a:rPr lang="en-GB" sz="3600" dirty="0"/>
              <a:t> is found is not the same in every edition.</a:t>
            </a:r>
          </a:p>
          <a:p>
            <a:pPr marL="0" indent="0">
              <a:lnSpc>
                <a:spcPct val="100000"/>
              </a:lnSpc>
              <a:buNone/>
            </a:pPr>
            <a:r>
              <a:rPr lang="en-GB" sz="3200" dirty="0"/>
              <a:t> </a:t>
            </a:r>
          </a:p>
        </p:txBody>
      </p:sp>
      <p:sp>
        <p:nvSpPr>
          <p:cNvPr id="4" name="Slide Number Placeholder 3">
            <a:extLst>
              <a:ext uri="{FF2B5EF4-FFF2-40B4-BE49-F238E27FC236}">
                <a16:creationId xmlns:a16="http://schemas.microsoft.com/office/drawing/2014/main" id="{25850C8E-70FA-E76F-781B-ABFAEBA6123D}"/>
              </a:ext>
            </a:extLst>
          </p:cNvPr>
          <p:cNvSpPr>
            <a:spLocks noGrp="1"/>
          </p:cNvSpPr>
          <p:nvPr>
            <p:ph type="sldNum" sz="quarter" idx="12"/>
          </p:nvPr>
        </p:nvSpPr>
        <p:spPr/>
        <p:txBody>
          <a:bodyPr/>
          <a:lstStyle/>
          <a:p>
            <a:fld id="{14BE9603-A261-4F02-99DA-2C7999367C51}" type="slidenum">
              <a:rPr lang="en-GB" smtClean="0"/>
              <a:t>22</a:t>
            </a:fld>
            <a:endParaRPr lang="en-GB"/>
          </a:p>
        </p:txBody>
      </p:sp>
    </p:spTree>
    <p:extLst>
      <p:ext uri="{BB962C8B-B14F-4D97-AF65-F5344CB8AC3E}">
        <p14:creationId xmlns:p14="http://schemas.microsoft.com/office/powerpoint/2010/main" val="13652784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682D1A-F1E1-AC66-9956-5AD6FD0256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321E69-198A-43E1-4D30-B7A5FD8C17E1}"/>
              </a:ext>
            </a:extLst>
          </p:cNvPr>
          <p:cNvSpPr>
            <a:spLocks noGrp="1"/>
          </p:cNvSpPr>
          <p:nvPr>
            <p:ph type="title"/>
          </p:nvPr>
        </p:nvSpPr>
        <p:spPr>
          <a:xfrm>
            <a:off x="838200" y="92468"/>
            <a:ext cx="10515600" cy="665646"/>
          </a:xfrm>
        </p:spPr>
        <p:txBody>
          <a:bodyPr>
            <a:normAutofit fontScale="90000"/>
          </a:bodyPr>
          <a:lstStyle/>
          <a:p>
            <a:pPr algn="ctr"/>
            <a:r>
              <a:rPr lang="de-DE" dirty="0" err="1"/>
              <a:t>Section</a:t>
            </a:r>
            <a:r>
              <a:rPr lang="de-DE" dirty="0"/>
              <a:t> 2 (5)</a:t>
            </a:r>
            <a:endParaRPr lang="en-GB" dirty="0"/>
          </a:p>
        </p:txBody>
      </p:sp>
      <p:sp>
        <p:nvSpPr>
          <p:cNvPr id="3" name="Content Placeholder 2">
            <a:extLst>
              <a:ext uri="{FF2B5EF4-FFF2-40B4-BE49-F238E27FC236}">
                <a16:creationId xmlns:a16="http://schemas.microsoft.com/office/drawing/2014/main" id="{7E7BB47D-ED87-1F0A-AE91-FEB98BDA36E5}"/>
              </a:ext>
            </a:extLst>
          </p:cNvPr>
          <p:cNvSpPr>
            <a:spLocks noGrp="1"/>
          </p:cNvSpPr>
          <p:nvPr>
            <p:ph idx="1"/>
          </p:nvPr>
        </p:nvSpPr>
        <p:spPr>
          <a:xfrm>
            <a:off x="472611" y="914400"/>
            <a:ext cx="11404315" cy="5640513"/>
          </a:xfrm>
        </p:spPr>
        <p:txBody>
          <a:bodyPr>
            <a:noAutofit/>
          </a:bodyPr>
          <a:lstStyle/>
          <a:p>
            <a:pPr marL="0" indent="0">
              <a:buNone/>
            </a:pPr>
            <a:r>
              <a:rPr lang="en-GB" sz="3200" dirty="0"/>
              <a:t>More generally, if we examine the other components of the T, we can say that:</a:t>
            </a:r>
          </a:p>
          <a:p>
            <a:pPr lvl="0"/>
            <a:r>
              <a:rPr lang="en-GB" sz="3200" dirty="0"/>
              <a:t>inside the 9 chapters of the first book of T, called </a:t>
            </a:r>
            <a:r>
              <a:rPr lang="en-GB" sz="3200" i="1" dirty="0" err="1"/>
              <a:t>Eḻuttatikāram</a:t>
            </a:r>
            <a:r>
              <a:rPr lang="en-GB" sz="3200" dirty="0"/>
              <a:t> (TE), which deals with phonetics and phonology, there are 2 occurrences of </a:t>
            </a:r>
            <a:r>
              <a:rPr lang="en-GB" sz="3200" i="1" dirty="0" err="1"/>
              <a:t>uvamam</a:t>
            </a:r>
            <a:endParaRPr lang="en-GB" sz="3200" dirty="0"/>
          </a:p>
          <a:p>
            <a:pPr lvl="0"/>
            <a:r>
              <a:rPr lang="en-GB" sz="3200" dirty="0"/>
              <a:t>inside the 9 chapters of the second book of T, called </a:t>
            </a:r>
            <a:r>
              <a:rPr lang="en-GB" sz="3200" i="1" dirty="0" err="1"/>
              <a:t>Collatikāram</a:t>
            </a:r>
            <a:r>
              <a:rPr lang="en-GB" sz="3200" dirty="0"/>
              <a:t> (TC), which deals with morphology and syntax, there are 3 occurrences of </a:t>
            </a:r>
            <a:r>
              <a:rPr lang="en-GB" sz="3200" i="1" dirty="0" err="1"/>
              <a:t>uvamam</a:t>
            </a:r>
            <a:endParaRPr lang="en-GB" sz="3200" dirty="0"/>
          </a:p>
          <a:p>
            <a:pPr lvl="0"/>
            <a:r>
              <a:rPr lang="en-GB" sz="3200" dirty="0"/>
              <a:t>leaving aside the UI, inside the remaining 8 chapters of TP, i.e. </a:t>
            </a:r>
            <a:r>
              <a:rPr lang="en-GB" sz="3200" i="1" dirty="0" err="1"/>
              <a:t>Poruḷatikāram</a:t>
            </a:r>
            <a:r>
              <a:rPr lang="en-GB" sz="3200" dirty="0"/>
              <a:t>, third book of T, there are 8 occurrences of </a:t>
            </a:r>
            <a:r>
              <a:rPr lang="en-GB" sz="3200" i="1" dirty="0" err="1"/>
              <a:t>uvamam</a:t>
            </a:r>
            <a:endParaRPr lang="en-GB" sz="3200" dirty="0"/>
          </a:p>
          <a:p>
            <a:pPr marL="0" indent="0">
              <a:lnSpc>
                <a:spcPct val="100000"/>
              </a:lnSpc>
              <a:buNone/>
            </a:pPr>
            <a:r>
              <a:rPr lang="en-GB" sz="3200" dirty="0"/>
              <a:t> </a:t>
            </a:r>
          </a:p>
        </p:txBody>
      </p:sp>
      <p:sp>
        <p:nvSpPr>
          <p:cNvPr id="4" name="Slide Number Placeholder 3">
            <a:extLst>
              <a:ext uri="{FF2B5EF4-FFF2-40B4-BE49-F238E27FC236}">
                <a16:creationId xmlns:a16="http://schemas.microsoft.com/office/drawing/2014/main" id="{FC1F02B6-9635-CED6-3FF0-CEF2F9216D10}"/>
              </a:ext>
            </a:extLst>
          </p:cNvPr>
          <p:cNvSpPr>
            <a:spLocks noGrp="1"/>
          </p:cNvSpPr>
          <p:nvPr>
            <p:ph type="sldNum" sz="quarter" idx="12"/>
          </p:nvPr>
        </p:nvSpPr>
        <p:spPr/>
        <p:txBody>
          <a:bodyPr/>
          <a:lstStyle/>
          <a:p>
            <a:fld id="{14BE9603-A261-4F02-99DA-2C7999367C51}" type="slidenum">
              <a:rPr lang="en-GB" smtClean="0"/>
              <a:t>23</a:t>
            </a:fld>
            <a:endParaRPr lang="en-GB"/>
          </a:p>
        </p:txBody>
      </p:sp>
    </p:spTree>
    <p:extLst>
      <p:ext uri="{BB962C8B-B14F-4D97-AF65-F5344CB8AC3E}">
        <p14:creationId xmlns:p14="http://schemas.microsoft.com/office/powerpoint/2010/main" val="40095836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012940-0C9A-60A4-2A2C-9E9B23F28C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95D6C0-A5B6-880C-429A-644597BAC767}"/>
              </a:ext>
            </a:extLst>
          </p:cNvPr>
          <p:cNvSpPr>
            <a:spLocks noGrp="1"/>
          </p:cNvSpPr>
          <p:nvPr>
            <p:ph type="title"/>
          </p:nvPr>
        </p:nvSpPr>
        <p:spPr>
          <a:xfrm>
            <a:off x="838200" y="92468"/>
            <a:ext cx="10515600" cy="665646"/>
          </a:xfrm>
        </p:spPr>
        <p:txBody>
          <a:bodyPr>
            <a:normAutofit fontScale="90000"/>
          </a:bodyPr>
          <a:lstStyle/>
          <a:p>
            <a:pPr algn="ctr"/>
            <a:r>
              <a:rPr lang="de-DE" dirty="0" err="1"/>
              <a:t>Section</a:t>
            </a:r>
            <a:r>
              <a:rPr lang="de-DE" dirty="0"/>
              <a:t> 2 (6)</a:t>
            </a:r>
            <a:endParaRPr lang="en-GB" dirty="0"/>
          </a:p>
        </p:txBody>
      </p:sp>
      <p:sp>
        <p:nvSpPr>
          <p:cNvPr id="3" name="Content Placeholder 2">
            <a:extLst>
              <a:ext uri="{FF2B5EF4-FFF2-40B4-BE49-F238E27FC236}">
                <a16:creationId xmlns:a16="http://schemas.microsoft.com/office/drawing/2014/main" id="{28BAE9F8-07B1-C810-90C3-2F8EC97D2806}"/>
              </a:ext>
            </a:extLst>
          </p:cNvPr>
          <p:cNvSpPr>
            <a:spLocks noGrp="1"/>
          </p:cNvSpPr>
          <p:nvPr>
            <p:ph idx="1"/>
          </p:nvPr>
        </p:nvSpPr>
        <p:spPr>
          <a:xfrm>
            <a:off x="472611" y="758114"/>
            <a:ext cx="11404315" cy="5796799"/>
          </a:xfrm>
        </p:spPr>
        <p:txBody>
          <a:bodyPr>
            <a:noAutofit/>
          </a:bodyPr>
          <a:lstStyle/>
          <a:p>
            <a:pPr marL="0" indent="0">
              <a:buNone/>
            </a:pPr>
            <a:r>
              <a:rPr lang="en-GB" sz="3400" dirty="0"/>
              <a:t>Altogether, since </a:t>
            </a:r>
            <a:r>
              <a:rPr lang="en-GB" sz="3400" dirty="0" err="1"/>
              <a:t>Iḷampūraṇar</a:t>
            </a:r>
            <a:r>
              <a:rPr lang="en-GB" sz="3400" dirty="0"/>
              <a:t> has commented on all the chapters of T, this means that the text transmitted by him contains (29-x) occurrences of </a:t>
            </a:r>
            <a:r>
              <a:rPr lang="en-GB" sz="3400" i="1" dirty="0" err="1"/>
              <a:t>uvamam</a:t>
            </a:r>
            <a:r>
              <a:rPr lang="en-GB" sz="3400" dirty="0"/>
              <a:t> and x occurrences of </a:t>
            </a:r>
            <a:r>
              <a:rPr lang="en-GB" sz="3400" i="1" dirty="0" err="1"/>
              <a:t>uvamai</a:t>
            </a:r>
            <a:r>
              <a:rPr lang="en-GB" sz="3400" dirty="0"/>
              <a:t>., where x is a small integer. But the other commentators, which are not the same for all the sections of T, all make use of </a:t>
            </a:r>
            <a:r>
              <a:rPr lang="en-GB" sz="3400" i="1" dirty="0" err="1"/>
              <a:t>uvamam</a:t>
            </a:r>
            <a:r>
              <a:rPr lang="en-GB" sz="3400" dirty="0"/>
              <a:t>.</a:t>
            </a:r>
          </a:p>
          <a:p>
            <a:pPr marL="0" indent="0">
              <a:buNone/>
            </a:pPr>
            <a:endParaRPr lang="en-GB" sz="3400" dirty="0"/>
          </a:p>
          <a:p>
            <a:pPr marL="0" indent="0">
              <a:buNone/>
            </a:pPr>
            <a:r>
              <a:rPr lang="en-GB" sz="3400" dirty="0"/>
              <a:t>I shall now briefly give a sample from the 29 occurrences of </a:t>
            </a:r>
            <a:r>
              <a:rPr lang="en-GB" sz="3400" i="1" dirty="0" err="1"/>
              <a:t>uvamam</a:t>
            </a:r>
            <a:r>
              <a:rPr lang="en-GB" sz="3400" dirty="0"/>
              <a:t> (or </a:t>
            </a:r>
            <a:r>
              <a:rPr lang="en-GB" sz="3400" i="1" dirty="0" err="1"/>
              <a:t>uvamai</a:t>
            </a:r>
            <a:r>
              <a:rPr lang="en-GB" sz="3400" dirty="0"/>
              <a:t>) in the T, because they will provide flesh to what would otherwise be a dry succession of numbers.</a:t>
            </a:r>
          </a:p>
          <a:p>
            <a:pPr marL="0" indent="0">
              <a:lnSpc>
                <a:spcPct val="100000"/>
              </a:lnSpc>
              <a:buNone/>
            </a:pPr>
            <a:r>
              <a:rPr lang="en-GB" sz="3400" dirty="0"/>
              <a:t> </a:t>
            </a:r>
          </a:p>
        </p:txBody>
      </p:sp>
      <p:sp>
        <p:nvSpPr>
          <p:cNvPr id="4" name="Slide Number Placeholder 3">
            <a:extLst>
              <a:ext uri="{FF2B5EF4-FFF2-40B4-BE49-F238E27FC236}">
                <a16:creationId xmlns:a16="http://schemas.microsoft.com/office/drawing/2014/main" id="{5F3000A4-1CB9-50E8-801D-547C85D1BF86}"/>
              </a:ext>
            </a:extLst>
          </p:cNvPr>
          <p:cNvSpPr>
            <a:spLocks noGrp="1"/>
          </p:cNvSpPr>
          <p:nvPr>
            <p:ph type="sldNum" sz="quarter" idx="12"/>
          </p:nvPr>
        </p:nvSpPr>
        <p:spPr/>
        <p:txBody>
          <a:bodyPr/>
          <a:lstStyle/>
          <a:p>
            <a:fld id="{14BE9603-A261-4F02-99DA-2C7999367C51}" type="slidenum">
              <a:rPr lang="en-GB" smtClean="0"/>
              <a:t>24</a:t>
            </a:fld>
            <a:endParaRPr lang="en-GB"/>
          </a:p>
        </p:txBody>
      </p:sp>
    </p:spTree>
    <p:extLst>
      <p:ext uri="{BB962C8B-B14F-4D97-AF65-F5344CB8AC3E}">
        <p14:creationId xmlns:p14="http://schemas.microsoft.com/office/powerpoint/2010/main" val="3569814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CECE7B-EDFD-E9CF-1028-48D4CD9AC4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BD40AC-4466-2852-B38C-7900CE9895DD}"/>
              </a:ext>
            </a:extLst>
          </p:cNvPr>
          <p:cNvSpPr>
            <a:spLocks noGrp="1"/>
          </p:cNvSpPr>
          <p:nvPr>
            <p:ph type="title"/>
          </p:nvPr>
        </p:nvSpPr>
        <p:spPr>
          <a:xfrm>
            <a:off x="838200" y="92468"/>
            <a:ext cx="10515600" cy="665646"/>
          </a:xfrm>
        </p:spPr>
        <p:txBody>
          <a:bodyPr>
            <a:normAutofit fontScale="90000"/>
          </a:bodyPr>
          <a:lstStyle/>
          <a:p>
            <a:pPr algn="ctr"/>
            <a:r>
              <a:rPr lang="de-DE" dirty="0" err="1"/>
              <a:t>Section</a:t>
            </a:r>
            <a:r>
              <a:rPr lang="de-DE" dirty="0"/>
              <a:t> 2 (7)</a:t>
            </a:r>
            <a:endParaRPr lang="en-GB" dirty="0"/>
          </a:p>
        </p:txBody>
      </p:sp>
      <p:sp>
        <p:nvSpPr>
          <p:cNvPr id="3" name="Content Placeholder 2">
            <a:extLst>
              <a:ext uri="{FF2B5EF4-FFF2-40B4-BE49-F238E27FC236}">
                <a16:creationId xmlns:a16="http://schemas.microsoft.com/office/drawing/2014/main" id="{C0AF224B-BCF9-325C-D8C5-55AE06840438}"/>
              </a:ext>
            </a:extLst>
          </p:cNvPr>
          <p:cNvSpPr>
            <a:spLocks noGrp="1"/>
          </p:cNvSpPr>
          <p:nvPr>
            <p:ph idx="1"/>
          </p:nvPr>
        </p:nvSpPr>
        <p:spPr>
          <a:xfrm>
            <a:off x="472611" y="758114"/>
            <a:ext cx="11404315" cy="5796799"/>
          </a:xfrm>
        </p:spPr>
        <p:txBody>
          <a:bodyPr>
            <a:noAutofit/>
          </a:bodyPr>
          <a:lstStyle/>
          <a:p>
            <a:pPr marL="0" indent="0">
              <a:lnSpc>
                <a:spcPct val="100000"/>
              </a:lnSpc>
              <a:buNone/>
            </a:pPr>
            <a:r>
              <a:rPr lang="en-GB" sz="3400" b="1" dirty="0"/>
              <a:t>A)</a:t>
            </a:r>
            <a:r>
              <a:rPr lang="en-GB" sz="3400" dirty="0"/>
              <a:t> inside the </a:t>
            </a:r>
            <a:r>
              <a:rPr lang="en-GB" sz="3400" dirty="0" err="1"/>
              <a:t>sūtra</a:t>
            </a:r>
            <a:r>
              <a:rPr lang="en-GB" sz="3400" dirty="0"/>
              <a:t> TE205i (alias TE204n), which describes the type of sandhi applicable to an enumeration of five terms (or groups of terms) which all end with the vowel a, we find the expression </a:t>
            </a:r>
            <a:r>
              <a:rPr lang="en-GB" sz="3400" i="1" dirty="0" err="1"/>
              <a:t>uvamak</a:t>
            </a:r>
            <a:r>
              <a:rPr lang="en-GB" sz="3400" i="1" dirty="0"/>
              <a:t> </a:t>
            </a:r>
            <a:r>
              <a:rPr lang="en-GB" sz="3400" i="1" dirty="0" err="1"/>
              <a:t>kiḷavi</a:t>
            </a:r>
            <a:r>
              <a:rPr lang="en-GB" sz="3400" dirty="0"/>
              <a:t> “the word for comparison/simile” and both TE commentators —they are </a:t>
            </a:r>
            <a:r>
              <a:rPr lang="en-GB" sz="3400" dirty="0" err="1"/>
              <a:t>Iḷampūraṇar</a:t>
            </a:r>
            <a:r>
              <a:rPr lang="en-GB" sz="3400" dirty="0"/>
              <a:t> and </a:t>
            </a:r>
            <a:r>
              <a:rPr lang="en-GB" sz="3400" dirty="0" err="1"/>
              <a:t>Nacciṉārkkiṉiyar</a:t>
            </a:r>
            <a:r>
              <a:rPr lang="en-GB" sz="3400" dirty="0"/>
              <a:t>— give an example containing the word </a:t>
            </a:r>
            <a:r>
              <a:rPr lang="en-GB" sz="3400" i="1" dirty="0" err="1"/>
              <a:t>pōla</a:t>
            </a:r>
            <a:r>
              <a:rPr lang="en-GB" sz="3400" dirty="0"/>
              <a:t> “like”, the example being </a:t>
            </a:r>
            <a:r>
              <a:rPr lang="en-GB" sz="3400" i="1" dirty="0" err="1"/>
              <a:t>puli</a:t>
            </a:r>
            <a:r>
              <a:rPr lang="en-GB" sz="3400" i="1" dirty="0"/>
              <a:t> </a:t>
            </a:r>
            <a:r>
              <a:rPr lang="en-GB" sz="3400" i="1" dirty="0" err="1"/>
              <a:t>pōlak</a:t>
            </a:r>
            <a:r>
              <a:rPr lang="en-GB" sz="3400" i="1" dirty="0"/>
              <a:t> </a:t>
            </a:r>
            <a:r>
              <a:rPr lang="en-GB" sz="3400" i="1" dirty="0" err="1"/>
              <a:t>koṉṟāṉ</a:t>
            </a:r>
            <a:r>
              <a:rPr lang="en-GB" sz="3400" dirty="0"/>
              <a:t> “like a tiger, he killed”. In his paraphrase of the </a:t>
            </a:r>
            <a:r>
              <a:rPr lang="en-GB" sz="3400" dirty="0" err="1"/>
              <a:t>sūtra</a:t>
            </a:r>
            <a:r>
              <a:rPr lang="en-GB" sz="3400" dirty="0"/>
              <a:t>, </a:t>
            </a:r>
            <a:r>
              <a:rPr lang="en-GB" sz="3400" dirty="0" err="1"/>
              <a:t>Nacciṉārkkiṉiyar</a:t>
            </a:r>
            <a:r>
              <a:rPr lang="en-GB" sz="3400" dirty="0"/>
              <a:t> even tells us that </a:t>
            </a:r>
            <a:r>
              <a:rPr lang="en-GB" sz="3400" i="1" dirty="0" err="1"/>
              <a:t>pōla</a:t>
            </a:r>
            <a:r>
              <a:rPr lang="en-GB" sz="3400" dirty="0"/>
              <a:t> “like” is an </a:t>
            </a:r>
            <a:r>
              <a:rPr lang="en-GB" sz="3400" i="1" dirty="0" err="1"/>
              <a:t>uvama</a:t>
            </a:r>
            <a:r>
              <a:rPr lang="en-GB" sz="3400" i="1" dirty="0"/>
              <a:t>-v-</a:t>
            </a:r>
            <a:r>
              <a:rPr lang="en-GB" sz="3400" i="1" dirty="0" err="1"/>
              <a:t>urupu</a:t>
            </a:r>
            <a:r>
              <a:rPr lang="en-GB" sz="3400" dirty="0"/>
              <a:t> “comparison morpheme”. </a:t>
            </a:r>
          </a:p>
        </p:txBody>
      </p:sp>
      <p:sp>
        <p:nvSpPr>
          <p:cNvPr id="4" name="Slide Number Placeholder 3">
            <a:extLst>
              <a:ext uri="{FF2B5EF4-FFF2-40B4-BE49-F238E27FC236}">
                <a16:creationId xmlns:a16="http://schemas.microsoft.com/office/drawing/2014/main" id="{A2DB7D3D-8814-1C80-5EB4-524C8F1EBA88}"/>
              </a:ext>
            </a:extLst>
          </p:cNvPr>
          <p:cNvSpPr>
            <a:spLocks noGrp="1"/>
          </p:cNvSpPr>
          <p:nvPr>
            <p:ph type="sldNum" sz="quarter" idx="12"/>
          </p:nvPr>
        </p:nvSpPr>
        <p:spPr/>
        <p:txBody>
          <a:bodyPr/>
          <a:lstStyle/>
          <a:p>
            <a:fld id="{14BE9603-A261-4F02-99DA-2C7999367C51}" type="slidenum">
              <a:rPr lang="en-GB" smtClean="0"/>
              <a:t>25</a:t>
            </a:fld>
            <a:endParaRPr lang="en-GB"/>
          </a:p>
        </p:txBody>
      </p:sp>
    </p:spTree>
    <p:extLst>
      <p:ext uri="{BB962C8B-B14F-4D97-AF65-F5344CB8AC3E}">
        <p14:creationId xmlns:p14="http://schemas.microsoft.com/office/powerpoint/2010/main" val="3437048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9C63E9-FFA3-C3EA-DFAE-4965921703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3A485C-CD6C-A64A-4139-F8841AC40DAD}"/>
              </a:ext>
            </a:extLst>
          </p:cNvPr>
          <p:cNvSpPr>
            <a:spLocks noGrp="1"/>
          </p:cNvSpPr>
          <p:nvPr>
            <p:ph type="title"/>
          </p:nvPr>
        </p:nvSpPr>
        <p:spPr>
          <a:xfrm>
            <a:off x="838200" y="92468"/>
            <a:ext cx="10515600" cy="665646"/>
          </a:xfrm>
        </p:spPr>
        <p:txBody>
          <a:bodyPr>
            <a:normAutofit fontScale="90000"/>
          </a:bodyPr>
          <a:lstStyle/>
          <a:p>
            <a:pPr algn="ctr"/>
            <a:r>
              <a:rPr lang="de-DE" dirty="0" err="1"/>
              <a:t>Section</a:t>
            </a:r>
            <a:r>
              <a:rPr lang="de-DE" dirty="0"/>
              <a:t> 2 (8)</a:t>
            </a:r>
            <a:endParaRPr lang="en-GB" dirty="0"/>
          </a:p>
        </p:txBody>
      </p:sp>
      <p:sp>
        <p:nvSpPr>
          <p:cNvPr id="3" name="Content Placeholder 2">
            <a:extLst>
              <a:ext uri="{FF2B5EF4-FFF2-40B4-BE49-F238E27FC236}">
                <a16:creationId xmlns:a16="http://schemas.microsoft.com/office/drawing/2014/main" id="{65C853DA-F4FB-BFBD-4D0D-118208592652}"/>
              </a:ext>
            </a:extLst>
          </p:cNvPr>
          <p:cNvSpPr>
            <a:spLocks noGrp="1"/>
          </p:cNvSpPr>
          <p:nvPr>
            <p:ph idx="1"/>
          </p:nvPr>
        </p:nvSpPr>
        <p:spPr>
          <a:xfrm>
            <a:off x="838200" y="1212351"/>
            <a:ext cx="10515600" cy="5342562"/>
          </a:xfrm>
        </p:spPr>
        <p:txBody>
          <a:bodyPr>
            <a:noAutofit/>
          </a:bodyPr>
          <a:lstStyle/>
          <a:p>
            <a:pPr marL="0" indent="0">
              <a:lnSpc>
                <a:spcPct val="100000"/>
              </a:lnSpc>
              <a:buNone/>
            </a:pPr>
            <a:r>
              <a:rPr lang="en-GB" sz="3600" b="1" dirty="0"/>
              <a:t>(B)</a:t>
            </a:r>
            <a:r>
              <a:rPr lang="en-GB" sz="3600" dirty="0"/>
              <a:t> inside the </a:t>
            </a:r>
            <a:r>
              <a:rPr lang="en-GB" sz="3600" dirty="0" err="1"/>
              <a:t>sūtra</a:t>
            </a:r>
            <a:r>
              <a:rPr lang="en-GB" sz="3600" dirty="0"/>
              <a:t> TE211i (alias TE210n), which describes another type of sandhi applicable to a different enumeration (of 8 terms), we have the expression </a:t>
            </a:r>
            <a:r>
              <a:rPr lang="en-GB" sz="3600" i="1" dirty="0" err="1"/>
              <a:t>aṉṉa</a:t>
            </a:r>
            <a:r>
              <a:rPr lang="en-GB" sz="3600" i="1" dirty="0"/>
              <a:t>-v-</a:t>
            </a:r>
            <a:r>
              <a:rPr lang="en-GB" sz="3600" i="1" dirty="0" err="1"/>
              <a:t>eṉṉum</a:t>
            </a:r>
            <a:r>
              <a:rPr lang="en-GB" sz="3600" i="1" dirty="0"/>
              <a:t> </a:t>
            </a:r>
            <a:r>
              <a:rPr lang="en-GB" sz="3600" i="1" dirty="0" err="1"/>
              <a:t>uvama</a:t>
            </a:r>
            <a:r>
              <a:rPr lang="en-GB" sz="3600" i="1" dirty="0"/>
              <a:t>-k-</a:t>
            </a:r>
            <a:r>
              <a:rPr lang="en-GB" sz="3600" i="1" dirty="0" err="1"/>
              <a:t>kiḷavi</a:t>
            </a:r>
            <a:r>
              <a:rPr lang="en-GB" sz="3600" dirty="0"/>
              <a:t> “the word of comparison </a:t>
            </a:r>
            <a:r>
              <a:rPr lang="en-GB" sz="3600" i="1" dirty="0" err="1"/>
              <a:t>aṉṉa</a:t>
            </a:r>
            <a:r>
              <a:rPr lang="en-GB" sz="3600" dirty="0"/>
              <a:t>”, and the example given is </a:t>
            </a:r>
            <a:r>
              <a:rPr lang="en-GB" sz="3600" i="1" dirty="0" err="1"/>
              <a:t>poṉ</a:t>
            </a:r>
            <a:r>
              <a:rPr lang="en-GB" sz="3600" i="1" dirty="0"/>
              <a:t> </a:t>
            </a:r>
            <a:r>
              <a:rPr lang="en-GB" sz="3600" i="1" dirty="0" err="1"/>
              <a:t>aṉṉa</a:t>
            </a:r>
            <a:r>
              <a:rPr lang="en-GB" sz="3600" i="1" dirty="0"/>
              <a:t> </a:t>
            </a:r>
            <a:r>
              <a:rPr lang="en-GB" sz="3600" i="1" dirty="0" err="1"/>
              <a:t>kutirai</a:t>
            </a:r>
            <a:r>
              <a:rPr lang="en-GB" sz="3600" dirty="0"/>
              <a:t> “horse which-is-similar-to gold”, where </a:t>
            </a:r>
            <a:r>
              <a:rPr lang="en-GB" sz="3600" i="1" dirty="0" err="1"/>
              <a:t>kutirai</a:t>
            </a:r>
            <a:r>
              <a:rPr lang="en-GB" sz="3600" dirty="0"/>
              <a:t> is “horse”, </a:t>
            </a:r>
            <a:r>
              <a:rPr lang="en-GB" sz="3600" i="1" dirty="0" err="1"/>
              <a:t>poṉ</a:t>
            </a:r>
            <a:r>
              <a:rPr lang="en-GB" sz="3600" dirty="0"/>
              <a:t> is “gold” and </a:t>
            </a:r>
            <a:r>
              <a:rPr lang="en-GB" sz="3600" i="1" dirty="0" err="1"/>
              <a:t>aṉṉa</a:t>
            </a:r>
            <a:r>
              <a:rPr lang="en-GB" sz="3600" dirty="0"/>
              <a:t> “which-is-similar-to” is also an </a:t>
            </a:r>
            <a:r>
              <a:rPr lang="en-GB" sz="3600" i="1" dirty="0" err="1"/>
              <a:t>uvama</a:t>
            </a:r>
            <a:r>
              <a:rPr lang="en-GB" sz="3600" i="1" dirty="0"/>
              <a:t>-v-</a:t>
            </a:r>
            <a:r>
              <a:rPr lang="en-GB" sz="3600" i="1" dirty="0" err="1"/>
              <a:t>urupu</a:t>
            </a:r>
            <a:r>
              <a:rPr lang="en-GB" sz="3600" dirty="0"/>
              <a:t> “comparison </a:t>
            </a:r>
            <a:r>
              <a:rPr lang="en-GB" sz="3600" dirty="0" err="1"/>
              <a:t>morpheme”.used</a:t>
            </a:r>
            <a:r>
              <a:rPr lang="en-GB" sz="3600" dirty="0"/>
              <a:t> for connecting the two.</a:t>
            </a:r>
          </a:p>
          <a:p>
            <a:pPr marL="0" indent="0">
              <a:lnSpc>
                <a:spcPct val="100000"/>
              </a:lnSpc>
              <a:buNone/>
            </a:pPr>
            <a:endParaRPr lang="en-GB" sz="3400" dirty="0"/>
          </a:p>
        </p:txBody>
      </p:sp>
      <p:sp>
        <p:nvSpPr>
          <p:cNvPr id="4" name="Slide Number Placeholder 3">
            <a:extLst>
              <a:ext uri="{FF2B5EF4-FFF2-40B4-BE49-F238E27FC236}">
                <a16:creationId xmlns:a16="http://schemas.microsoft.com/office/drawing/2014/main" id="{6D9B41D6-959A-8133-C20B-479C27A64FC3}"/>
              </a:ext>
            </a:extLst>
          </p:cNvPr>
          <p:cNvSpPr>
            <a:spLocks noGrp="1"/>
          </p:cNvSpPr>
          <p:nvPr>
            <p:ph type="sldNum" sz="quarter" idx="12"/>
          </p:nvPr>
        </p:nvSpPr>
        <p:spPr/>
        <p:txBody>
          <a:bodyPr/>
          <a:lstStyle/>
          <a:p>
            <a:fld id="{14BE9603-A261-4F02-99DA-2C7999367C51}" type="slidenum">
              <a:rPr lang="en-GB" smtClean="0"/>
              <a:t>26</a:t>
            </a:fld>
            <a:endParaRPr lang="en-GB"/>
          </a:p>
        </p:txBody>
      </p:sp>
    </p:spTree>
    <p:extLst>
      <p:ext uri="{BB962C8B-B14F-4D97-AF65-F5344CB8AC3E}">
        <p14:creationId xmlns:p14="http://schemas.microsoft.com/office/powerpoint/2010/main" val="935178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6D4E94-9BDB-71E3-E4F3-F4A052FB09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35B71F-BFA1-F56E-BFD3-ABD910454D2C}"/>
              </a:ext>
            </a:extLst>
          </p:cNvPr>
          <p:cNvSpPr>
            <a:spLocks noGrp="1"/>
          </p:cNvSpPr>
          <p:nvPr>
            <p:ph type="title"/>
          </p:nvPr>
        </p:nvSpPr>
        <p:spPr>
          <a:xfrm>
            <a:off x="838200" y="92468"/>
            <a:ext cx="10515600" cy="665646"/>
          </a:xfrm>
        </p:spPr>
        <p:txBody>
          <a:bodyPr>
            <a:normAutofit fontScale="90000"/>
          </a:bodyPr>
          <a:lstStyle/>
          <a:p>
            <a:pPr algn="ctr"/>
            <a:r>
              <a:rPr lang="de-DE" dirty="0" err="1"/>
              <a:t>Section</a:t>
            </a:r>
            <a:r>
              <a:rPr lang="de-DE" dirty="0"/>
              <a:t> 2 (9)</a:t>
            </a:r>
            <a:endParaRPr lang="en-GB" dirty="0"/>
          </a:p>
        </p:txBody>
      </p:sp>
      <p:sp>
        <p:nvSpPr>
          <p:cNvPr id="3" name="Content Placeholder 2">
            <a:extLst>
              <a:ext uri="{FF2B5EF4-FFF2-40B4-BE49-F238E27FC236}">
                <a16:creationId xmlns:a16="http://schemas.microsoft.com/office/drawing/2014/main" id="{6B84DAB6-7F63-CAA8-EE83-78FC92474020}"/>
              </a:ext>
            </a:extLst>
          </p:cNvPr>
          <p:cNvSpPr>
            <a:spLocks noGrp="1"/>
          </p:cNvSpPr>
          <p:nvPr>
            <p:ph idx="1"/>
          </p:nvPr>
        </p:nvSpPr>
        <p:spPr>
          <a:xfrm>
            <a:off x="838200" y="1212351"/>
            <a:ext cx="10515600" cy="5342562"/>
          </a:xfrm>
        </p:spPr>
        <p:txBody>
          <a:bodyPr>
            <a:noAutofit/>
          </a:bodyPr>
          <a:lstStyle/>
          <a:p>
            <a:pPr marL="0" indent="0">
              <a:lnSpc>
                <a:spcPct val="100000"/>
              </a:lnSpc>
              <a:buNone/>
            </a:pPr>
            <a:r>
              <a:rPr lang="en-GB" b="1" dirty="0"/>
              <a:t>(C)</a:t>
            </a:r>
            <a:r>
              <a:rPr lang="en-GB" dirty="0"/>
              <a:t> inside the TC, the three occurrences of </a:t>
            </a:r>
            <a:r>
              <a:rPr lang="en-GB" i="1" dirty="0" err="1"/>
              <a:t>uvamam</a:t>
            </a:r>
            <a:r>
              <a:rPr lang="en-GB" dirty="0"/>
              <a:t> all have to do with the characterization of what is called </a:t>
            </a:r>
            <a:r>
              <a:rPr lang="en-GB" i="1" dirty="0" err="1"/>
              <a:t>uvama</a:t>
            </a:r>
            <a:r>
              <a:rPr lang="en-GB" i="1" dirty="0"/>
              <a:t>-t-</a:t>
            </a:r>
            <a:r>
              <a:rPr lang="en-GB" i="1" dirty="0" err="1"/>
              <a:t>tokai</a:t>
            </a:r>
            <a:r>
              <a:rPr lang="en-GB" dirty="0"/>
              <a:t> “comparative compound”, which is one of the six types of compounds recognized by the Tamil grammatical tradition. The </a:t>
            </a:r>
            <a:r>
              <a:rPr lang="en-GB" dirty="0" err="1"/>
              <a:t>sūtra</a:t>
            </a:r>
            <a:r>
              <a:rPr lang="en-GB" dirty="0"/>
              <a:t> TC414c —as per the numbering in </a:t>
            </a:r>
            <a:r>
              <a:rPr lang="en-GB" dirty="0" err="1"/>
              <a:t>Cēṉāvaraiyar’s</a:t>
            </a:r>
            <a:r>
              <a:rPr lang="en-GB" dirty="0"/>
              <a:t> commentary— states that </a:t>
            </a:r>
            <a:r>
              <a:rPr lang="en-GB" i="1" dirty="0" err="1"/>
              <a:t>uvama</a:t>
            </a:r>
            <a:r>
              <a:rPr lang="en-GB" i="1" dirty="0"/>
              <a:t>-t-</a:t>
            </a:r>
            <a:r>
              <a:rPr lang="en-GB" i="1" dirty="0" err="1"/>
              <a:t>tokai</a:t>
            </a:r>
            <a:r>
              <a:rPr lang="en-GB" i="1" dirty="0"/>
              <a:t>-y-ē y-</a:t>
            </a:r>
            <a:r>
              <a:rPr lang="en-GB" i="1" dirty="0" err="1"/>
              <a:t>uvama</a:t>
            </a:r>
            <a:r>
              <a:rPr lang="en-GB" i="1" dirty="0"/>
              <a:t>-v-</a:t>
            </a:r>
            <a:r>
              <a:rPr lang="en-GB" i="1" dirty="0" err="1"/>
              <a:t>iyala</a:t>
            </a:r>
            <a:r>
              <a:rPr lang="en-GB" dirty="0"/>
              <a:t> “a comparative compound has the nature of an explicit simile” and </a:t>
            </a:r>
            <a:r>
              <a:rPr lang="en-GB" dirty="0" err="1"/>
              <a:t>Cēṉāvaraiyar</a:t>
            </a:r>
            <a:r>
              <a:rPr lang="en-GB" dirty="0"/>
              <a:t> explains this by saying that in a comparative compound the </a:t>
            </a:r>
            <a:r>
              <a:rPr lang="en-GB" i="1" dirty="0" err="1"/>
              <a:t>uvama</a:t>
            </a:r>
            <a:r>
              <a:rPr lang="en-GB" i="1" dirty="0"/>
              <a:t>-v-</a:t>
            </a:r>
            <a:r>
              <a:rPr lang="en-GB" i="1" dirty="0" err="1"/>
              <a:t>urupu</a:t>
            </a:r>
            <a:r>
              <a:rPr lang="en-GB" dirty="0"/>
              <a:t> “comparison morpheme” has been elided, after which </a:t>
            </a:r>
            <a:r>
              <a:rPr lang="en-GB" dirty="0">
                <a:highlight>
                  <a:srgbClr val="FFFF00"/>
                </a:highlight>
              </a:rPr>
              <a:t>he illustrates the </a:t>
            </a:r>
            <a:r>
              <a:rPr lang="en-GB" dirty="0" err="1">
                <a:highlight>
                  <a:srgbClr val="FFFF00"/>
                </a:highlight>
              </a:rPr>
              <a:t>sūtra</a:t>
            </a:r>
            <a:r>
              <a:rPr lang="en-GB" dirty="0">
                <a:highlight>
                  <a:srgbClr val="FFFF00"/>
                </a:highlight>
              </a:rPr>
              <a:t> with four comparative compounds given as examples […]</a:t>
            </a:r>
            <a:endParaRPr lang="en-GB" dirty="0"/>
          </a:p>
          <a:p>
            <a:pPr marL="0" indent="0">
              <a:lnSpc>
                <a:spcPct val="100000"/>
              </a:lnSpc>
              <a:buNone/>
            </a:pPr>
            <a:endParaRPr lang="en-GB" sz="3400" dirty="0"/>
          </a:p>
        </p:txBody>
      </p:sp>
      <p:sp>
        <p:nvSpPr>
          <p:cNvPr id="4" name="Slide Number Placeholder 3">
            <a:extLst>
              <a:ext uri="{FF2B5EF4-FFF2-40B4-BE49-F238E27FC236}">
                <a16:creationId xmlns:a16="http://schemas.microsoft.com/office/drawing/2014/main" id="{F0956588-E45F-DD37-9031-3C9B9DA3E03C}"/>
              </a:ext>
            </a:extLst>
          </p:cNvPr>
          <p:cNvSpPr>
            <a:spLocks noGrp="1"/>
          </p:cNvSpPr>
          <p:nvPr>
            <p:ph type="sldNum" sz="quarter" idx="12"/>
          </p:nvPr>
        </p:nvSpPr>
        <p:spPr/>
        <p:txBody>
          <a:bodyPr/>
          <a:lstStyle/>
          <a:p>
            <a:fld id="{14BE9603-A261-4F02-99DA-2C7999367C51}" type="slidenum">
              <a:rPr lang="en-GB" smtClean="0"/>
              <a:t>27</a:t>
            </a:fld>
            <a:endParaRPr lang="en-GB"/>
          </a:p>
        </p:txBody>
      </p:sp>
    </p:spTree>
    <p:extLst>
      <p:ext uri="{BB962C8B-B14F-4D97-AF65-F5344CB8AC3E}">
        <p14:creationId xmlns:p14="http://schemas.microsoft.com/office/powerpoint/2010/main" val="25134653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170D21-6E9F-D074-EB29-6EFE315B2D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A0C6A1-9F2B-8AB4-9A91-0F35D1CA7DA9}"/>
              </a:ext>
            </a:extLst>
          </p:cNvPr>
          <p:cNvSpPr>
            <a:spLocks noGrp="1"/>
          </p:cNvSpPr>
          <p:nvPr>
            <p:ph type="title"/>
          </p:nvPr>
        </p:nvSpPr>
        <p:spPr>
          <a:xfrm>
            <a:off x="838200" y="92468"/>
            <a:ext cx="10515600" cy="665646"/>
          </a:xfrm>
        </p:spPr>
        <p:txBody>
          <a:bodyPr>
            <a:normAutofit fontScale="90000"/>
          </a:bodyPr>
          <a:lstStyle/>
          <a:p>
            <a:pPr algn="ctr"/>
            <a:r>
              <a:rPr lang="de-DE" dirty="0" err="1"/>
              <a:t>Section</a:t>
            </a:r>
            <a:r>
              <a:rPr lang="de-DE" dirty="0"/>
              <a:t> 2 (10)</a:t>
            </a:r>
            <a:endParaRPr lang="en-GB" dirty="0"/>
          </a:p>
        </p:txBody>
      </p:sp>
      <p:sp>
        <p:nvSpPr>
          <p:cNvPr id="3" name="Content Placeholder 2">
            <a:extLst>
              <a:ext uri="{FF2B5EF4-FFF2-40B4-BE49-F238E27FC236}">
                <a16:creationId xmlns:a16="http://schemas.microsoft.com/office/drawing/2014/main" id="{9703FC61-48BE-321C-A0F7-104635151750}"/>
              </a:ext>
            </a:extLst>
          </p:cNvPr>
          <p:cNvSpPr>
            <a:spLocks noGrp="1"/>
          </p:cNvSpPr>
          <p:nvPr>
            <p:ph idx="1"/>
          </p:nvPr>
        </p:nvSpPr>
        <p:spPr>
          <a:xfrm>
            <a:off x="513707" y="758114"/>
            <a:ext cx="11445412" cy="5796799"/>
          </a:xfrm>
        </p:spPr>
        <p:txBody>
          <a:bodyPr>
            <a:noAutofit/>
          </a:bodyPr>
          <a:lstStyle/>
          <a:p>
            <a:pPr marL="0" indent="0">
              <a:lnSpc>
                <a:spcPct val="100000"/>
              </a:lnSpc>
              <a:buNone/>
            </a:pPr>
            <a:r>
              <a:rPr lang="en-GB" sz="3100" b="1" dirty="0"/>
              <a:t>(C)</a:t>
            </a:r>
            <a:r>
              <a:rPr lang="en-GB" sz="3100" dirty="0"/>
              <a:t> inside the TC, </a:t>
            </a:r>
            <a:r>
              <a:rPr lang="en-GB" sz="3100" dirty="0">
                <a:highlight>
                  <a:srgbClr val="FFFF00"/>
                </a:highlight>
              </a:rPr>
              <a:t>[…] he illustrates the </a:t>
            </a:r>
            <a:r>
              <a:rPr lang="en-GB" sz="3100" dirty="0" err="1">
                <a:highlight>
                  <a:srgbClr val="FFFF00"/>
                </a:highlight>
              </a:rPr>
              <a:t>sūtra</a:t>
            </a:r>
            <a:r>
              <a:rPr lang="en-GB" sz="3100" dirty="0">
                <a:highlight>
                  <a:srgbClr val="FFFF00"/>
                </a:highlight>
              </a:rPr>
              <a:t> with four comparative compounds</a:t>
            </a:r>
            <a:r>
              <a:rPr lang="en-GB" sz="3100" dirty="0"/>
              <a:t> given as examples. They are </a:t>
            </a:r>
            <a:r>
              <a:rPr lang="en-GB" sz="3100" i="1" dirty="0" err="1"/>
              <a:t>puli</a:t>
            </a:r>
            <a:r>
              <a:rPr lang="en-GB" sz="3100" i="1" dirty="0"/>
              <a:t>-p-</a:t>
            </a:r>
            <a:r>
              <a:rPr lang="en-GB" sz="3100" i="1" dirty="0" err="1"/>
              <a:t>pāyttuḷ</a:t>
            </a:r>
            <a:r>
              <a:rPr lang="en-GB" sz="3100" dirty="0"/>
              <a:t> “tiger-(like) leap”, </a:t>
            </a:r>
            <a:r>
              <a:rPr lang="en-GB" sz="3100" i="1" dirty="0" err="1"/>
              <a:t>maḻai</a:t>
            </a:r>
            <a:r>
              <a:rPr lang="en-GB" sz="3100" i="1" dirty="0"/>
              <a:t> </a:t>
            </a:r>
            <a:r>
              <a:rPr lang="en-GB" sz="3100" i="1" dirty="0" err="1"/>
              <a:t>vaṇ</a:t>
            </a:r>
            <a:r>
              <a:rPr lang="en-GB" sz="3100" i="1" dirty="0"/>
              <a:t>-kai</a:t>
            </a:r>
            <a:r>
              <a:rPr lang="en-GB" sz="3100" dirty="0"/>
              <a:t> “rain-(like) generous-hand”, </a:t>
            </a:r>
            <a:r>
              <a:rPr lang="en-GB" sz="3100" i="1" dirty="0" err="1"/>
              <a:t>tuṭi-naṭuvu</a:t>
            </a:r>
            <a:r>
              <a:rPr lang="en-GB" sz="3100" dirty="0"/>
              <a:t> “</a:t>
            </a:r>
            <a:r>
              <a:rPr lang="en-GB" sz="3100" dirty="0" err="1"/>
              <a:t>tuṭi</a:t>
            </a:r>
            <a:r>
              <a:rPr lang="en-GB" sz="3100" dirty="0"/>
              <a:t>-drum-(like) waist” and </a:t>
            </a:r>
            <a:r>
              <a:rPr lang="en-GB" sz="3100" i="1" dirty="0" err="1"/>
              <a:t>poṉ-mēṉi</a:t>
            </a:r>
            <a:r>
              <a:rPr lang="en-GB" sz="3100" dirty="0"/>
              <a:t> “gold complexion”. The equivalent phrases, in which the </a:t>
            </a:r>
            <a:r>
              <a:rPr lang="en-GB" sz="3100" i="1" dirty="0" err="1"/>
              <a:t>uvama</a:t>
            </a:r>
            <a:r>
              <a:rPr lang="en-GB" sz="3100" i="1" dirty="0"/>
              <a:t>-v-</a:t>
            </a:r>
            <a:r>
              <a:rPr lang="en-GB" sz="3100" i="1" dirty="0" err="1"/>
              <a:t>urupu</a:t>
            </a:r>
            <a:r>
              <a:rPr lang="en-GB" sz="3100" dirty="0"/>
              <a:t> has not been elided, are then said by him to be: </a:t>
            </a:r>
            <a:r>
              <a:rPr lang="en-GB" sz="3100" i="1" dirty="0" err="1"/>
              <a:t>puli</a:t>
            </a:r>
            <a:r>
              <a:rPr lang="en-GB" sz="3100" i="1" dirty="0"/>
              <a:t>-p-</a:t>
            </a:r>
            <a:r>
              <a:rPr lang="en-GB" sz="3100" i="1" dirty="0" err="1"/>
              <a:t>pāyttuḷ</a:t>
            </a:r>
            <a:r>
              <a:rPr lang="en-GB" sz="3100" i="1" dirty="0"/>
              <a:t> </a:t>
            </a:r>
            <a:r>
              <a:rPr lang="en-GB" sz="3100" i="1" dirty="0" err="1"/>
              <a:t>aṉṉa</a:t>
            </a:r>
            <a:r>
              <a:rPr lang="en-GB" sz="3100" i="1" dirty="0"/>
              <a:t> </a:t>
            </a:r>
            <a:r>
              <a:rPr lang="en-GB" sz="3100" i="1" dirty="0" err="1"/>
              <a:t>pāyttuḷ</a:t>
            </a:r>
            <a:r>
              <a:rPr lang="en-GB" sz="3100" i="1" dirty="0"/>
              <a:t> </a:t>
            </a:r>
            <a:r>
              <a:rPr lang="en-GB" sz="3100" dirty="0"/>
              <a:t>“leap which is similar to the leap of a tiger”, </a:t>
            </a:r>
            <a:r>
              <a:rPr lang="en-GB" sz="3100" i="1" dirty="0" err="1"/>
              <a:t>maḻai</a:t>
            </a:r>
            <a:r>
              <a:rPr lang="en-GB" sz="3100" i="1" dirty="0"/>
              <a:t> </a:t>
            </a:r>
            <a:r>
              <a:rPr lang="en-GB" sz="3100" i="1" dirty="0" err="1"/>
              <a:t>aṉṉa</a:t>
            </a:r>
            <a:r>
              <a:rPr lang="en-GB" sz="3100" i="1" dirty="0"/>
              <a:t> </a:t>
            </a:r>
            <a:r>
              <a:rPr lang="en-GB" sz="3100" i="1" dirty="0" err="1"/>
              <a:t>vaṇ</a:t>
            </a:r>
            <a:r>
              <a:rPr lang="en-GB" sz="3100" i="1" dirty="0"/>
              <a:t>-kai</a:t>
            </a:r>
            <a:r>
              <a:rPr lang="en-GB" sz="3100" dirty="0"/>
              <a:t> “generous hand which is similar to rain”, </a:t>
            </a:r>
            <a:r>
              <a:rPr lang="en-GB" sz="3100" i="1" dirty="0" err="1"/>
              <a:t>tuṭi</a:t>
            </a:r>
            <a:r>
              <a:rPr lang="en-GB" sz="3100" i="1" dirty="0"/>
              <a:t>-y-</a:t>
            </a:r>
            <a:r>
              <a:rPr lang="en-GB" sz="3100" i="1" dirty="0" err="1"/>
              <a:t>aṉṉa</a:t>
            </a:r>
            <a:r>
              <a:rPr lang="en-GB" sz="3100" i="1" dirty="0"/>
              <a:t>-</a:t>
            </a:r>
            <a:r>
              <a:rPr lang="en-GB" sz="3100" i="1" dirty="0" err="1"/>
              <a:t>naṭuvu</a:t>
            </a:r>
            <a:r>
              <a:rPr lang="en-GB" sz="3100" dirty="0"/>
              <a:t> “waist which is similar to a </a:t>
            </a:r>
            <a:r>
              <a:rPr lang="en-GB" sz="3100" dirty="0" err="1"/>
              <a:t>tuṭi</a:t>
            </a:r>
            <a:r>
              <a:rPr lang="en-GB" sz="3100" dirty="0"/>
              <a:t>-drum” and </a:t>
            </a:r>
            <a:r>
              <a:rPr lang="en-GB" sz="3100" i="1" dirty="0" err="1"/>
              <a:t>poṉ</a:t>
            </a:r>
            <a:r>
              <a:rPr lang="en-GB" sz="3100" i="1" dirty="0"/>
              <a:t>-ṉ-</a:t>
            </a:r>
            <a:r>
              <a:rPr lang="en-GB" sz="3100" i="1" dirty="0" err="1"/>
              <a:t>aṉṉa</a:t>
            </a:r>
            <a:r>
              <a:rPr lang="en-GB" sz="3100" i="1" dirty="0"/>
              <a:t> </a:t>
            </a:r>
            <a:r>
              <a:rPr lang="en-GB" sz="3100" i="1" dirty="0" err="1"/>
              <a:t>mēṉi</a:t>
            </a:r>
            <a:r>
              <a:rPr lang="en-GB" sz="3100" dirty="0"/>
              <a:t> “complexion which is like gold”. We recognize in them the item </a:t>
            </a:r>
            <a:r>
              <a:rPr lang="en-GB" sz="3100" dirty="0" err="1"/>
              <a:t>aṉṉa</a:t>
            </a:r>
            <a:r>
              <a:rPr lang="en-GB" sz="3100" dirty="0"/>
              <a:t> “which-is-similar-to” already </a:t>
            </a:r>
            <a:r>
              <a:rPr lang="en-GB" sz="3100" dirty="0" err="1"/>
              <a:t>mentionned</a:t>
            </a:r>
            <a:r>
              <a:rPr lang="en-GB" sz="3100" dirty="0"/>
              <a:t> above, when presenting </a:t>
            </a:r>
            <a:r>
              <a:rPr lang="en-GB" sz="3100" dirty="0" err="1"/>
              <a:t>sūtra</a:t>
            </a:r>
            <a:r>
              <a:rPr lang="en-GB" sz="3100" dirty="0"/>
              <a:t> TE211i.</a:t>
            </a:r>
          </a:p>
          <a:p>
            <a:pPr marL="0" indent="0">
              <a:lnSpc>
                <a:spcPct val="100000"/>
              </a:lnSpc>
              <a:buNone/>
            </a:pPr>
            <a:endParaRPr lang="en-GB" sz="3400" dirty="0"/>
          </a:p>
        </p:txBody>
      </p:sp>
      <p:sp>
        <p:nvSpPr>
          <p:cNvPr id="4" name="Slide Number Placeholder 3">
            <a:extLst>
              <a:ext uri="{FF2B5EF4-FFF2-40B4-BE49-F238E27FC236}">
                <a16:creationId xmlns:a16="http://schemas.microsoft.com/office/drawing/2014/main" id="{9DCB5652-78F6-D920-0499-BCDCA29A8EEE}"/>
              </a:ext>
            </a:extLst>
          </p:cNvPr>
          <p:cNvSpPr>
            <a:spLocks noGrp="1"/>
          </p:cNvSpPr>
          <p:nvPr>
            <p:ph type="sldNum" sz="quarter" idx="12"/>
          </p:nvPr>
        </p:nvSpPr>
        <p:spPr/>
        <p:txBody>
          <a:bodyPr/>
          <a:lstStyle/>
          <a:p>
            <a:fld id="{14BE9603-A261-4F02-99DA-2C7999367C51}" type="slidenum">
              <a:rPr lang="en-GB" smtClean="0"/>
              <a:t>28</a:t>
            </a:fld>
            <a:endParaRPr lang="en-GB"/>
          </a:p>
        </p:txBody>
      </p:sp>
    </p:spTree>
    <p:extLst>
      <p:ext uri="{BB962C8B-B14F-4D97-AF65-F5344CB8AC3E}">
        <p14:creationId xmlns:p14="http://schemas.microsoft.com/office/powerpoint/2010/main" val="1037497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30FDC0-F596-5458-CEF3-8FCEC21098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DEF973-0BD1-836D-21CA-026D5371E1F6}"/>
              </a:ext>
            </a:extLst>
          </p:cNvPr>
          <p:cNvSpPr>
            <a:spLocks noGrp="1"/>
          </p:cNvSpPr>
          <p:nvPr>
            <p:ph type="title"/>
          </p:nvPr>
        </p:nvSpPr>
        <p:spPr>
          <a:xfrm>
            <a:off x="838200" y="92468"/>
            <a:ext cx="10515600" cy="665646"/>
          </a:xfrm>
        </p:spPr>
        <p:txBody>
          <a:bodyPr>
            <a:normAutofit fontScale="90000"/>
          </a:bodyPr>
          <a:lstStyle/>
          <a:p>
            <a:pPr algn="ctr"/>
            <a:r>
              <a:rPr lang="de-DE" dirty="0" err="1"/>
              <a:t>Section</a:t>
            </a:r>
            <a:r>
              <a:rPr lang="de-DE" dirty="0"/>
              <a:t> 2 (11)</a:t>
            </a:r>
            <a:endParaRPr lang="en-GB" dirty="0"/>
          </a:p>
        </p:txBody>
      </p:sp>
      <p:sp>
        <p:nvSpPr>
          <p:cNvPr id="3" name="Content Placeholder 2">
            <a:extLst>
              <a:ext uri="{FF2B5EF4-FFF2-40B4-BE49-F238E27FC236}">
                <a16:creationId xmlns:a16="http://schemas.microsoft.com/office/drawing/2014/main" id="{C5701112-E399-FE3B-E66B-463354D36CF2}"/>
              </a:ext>
            </a:extLst>
          </p:cNvPr>
          <p:cNvSpPr>
            <a:spLocks noGrp="1"/>
          </p:cNvSpPr>
          <p:nvPr>
            <p:ph idx="1"/>
          </p:nvPr>
        </p:nvSpPr>
        <p:spPr>
          <a:xfrm>
            <a:off x="452063" y="1047964"/>
            <a:ext cx="11486508" cy="5506949"/>
          </a:xfrm>
        </p:spPr>
        <p:txBody>
          <a:bodyPr>
            <a:noAutofit/>
          </a:bodyPr>
          <a:lstStyle/>
          <a:p>
            <a:pPr marL="0" lvl="0" indent="0">
              <a:buNone/>
            </a:pPr>
            <a:r>
              <a:rPr lang="en-GB" sz="3400" b="1" dirty="0"/>
              <a:t>(D)</a:t>
            </a:r>
            <a:r>
              <a:rPr lang="en-GB" sz="3400" dirty="0"/>
              <a:t> </a:t>
            </a:r>
            <a:r>
              <a:rPr lang="en-GB" sz="3400" i="1" dirty="0" err="1"/>
              <a:t>aṉṉa</a:t>
            </a:r>
            <a:r>
              <a:rPr lang="en-GB" sz="3400" dirty="0"/>
              <a:t>, however is not the only “comparison morpheme”, and inside the </a:t>
            </a:r>
            <a:r>
              <a:rPr lang="en-GB" sz="3400" dirty="0" err="1"/>
              <a:t>sūtra</a:t>
            </a:r>
            <a:r>
              <a:rPr lang="en-GB" sz="3400" dirty="0"/>
              <a:t> TC250c, found at the beginning of the Chapter on Particles, which enumerates seven types of particles, the last type is </a:t>
            </a:r>
            <a:r>
              <a:rPr lang="en-GB" sz="3400" i="1" dirty="0" err="1"/>
              <a:t>oppu</a:t>
            </a:r>
            <a:r>
              <a:rPr lang="en-GB" sz="3400" i="1" dirty="0"/>
              <a:t>* il </a:t>
            </a:r>
            <a:r>
              <a:rPr lang="en-GB" sz="3400" i="1" dirty="0" err="1"/>
              <a:t>vaḻiyāṉ</a:t>
            </a:r>
            <a:r>
              <a:rPr lang="en-GB" sz="3400" i="1" dirty="0"/>
              <a:t>+ </a:t>
            </a:r>
            <a:r>
              <a:rPr lang="en-GB" sz="3400" i="1" dirty="0" err="1"/>
              <a:t>poruḷ</a:t>
            </a:r>
            <a:r>
              <a:rPr lang="en-GB" sz="3400" i="1" dirty="0"/>
              <a:t> </a:t>
            </a:r>
            <a:r>
              <a:rPr lang="en-GB" sz="3400" i="1" dirty="0" err="1"/>
              <a:t>ceykuna</a:t>
            </a:r>
            <a:r>
              <a:rPr lang="en-GB" sz="3400" i="1" dirty="0"/>
              <a:t> (</a:t>
            </a:r>
            <a:r>
              <a:rPr lang="en-GB" sz="3400" i="1" dirty="0">
                <a:highlight>
                  <a:srgbClr val="00FF00"/>
                </a:highlight>
              </a:rPr>
              <a:t>Fnote6</a:t>
            </a:r>
            <a:r>
              <a:rPr lang="en-GB" sz="3400" i="1" dirty="0"/>
              <a:t>)</a:t>
            </a:r>
            <a:r>
              <a:rPr lang="en-GB" sz="3400" dirty="0"/>
              <a:t>, which can be rendered into English as “those which in the absence of </a:t>
            </a:r>
            <a:r>
              <a:rPr lang="en-GB" sz="3400" i="1" dirty="0" err="1"/>
              <a:t>oppu</a:t>
            </a:r>
            <a:r>
              <a:rPr lang="en-GB" sz="3400" dirty="0"/>
              <a:t> “resembling, similarity” produce the value [of </a:t>
            </a:r>
            <a:r>
              <a:rPr lang="en-GB" sz="3400" i="1" dirty="0" err="1"/>
              <a:t>oppu</a:t>
            </a:r>
            <a:r>
              <a:rPr lang="en-GB" sz="3400" dirty="0"/>
              <a:t>].” The commentator however tells us that those particles will only be explained in TP, inside section UI.</a:t>
            </a:r>
          </a:p>
          <a:p>
            <a:pPr marL="0" indent="0">
              <a:buNone/>
            </a:pPr>
            <a:r>
              <a:rPr lang="en-GB" sz="3400" i="1" dirty="0"/>
              <a:t>(</a:t>
            </a:r>
            <a:r>
              <a:rPr lang="en-GB" sz="3400" i="1" dirty="0">
                <a:highlight>
                  <a:srgbClr val="00FF00"/>
                </a:highlight>
              </a:rPr>
              <a:t>Fnote6 </a:t>
            </a:r>
            <a:r>
              <a:rPr lang="en-GB" sz="3400" i="1" dirty="0"/>
              <a:t>) </a:t>
            </a:r>
            <a:r>
              <a:rPr lang="en-GB" sz="3400" dirty="0"/>
              <a:t>I have undone the sandhi. The metrical form is </a:t>
            </a:r>
            <a:r>
              <a:rPr lang="en-GB" sz="3400" i="1" dirty="0" err="1"/>
              <a:t>opp</a:t>
            </a:r>
            <a:r>
              <a:rPr lang="en-GB" sz="3400" i="1" dirty="0"/>
              <a:t>-il-</a:t>
            </a:r>
            <a:r>
              <a:rPr lang="en-GB" sz="3400" i="1" dirty="0" err="1"/>
              <a:t>vaḻiyāṟ</a:t>
            </a:r>
            <a:r>
              <a:rPr lang="en-GB" sz="3400" i="1" dirty="0"/>
              <a:t>-</a:t>
            </a:r>
            <a:r>
              <a:rPr lang="en-GB" sz="3400" i="1" dirty="0" err="1"/>
              <a:t>poruḷ-ceykuna</a:t>
            </a:r>
            <a:r>
              <a:rPr lang="en-GB" sz="3400" dirty="0"/>
              <a:t>.</a:t>
            </a:r>
          </a:p>
        </p:txBody>
      </p:sp>
      <p:sp>
        <p:nvSpPr>
          <p:cNvPr id="4" name="Slide Number Placeholder 3">
            <a:extLst>
              <a:ext uri="{FF2B5EF4-FFF2-40B4-BE49-F238E27FC236}">
                <a16:creationId xmlns:a16="http://schemas.microsoft.com/office/drawing/2014/main" id="{12063B83-92B3-FF63-E846-CE9FC4B027B7}"/>
              </a:ext>
            </a:extLst>
          </p:cNvPr>
          <p:cNvSpPr>
            <a:spLocks noGrp="1"/>
          </p:cNvSpPr>
          <p:nvPr>
            <p:ph type="sldNum" sz="quarter" idx="12"/>
          </p:nvPr>
        </p:nvSpPr>
        <p:spPr/>
        <p:txBody>
          <a:bodyPr/>
          <a:lstStyle/>
          <a:p>
            <a:fld id="{14BE9603-A261-4F02-99DA-2C7999367C51}" type="slidenum">
              <a:rPr lang="en-GB" smtClean="0"/>
              <a:t>29</a:t>
            </a:fld>
            <a:endParaRPr lang="en-GB"/>
          </a:p>
        </p:txBody>
      </p:sp>
    </p:spTree>
    <p:extLst>
      <p:ext uri="{BB962C8B-B14F-4D97-AF65-F5344CB8AC3E}">
        <p14:creationId xmlns:p14="http://schemas.microsoft.com/office/powerpoint/2010/main" val="4274132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AFE80-F3CC-A8C9-22FB-C92C73A8C0D1}"/>
              </a:ext>
            </a:extLst>
          </p:cNvPr>
          <p:cNvSpPr>
            <a:spLocks noGrp="1"/>
          </p:cNvSpPr>
          <p:nvPr>
            <p:ph type="title"/>
          </p:nvPr>
        </p:nvSpPr>
        <p:spPr>
          <a:xfrm>
            <a:off x="838200" y="365125"/>
            <a:ext cx="10761324" cy="5460322"/>
          </a:xfrm>
        </p:spPr>
        <p:txBody>
          <a:bodyPr>
            <a:normAutofit/>
          </a:bodyPr>
          <a:lstStyle/>
          <a:p>
            <a:pPr algn="ctr"/>
            <a:r>
              <a:rPr lang="en-GB" sz="5400" dirty="0"/>
              <a:t>1. Three Northern terms inside an orphan list from the lost Tamil “Chapter on Ornaments” (</a:t>
            </a:r>
            <a:r>
              <a:rPr lang="en-GB" sz="5400" dirty="0" err="1"/>
              <a:t>Aṇiyiyal</a:t>
            </a:r>
            <a:r>
              <a:rPr lang="en-GB" sz="5400" dirty="0"/>
              <a:t>)</a:t>
            </a:r>
            <a:br>
              <a:rPr lang="en-GB" dirty="0"/>
            </a:br>
            <a:endParaRPr lang="en-GB" dirty="0"/>
          </a:p>
        </p:txBody>
      </p:sp>
      <p:sp>
        <p:nvSpPr>
          <p:cNvPr id="4" name="Slide Number Placeholder 3">
            <a:extLst>
              <a:ext uri="{FF2B5EF4-FFF2-40B4-BE49-F238E27FC236}">
                <a16:creationId xmlns:a16="http://schemas.microsoft.com/office/drawing/2014/main" id="{31EF9B07-80DE-80CE-AE38-7ECB834311E3}"/>
              </a:ext>
            </a:extLst>
          </p:cNvPr>
          <p:cNvSpPr>
            <a:spLocks noGrp="1"/>
          </p:cNvSpPr>
          <p:nvPr>
            <p:ph type="sldNum" sz="quarter" idx="12"/>
          </p:nvPr>
        </p:nvSpPr>
        <p:spPr/>
        <p:txBody>
          <a:bodyPr/>
          <a:lstStyle/>
          <a:p>
            <a:fld id="{14BE9603-A261-4F02-99DA-2C7999367C51}" type="slidenum">
              <a:rPr lang="en-GB" smtClean="0"/>
              <a:t>3</a:t>
            </a:fld>
            <a:endParaRPr lang="en-GB"/>
          </a:p>
        </p:txBody>
      </p:sp>
    </p:spTree>
    <p:extLst>
      <p:ext uri="{BB962C8B-B14F-4D97-AF65-F5344CB8AC3E}">
        <p14:creationId xmlns:p14="http://schemas.microsoft.com/office/powerpoint/2010/main" val="33003501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78A20B-9E9C-671C-5308-2CC07F5259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25E688-33A8-2EEC-156B-460407BAAF0A}"/>
              </a:ext>
            </a:extLst>
          </p:cNvPr>
          <p:cNvSpPr>
            <a:spLocks noGrp="1"/>
          </p:cNvSpPr>
          <p:nvPr>
            <p:ph type="title"/>
          </p:nvPr>
        </p:nvSpPr>
        <p:spPr>
          <a:xfrm>
            <a:off x="838200" y="92468"/>
            <a:ext cx="10515600" cy="665646"/>
          </a:xfrm>
        </p:spPr>
        <p:txBody>
          <a:bodyPr>
            <a:normAutofit fontScale="90000"/>
          </a:bodyPr>
          <a:lstStyle/>
          <a:p>
            <a:pPr algn="ctr"/>
            <a:r>
              <a:rPr lang="de-DE" dirty="0" err="1"/>
              <a:t>Section</a:t>
            </a:r>
            <a:r>
              <a:rPr lang="de-DE" dirty="0"/>
              <a:t> 2 (12)</a:t>
            </a:r>
            <a:endParaRPr lang="en-GB" dirty="0"/>
          </a:p>
        </p:txBody>
      </p:sp>
      <p:sp>
        <p:nvSpPr>
          <p:cNvPr id="3" name="Content Placeholder 2">
            <a:extLst>
              <a:ext uri="{FF2B5EF4-FFF2-40B4-BE49-F238E27FC236}">
                <a16:creationId xmlns:a16="http://schemas.microsoft.com/office/drawing/2014/main" id="{BD1C7EDD-AFF2-E117-9F25-D2E310D1E088}"/>
              </a:ext>
            </a:extLst>
          </p:cNvPr>
          <p:cNvSpPr>
            <a:spLocks noGrp="1"/>
          </p:cNvSpPr>
          <p:nvPr>
            <p:ph idx="1"/>
          </p:nvPr>
        </p:nvSpPr>
        <p:spPr>
          <a:xfrm>
            <a:off x="452063" y="1047964"/>
            <a:ext cx="11486508" cy="5506949"/>
          </a:xfrm>
        </p:spPr>
        <p:txBody>
          <a:bodyPr>
            <a:noAutofit/>
          </a:bodyPr>
          <a:lstStyle/>
          <a:p>
            <a:pPr marL="0" lvl="0" indent="0">
              <a:buNone/>
            </a:pPr>
            <a:r>
              <a:rPr lang="en-GB" sz="3600" b="1" dirty="0"/>
              <a:t>(E)</a:t>
            </a:r>
            <a:r>
              <a:rPr lang="en-GB" sz="3600" dirty="0"/>
              <a:t> leaving aside other occurrences of </a:t>
            </a:r>
            <a:r>
              <a:rPr lang="en-GB" sz="3600" i="1" dirty="0" err="1"/>
              <a:t>uvamam</a:t>
            </a:r>
            <a:r>
              <a:rPr lang="en-GB" sz="3600" dirty="0"/>
              <a:t> which would take too much time for an explanation in such a brief article </a:t>
            </a:r>
            <a:r>
              <a:rPr lang="en-GB" sz="3600" dirty="0">
                <a:highlight>
                  <a:srgbClr val="00FF00"/>
                </a:highlight>
              </a:rPr>
              <a:t>(Fnote7)</a:t>
            </a:r>
            <a:r>
              <a:rPr lang="en-GB" sz="3600" dirty="0"/>
              <a:t>, we now move to UI in order to explain briefly a short portion of its content.</a:t>
            </a:r>
          </a:p>
          <a:p>
            <a:pPr marL="0" lvl="0" indent="0">
              <a:buNone/>
            </a:pPr>
            <a:endParaRPr lang="en-GB" sz="3600" dirty="0"/>
          </a:p>
          <a:p>
            <a:pPr marL="0" indent="0">
              <a:buNone/>
            </a:pPr>
            <a:r>
              <a:rPr lang="en-GB" sz="3600" dirty="0">
                <a:highlight>
                  <a:srgbClr val="00FF00"/>
                </a:highlight>
              </a:rPr>
              <a:t>(Fnote7)</a:t>
            </a:r>
            <a:r>
              <a:rPr lang="en-GB" sz="3600" dirty="0"/>
              <a:t> The very important element which I must unfortunately leave out of this presentation is the very famous </a:t>
            </a:r>
            <a:r>
              <a:rPr lang="en-GB" sz="3600" i="1" dirty="0" err="1"/>
              <a:t>uḷḷuṟai</a:t>
            </a:r>
            <a:r>
              <a:rPr lang="en-GB" sz="3600" i="1" dirty="0"/>
              <a:t> </a:t>
            </a:r>
            <a:r>
              <a:rPr lang="en-GB" sz="3600" i="1" dirty="0" err="1"/>
              <a:t>uvamam</a:t>
            </a:r>
            <a:r>
              <a:rPr lang="en-GB" sz="3600" dirty="0"/>
              <a:t> “embedded simile”, which is one of the most </a:t>
            </a:r>
            <a:r>
              <a:rPr lang="en-GB" sz="3600" dirty="0" err="1"/>
              <a:t>subtil</a:t>
            </a:r>
            <a:r>
              <a:rPr lang="en-GB" sz="3600" dirty="0"/>
              <a:t> device used by Tamil poets.</a:t>
            </a:r>
          </a:p>
        </p:txBody>
      </p:sp>
      <p:sp>
        <p:nvSpPr>
          <p:cNvPr id="4" name="Slide Number Placeholder 3">
            <a:extLst>
              <a:ext uri="{FF2B5EF4-FFF2-40B4-BE49-F238E27FC236}">
                <a16:creationId xmlns:a16="http://schemas.microsoft.com/office/drawing/2014/main" id="{8A7388F6-1E4E-511B-2726-07D2412DAF72}"/>
              </a:ext>
            </a:extLst>
          </p:cNvPr>
          <p:cNvSpPr>
            <a:spLocks noGrp="1"/>
          </p:cNvSpPr>
          <p:nvPr>
            <p:ph type="sldNum" sz="quarter" idx="12"/>
          </p:nvPr>
        </p:nvSpPr>
        <p:spPr/>
        <p:txBody>
          <a:bodyPr/>
          <a:lstStyle/>
          <a:p>
            <a:fld id="{14BE9603-A261-4F02-99DA-2C7999367C51}" type="slidenum">
              <a:rPr lang="en-GB" smtClean="0"/>
              <a:t>30</a:t>
            </a:fld>
            <a:endParaRPr lang="en-GB"/>
          </a:p>
        </p:txBody>
      </p:sp>
    </p:spTree>
    <p:extLst>
      <p:ext uri="{BB962C8B-B14F-4D97-AF65-F5344CB8AC3E}">
        <p14:creationId xmlns:p14="http://schemas.microsoft.com/office/powerpoint/2010/main" val="500248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7FDB10-3738-9AF4-8147-973320115A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7344E5-D409-6427-473E-954F0DD00DCF}"/>
              </a:ext>
            </a:extLst>
          </p:cNvPr>
          <p:cNvSpPr>
            <a:spLocks noGrp="1"/>
          </p:cNvSpPr>
          <p:nvPr>
            <p:ph type="title"/>
          </p:nvPr>
        </p:nvSpPr>
        <p:spPr>
          <a:xfrm>
            <a:off x="838200" y="92468"/>
            <a:ext cx="10515600" cy="665646"/>
          </a:xfrm>
        </p:spPr>
        <p:txBody>
          <a:bodyPr>
            <a:normAutofit fontScale="90000"/>
          </a:bodyPr>
          <a:lstStyle/>
          <a:p>
            <a:pPr algn="ctr"/>
            <a:r>
              <a:rPr lang="de-DE" dirty="0" err="1"/>
              <a:t>Section</a:t>
            </a:r>
            <a:r>
              <a:rPr lang="de-DE" dirty="0"/>
              <a:t> 2 (13)</a:t>
            </a:r>
            <a:endParaRPr lang="en-GB" dirty="0"/>
          </a:p>
        </p:txBody>
      </p:sp>
      <p:sp>
        <p:nvSpPr>
          <p:cNvPr id="3" name="Content Placeholder 2">
            <a:extLst>
              <a:ext uri="{FF2B5EF4-FFF2-40B4-BE49-F238E27FC236}">
                <a16:creationId xmlns:a16="http://schemas.microsoft.com/office/drawing/2014/main" id="{76B44667-417B-6D24-95A2-39BA03C10D06}"/>
              </a:ext>
            </a:extLst>
          </p:cNvPr>
          <p:cNvSpPr>
            <a:spLocks noGrp="1"/>
          </p:cNvSpPr>
          <p:nvPr>
            <p:ph idx="1"/>
          </p:nvPr>
        </p:nvSpPr>
        <p:spPr>
          <a:xfrm>
            <a:off x="452063" y="758114"/>
            <a:ext cx="11486508" cy="5796800"/>
          </a:xfrm>
        </p:spPr>
        <p:txBody>
          <a:bodyPr>
            <a:noAutofit/>
          </a:bodyPr>
          <a:lstStyle/>
          <a:p>
            <a:pPr marL="0" lvl="0" indent="0">
              <a:buNone/>
            </a:pPr>
            <a:r>
              <a:rPr lang="en-GB" sz="3100" b="1" dirty="0"/>
              <a:t>(F) </a:t>
            </a:r>
            <a:r>
              <a:rPr lang="en-GB" sz="3100" dirty="0"/>
              <a:t>the initial </a:t>
            </a:r>
            <a:r>
              <a:rPr lang="en-GB" sz="3100" dirty="0" err="1"/>
              <a:t>sūtra</a:t>
            </a:r>
            <a:r>
              <a:rPr lang="en-GB" sz="3100" dirty="0"/>
              <a:t> in the UI, namely TP272i, tells us that a simile (</a:t>
            </a:r>
            <a:r>
              <a:rPr lang="en-GB" sz="3100" i="1" dirty="0" err="1"/>
              <a:t>uvamam</a:t>
            </a:r>
            <a:r>
              <a:rPr lang="en-GB" sz="3100" dirty="0"/>
              <a:t> or </a:t>
            </a:r>
            <a:r>
              <a:rPr lang="en-GB" sz="3100" i="1" dirty="0" err="1"/>
              <a:t>uvamai</a:t>
            </a:r>
            <a:r>
              <a:rPr lang="en-GB" sz="3100" dirty="0"/>
              <a:t>, depending on the edition) can have its origin in four elements, which are </a:t>
            </a:r>
            <a:r>
              <a:rPr lang="en-GB" sz="3100" i="1" dirty="0" err="1"/>
              <a:t>viṉai</a:t>
            </a:r>
            <a:r>
              <a:rPr lang="en-GB" sz="3100" dirty="0"/>
              <a:t> “action”, </a:t>
            </a:r>
            <a:r>
              <a:rPr lang="en-GB" sz="3100" i="1" dirty="0" err="1"/>
              <a:t>payaṉ</a:t>
            </a:r>
            <a:r>
              <a:rPr lang="en-GB" sz="3100" dirty="0"/>
              <a:t> “result/usefulness”, </a:t>
            </a:r>
            <a:r>
              <a:rPr lang="en-GB" sz="3100" i="1" dirty="0" err="1">
                <a:highlight>
                  <a:srgbClr val="FFFF00"/>
                </a:highlight>
              </a:rPr>
              <a:t>mey</a:t>
            </a:r>
            <a:r>
              <a:rPr lang="en-GB" sz="3100" dirty="0">
                <a:highlight>
                  <a:srgbClr val="FFFF00"/>
                </a:highlight>
              </a:rPr>
              <a:t> “body/truth</a:t>
            </a:r>
            <a:r>
              <a:rPr lang="en-GB" sz="3100" dirty="0"/>
              <a:t>” and </a:t>
            </a:r>
            <a:r>
              <a:rPr lang="en-GB" sz="3100" i="1" dirty="0" err="1">
                <a:highlight>
                  <a:srgbClr val="FFFF00"/>
                </a:highlight>
              </a:rPr>
              <a:t>uru</a:t>
            </a:r>
            <a:r>
              <a:rPr lang="en-GB" sz="3100" dirty="0">
                <a:highlight>
                  <a:srgbClr val="FFFF00"/>
                </a:highlight>
              </a:rPr>
              <a:t> “colour/form”. </a:t>
            </a:r>
            <a:r>
              <a:rPr lang="en-GB" sz="3100" dirty="0"/>
              <a:t>The four examples given by </a:t>
            </a:r>
            <a:r>
              <a:rPr lang="en-GB" sz="3100" dirty="0" err="1"/>
              <a:t>Cēṉāvaraiyar</a:t>
            </a:r>
            <a:r>
              <a:rPr lang="en-GB" sz="3100" dirty="0"/>
              <a:t> for comparative compounds which are reproduced in (C), above, can be see as an illustration of that fourfold semantic classification of similes, based on the type of the common property between the two items which are compared (</a:t>
            </a:r>
            <a:r>
              <a:rPr lang="en-GB" sz="3100" dirty="0" err="1">
                <a:highlight>
                  <a:srgbClr val="00FF00"/>
                </a:highlight>
              </a:rPr>
              <a:t>Fnote</a:t>
            </a:r>
            <a:r>
              <a:rPr lang="en-GB" sz="3100" dirty="0">
                <a:highlight>
                  <a:srgbClr val="00FF00"/>
                </a:highlight>
              </a:rPr>
              <a:t> 8</a:t>
            </a:r>
            <a:r>
              <a:rPr lang="en-GB" sz="3100" dirty="0"/>
              <a:t>)</a:t>
            </a:r>
          </a:p>
          <a:p>
            <a:pPr marL="0" indent="0">
              <a:buNone/>
            </a:pPr>
            <a:r>
              <a:rPr lang="en-GB" sz="3100" dirty="0"/>
              <a:t>(</a:t>
            </a:r>
            <a:r>
              <a:rPr lang="en-GB" sz="3100" dirty="0" err="1">
                <a:highlight>
                  <a:srgbClr val="00FF00"/>
                </a:highlight>
              </a:rPr>
              <a:t>Fnote</a:t>
            </a:r>
            <a:r>
              <a:rPr lang="en-GB" sz="3100" dirty="0">
                <a:highlight>
                  <a:srgbClr val="00FF00"/>
                </a:highlight>
              </a:rPr>
              <a:t> 8</a:t>
            </a:r>
            <a:r>
              <a:rPr lang="en-GB" sz="3100" dirty="0"/>
              <a:t>) It should be added that later treatises, adapted from </a:t>
            </a:r>
            <a:r>
              <a:rPr lang="en-GB" sz="3100" dirty="0" err="1"/>
              <a:t>Daṇḍin</a:t>
            </a:r>
            <a:r>
              <a:rPr lang="en-GB" sz="3100" dirty="0"/>
              <a:t>, have a subdivision into three types of simile, respectively based on </a:t>
            </a:r>
            <a:r>
              <a:rPr lang="en-GB" sz="3100" i="1" dirty="0" err="1">
                <a:highlight>
                  <a:srgbClr val="FFFF00"/>
                </a:highlight>
              </a:rPr>
              <a:t>paṇpu</a:t>
            </a:r>
            <a:r>
              <a:rPr lang="en-GB" sz="3100" dirty="0">
                <a:highlight>
                  <a:srgbClr val="FFFF00"/>
                </a:highlight>
              </a:rPr>
              <a:t> “quality</a:t>
            </a:r>
            <a:r>
              <a:rPr lang="en-GB" sz="3100" dirty="0"/>
              <a:t>”, </a:t>
            </a:r>
            <a:r>
              <a:rPr lang="en-GB" sz="3100" i="1" dirty="0" err="1"/>
              <a:t>toḻil</a:t>
            </a:r>
            <a:r>
              <a:rPr lang="en-GB" sz="3100" dirty="0"/>
              <a:t> “action” and </a:t>
            </a:r>
            <a:r>
              <a:rPr lang="en-GB" sz="3100" i="1" dirty="0" err="1"/>
              <a:t>payaṉ</a:t>
            </a:r>
            <a:r>
              <a:rPr lang="en-GB" sz="3100" dirty="0"/>
              <a:t> “result/usefulness”.</a:t>
            </a:r>
          </a:p>
        </p:txBody>
      </p:sp>
      <p:sp>
        <p:nvSpPr>
          <p:cNvPr id="4" name="Slide Number Placeholder 3">
            <a:extLst>
              <a:ext uri="{FF2B5EF4-FFF2-40B4-BE49-F238E27FC236}">
                <a16:creationId xmlns:a16="http://schemas.microsoft.com/office/drawing/2014/main" id="{0DF48916-21B9-4C46-79C8-94BCDFADDDD3}"/>
              </a:ext>
            </a:extLst>
          </p:cNvPr>
          <p:cNvSpPr>
            <a:spLocks noGrp="1"/>
          </p:cNvSpPr>
          <p:nvPr>
            <p:ph type="sldNum" sz="quarter" idx="12"/>
          </p:nvPr>
        </p:nvSpPr>
        <p:spPr/>
        <p:txBody>
          <a:bodyPr/>
          <a:lstStyle/>
          <a:p>
            <a:fld id="{14BE9603-A261-4F02-99DA-2C7999367C51}" type="slidenum">
              <a:rPr lang="en-GB" smtClean="0"/>
              <a:t>31</a:t>
            </a:fld>
            <a:endParaRPr lang="en-GB"/>
          </a:p>
        </p:txBody>
      </p:sp>
    </p:spTree>
    <p:extLst>
      <p:ext uri="{BB962C8B-B14F-4D97-AF65-F5344CB8AC3E}">
        <p14:creationId xmlns:p14="http://schemas.microsoft.com/office/powerpoint/2010/main" val="35213069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2F067A-4708-AADC-83D3-D09D60CBA9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CE144C-275B-219C-EE29-9C9F7F631AB1}"/>
              </a:ext>
            </a:extLst>
          </p:cNvPr>
          <p:cNvSpPr>
            <a:spLocks noGrp="1"/>
          </p:cNvSpPr>
          <p:nvPr>
            <p:ph type="title"/>
          </p:nvPr>
        </p:nvSpPr>
        <p:spPr>
          <a:xfrm>
            <a:off x="838200" y="92468"/>
            <a:ext cx="10515600" cy="665646"/>
          </a:xfrm>
        </p:spPr>
        <p:txBody>
          <a:bodyPr>
            <a:normAutofit fontScale="90000"/>
          </a:bodyPr>
          <a:lstStyle/>
          <a:p>
            <a:pPr algn="ctr"/>
            <a:r>
              <a:rPr lang="de-DE" dirty="0" err="1"/>
              <a:t>Section</a:t>
            </a:r>
            <a:r>
              <a:rPr lang="de-DE" dirty="0"/>
              <a:t> 2 (14)</a:t>
            </a:r>
            <a:endParaRPr lang="en-GB" dirty="0"/>
          </a:p>
        </p:txBody>
      </p:sp>
      <p:sp>
        <p:nvSpPr>
          <p:cNvPr id="3" name="Content Placeholder 2">
            <a:extLst>
              <a:ext uri="{FF2B5EF4-FFF2-40B4-BE49-F238E27FC236}">
                <a16:creationId xmlns:a16="http://schemas.microsoft.com/office/drawing/2014/main" id="{802FF810-8638-DD18-D29A-AFE56509F539}"/>
              </a:ext>
            </a:extLst>
          </p:cNvPr>
          <p:cNvSpPr>
            <a:spLocks noGrp="1"/>
          </p:cNvSpPr>
          <p:nvPr>
            <p:ph idx="1"/>
          </p:nvPr>
        </p:nvSpPr>
        <p:spPr>
          <a:xfrm>
            <a:off x="452063" y="1736332"/>
            <a:ext cx="11486508" cy="4818581"/>
          </a:xfrm>
        </p:spPr>
        <p:txBody>
          <a:bodyPr>
            <a:noAutofit/>
          </a:bodyPr>
          <a:lstStyle/>
          <a:p>
            <a:pPr marL="0" indent="0">
              <a:buNone/>
            </a:pPr>
            <a:r>
              <a:rPr lang="en-GB" sz="3600" b="1" dirty="0"/>
              <a:t>(G) </a:t>
            </a:r>
            <a:r>
              <a:rPr lang="en-GB" sz="3600" dirty="0"/>
              <a:t>Coming back to the point discussed in (D), namely “comparison morpheme” (</a:t>
            </a:r>
            <a:r>
              <a:rPr lang="en-GB" sz="3600" i="1" dirty="0" err="1"/>
              <a:t>uvama</a:t>
            </a:r>
            <a:r>
              <a:rPr lang="en-GB" sz="3600" i="1" dirty="0"/>
              <a:t>-v-</a:t>
            </a:r>
            <a:r>
              <a:rPr lang="en-GB" sz="3600" i="1" dirty="0" err="1"/>
              <a:t>urupu</a:t>
            </a:r>
            <a:r>
              <a:rPr lang="en-GB" sz="3600" dirty="0"/>
              <a:t>), it is a notable fact that TP282i provides us with a list of six times six items, starting with “</a:t>
            </a:r>
            <a:r>
              <a:rPr lang="en-GB" sz="3600" dirty="0" err="1"/>
              <a:t>aṉṉa</a:t>
            </a:r>
            <a:r>
              <a:rPr lang="en-GB" sz="3600" dirty="0"/>
              <a:t>, </a:t>
            </a:r>
            <a:r>
              <a:rPr lang="en-GB" sz="3600" dirty="0" err="1"/>
              <a:t>ēyppa</a:t>
            </a:r>
            <a:r>
              <a:rPr lang="en-GB" sz="3600" dirty="0"/>
              <a:t>, </a:t>
            </a:r>
            <a:r>
              <a:rPr lang="en-GB" sz="3600" dirty="0" err="1"/>
              <a:t>uṟaḻa</a:t>
            </a:r>
            <a:r>
              <a:rPr lang="en-GB" sz="3600" dirty="0"/>
              <a:t> </a:t>
            </a:r>
            <a:r>
              <a:rPr lang="en-GB" sz="3600" dirty="0" err="1"/>
              <a:t>oppa</a:t>
            </a:r>
            <a:r>
              <a:rPr lang="en-GB" sz="3600" dirty="0"/>
              <a:t>, ...”, inside which the term </a:t>
            </a:r>
            <a:r>
              <a:rPr lang="en-GB" sz="3600" dirty="0" err="1"/>
              <a:t>pōla</a:t>
            </a:r>
            <a:r>
              <a:rPr lang="en-GB" sz="3600" dirty="0"/>
              <a:t> —</a:t>
            </a:r>
            <a:r>
              <a:rPr lang="en-GB" sz="3600" dirty="0" err="1"/>
              <a:t>mentionned</a:t>
            </a:r>
            <a:r>
              <a:rPr lang="en-GB" sz="3600" dirty="0"/>
              <a:t> in (A)— comes in 28</a:t>
            </a:r>
            <a:r>
              <a:rPr lang="en-GB" sz="3600" baseline="30000" dirty="0"/>
              <a:t>th</a:t>
            </a:r>
            <a:r>
              <a:rPr lang="en-GB" sz="3600" dirty="0"/>
              <a:t> position. The sutra adds that these 36 terms are not the only possible</a:t>
            </a:r>
          </a:p>
        </p:txBody>
      </p:sp>
      <p:sp>
        <p:nvSpPr>
          <p:cNvPr id="4" name="Slide Number Placeholder 3">
            <a:extLst>
              <a:ext uri="{FF2B5EF4-FFF2-40B4-BE49-F238E27FC236}">
                <a16:creationId xmlns:a16="http://schemas.microsoft.com/office/drawing/2014/main" id="{2215C830-4282-6702-CE80-10CE72F51F2B}"/>
              </a:ext>
            </a:extLst>
          </p:cNvPr>
          <p:cNvSpPr>
            <a:spLocks noGrp="1"/>
          </p:cNvSpPr>
          <p:nvPr>
            <p:ph type="sldNum" sz="quarter" idx="12"/>
          </p:nvPr>
        </p:nvSpPr>
        <p:spPr/>
        <p:txBody>
          <a:bodyPr/>
          <a:lstStyle/>
          <a:p>
            <a:fld id="{14BE9603-A261-4F02-99DA-2C7999367C51}" type="slidenum">
              <a:rPr lang="en-GB" smtClean="0"/>
              <a:t>32</a:t>
            </a:fld>
            <a:endParaRPr lang="en-GB"/>
          </a:p>
        </p:txBody>
      </p:sp>
    </p:spTree>
    <p:extLst>
      <p:ext uri="{BB962C8B-B14F-4D97-AF65-F5344CB8AC3E}">
        <p14:creationId xmlns:p14="http://schemas.microsoft.com/office/powerpoint/2010/main" val="23159774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E837C0-916F-3D42-3955-FC1282E5C0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5B8711-C63D-8A32-60A7-373C3A236DBC}"/>
              </a:ext>
            </a:extLst>
          </p:cNvPr>
          <p:cNvSpPr>
            <a:spLocks noGrp="1"/>
          </p:cNvSpPr>
          <p:nvPr>
            <p:ph type="title"/>
          </p:nvPr>
        </p:nvSpPr>
        <p:spPr>
          <a:xfrm>
            <a:off x="838200" y="92468"/>
            <a:ext cx="10515600" cy="665646"/>
          </a:xfrm>
        </p:spPr>
        <p:txBody>
          <a:bodyPr>
            <a:normAutofit fontScale="90000"/>
          </a:bodyPr>
          <a:lstStyle/>
          <a:p>
            <a:pPr algn="ctr"/>
            <a:r>
              <a:rPr lang="de-DE" dirty="0" err="1"/>
              <a:t>Section</a:t>
            </a:r>
            <a:r>
              <a:rPr lang="de-DE" dirty="0"/>
              <a:t> 2 (15)</a:t>
            </a:r>
            <a:endParaRPr lang="en-GB" dirty="0"/>
          </a:p>
        </p:txBody>
      </p:sp>
      <p:sp>
        <p:nvSpPr>
          <p:cNvPr id="3" name="Content Placeholder 2">
            <a:extLst>
              <a:ext uri="{FF2B5EF4-FFF2-40B4-BE49-F238E27FC236}">
                <a16:creationId xmlns:a16="http://schemas.microsoft.com/office/drawing/2014/main" id="{07C10CCA-5BA3-5F42-2B16-06DFD174FD36}"/>
              </a:ext>
            </a:extLst>
          </p:cNvPr>
          <p:cNvSpPr>
            <a:spLocks noGrp="1"/>
          </p:cNvSpPr>
          <p:nvPr>
            <p:ph idx="1"/>
          </p:nvPr>
        </p:nvSpPr>
        <p:spPr>
          <a:xfrm>
            <a:off x="838199" y="1479479"/>
            <a:ext cx="10894889" cy="4777484"/>
          </a:xfrm>
        </p:spPr>
        <p:txBody>
          <a:bodyPr>
            <a:noAutofit/>
          </a:bodyPr>
          <a:lstStyle/>
          <a:p>
            <a:pPr marL="0" lvl="0" indent="0">
              <a:buNone/>
            </a:pPr>
            <a:r>
              <a:rPr lang="en-GB" sz="3600" b="1" dirty="0"/>
              <a:t>H)</a:t>
            </a:r>
            <a:r>
              <a:rPr lang="en-GB" sz="3600" dirty="0"/>
              <a:t> That </a:t>
            </a:r>
            <a:r>
              <a:rPr lang="en-GB" sz="3600" dirty="0" err="1"/>
              <a:t>sūtra</a:t>
            </a:r>
            <a:r>
              <a:rPr lang="en-GB" sz="3600" dirty="0"/>
              <a:t> TP282i is followed by four more </a:t>
            </a:r>
            <a:r>
              <a:rPr lang="en-GB" sz="3600" dirty="0" err="1"/>
              <a:t>sūtras</a:t>
            </a:r>
            <a:r>
              <a:rPr lang="en-GB" sz="3600" dirty="0"/>
              <a:t>, each of them enumerating eight comparison morphemes, which are said to be respectively specially adapted for </a:t>
            </a:r>
            <a:r>
              <a:rPr lang="en-GB" sz="3600" i="1" dirty="0" err="1"/>
              <a:t>viṉaippāl-uvamam</a:t>
            </a:r>
            <a:r>
              <a:rPr lang="en-GB" sz="3600" dirty="0"/>
              <a:t> “simile concerning action” (TP283i), </a:t>
            </a:r>
            <a:r>
              <a:rPr lang="en-GB" sz="3600" i="1" dirty="0" err="1"/>
              <a:t>payaṉilai</a:t>
            </a:r>
            <a:r>
              <a:rPr lang="en-GB" sz="3600" i="1" dirty="0"/>
              <a:t>-y-</a:t>
            </a:r>
            <a:r>
              <a:rPr lang="en-GB" sz="3600" i="1" dirty="0" err="1"/>
              <a:t>uvamam</a:t>
            </a:r>
            <a:r>
              <a:rPr lang="en-GB" sz="3600" dirty="0"/>
              <a:t> “simile concerning  usefulness” (TP285i), </a:t>
            </a:r>
            <a:r>
              <a:rPr lang="en-GB" sz="3600" i="1" dirty="0" err="1"/>
              <a:t>meyppāluvamam</a:t>
            </a:r>
            <a:r>
              <a:rPr lang="en-GB" sz="3600" dirty="0"/>
              <a:t> “simile concerning shape/body” (TP286i) and </a:t>
            </a:r>
            <a:r>
              <a:rPr lang="en-GB" sz="3600" i="1" dirty="0" err="1"/>
              <a:t>uruviṉuvamam</a:t>
            </a:r>
            <a:r>
              <a:rPr lang="en-GB" sz="3600" dirty="0"/>
              <a:t> “simile concerning colour” (TP287i).</a:t>
            </a:r>
          </a:p>
        </p:txBody>
      </p:sp>
      <p:sp>
        <p:nvSpPr>
          <p:cNvPr id="4" name="Slide Number Placeholder 3">
            <a:extLst>
              <a:ext uri="{FF2B5EF4-FFF2-40B4-BE49-F238E27FC236}">
                <a16:creationId xmlns:a16="http://schemas.microsoft.com/office/drawing/2014/main" id="{B0BCA2DF-8683-B593-7272-721E32AD1D9B}"/>
              </a:ext>
            </a:extLst>
          </p:cNvPr>
          <p:cNvSpPr>
            <a:spLocks noGrp="1"/>
          </p:cNvSpPr>
          <p:nvPr>
            <p:ph type="sldNum" sz="quarter" idx="12"/>
          </p:nvPr>
        </p:nvSpPr>
        <p:spPr/>
        <p:txBody>
          <a:bodyPr/>
          <a:lstStyle/>
          <a:p>
            <a:fld id="{14BE9603-A261-4F02-99DA-2C7999367C51}" type="slidenum">
              <a:rPr lang="en-GB" smtClean="0"/>
              <a:t>33</a:t>
            </a:fld>
            <a:endParaRPr lang="en-GB"/>
          </a:p>
        </p:txBody>
      </p:sp>
    </p:spTree>
    <p:extLst>
      <p:ext uri="{BB962C8B-B14F-4D97-AF65-F5344CB8AC3E}">
        <p14:creationId xmlns:p14="http://schemas.microsoft.com/office/powerpoint/2010/main" val="20713910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4CF102-D07E-2F1D-25A7-2F6473D291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AF705A-FE30-8DF9-6943-A20133ABA14F}"/>
              </a:ext>
            </a:extLst>
          </p:cNvPr>
          <p:cNvSpPr>
            <a:spLocks noGrp="1"/>
          </p:cNvSpPr>
          <p:nvPr>
            <p:ph type="title"/>
          </p:nvPr>
        </p:nvSpPr>
        <p:spPr>
          <a:xfrm>
            <a:off x="838200" y="92468"/>
            <a:ext cx="10515600" cy="665646"/>
          </a:xfrm>
        </p:spPr>
        <p:txBody>
          <a:bodyPr>
            <a:normAutofit fontScale="90000"/>
          </a:bodyPr>
          <a:lstStyle/>
          <a:p>
            <a:pPr algn="ctr"/>
            <a:r>
              <a:rPr lang="de-DE" dirty="0" err="1"/>
              <a:t>Section</a:t>
            </a:r>
            <a:r>
              <a:rPr lang="de-DE" dirty="0"/>
              <a:t> 2 (16)</a:t>
            </a:r>
            <a:endParaRPr lang="en-GB" dirty="0"/>
          </a:p>
        </p:txBody>
      </p:sp>
      <p:sp>
        <p:nvSpPr>
          <p:cNvPr id="3" name="Content Placeholder 2">
            <a:extLst>
              <a:ext uri="{FF2B5EF4-FFF2-40B4-BE49-F238E27FC236}">
                <a16:creationId xmlns:a16="http://schemas.microsoft.com/office/drawing/2014/main" id="{007898AD-6839-DA1B-CD70-897A07BF8556}"/>
              </a:ext>
            </a:extLst>
          </p:cNvPr>
          <p:cNvSpPr>
            <a:spLocks noGrp="1"/>
          </p:cNvSpPr>
          <p:nvPr>
            <p:ph idx="1"/>
          </p:nvPr>
        </p:nvSpPr>
        <p:spPr>
          <a:xfrm>
            <a:off x="452063" y="758114"/>
            <a:ext cx="11486508" cy="5796800"/>
          </a:xfrm>
        </p:spPr>
        <p:txBody>
          <a:bodyPr>
            <a:noAutofit/>
          </a:bodyPr>
          <a:lstStyle/>
          <a:p>
            <a:pPr marL="0" indent="0">
              <a:buNone/>
            </a:pPr>
            <a:r>
              <a:rPr lang="en-GB" sz="3600" b="1" dirty="0"/>
              <a:t>(I)</a:t>
            </a:r>
            <a:r>
              <a:rPr lang="en-GB" sz="3600" dirty="0"/>
              <a:t> To that must be added that </a:t>
            </a:r>
            <a:r>
              <a:rPr lang="en-GB" sz="3600" i="1" dirty="0" err="1"/>
              <a:t>aṉṉa</a:t>
            </a:r>
            <a:r>
              <a:rPr lang="en-GB" sz="3600" dirty="0"/>
              <a:t> appears in TP283i but then is the topic of a specific </a:t>
            </a:r>
            <a:r>
              <a:rPr lang="en-GB" sz="3600" dirty="0" err="1"/>
              <a:t>sūtra</a:t>
            </a:r>
            <a:r>
              <a:rPr lang="en-GB" sz="3600" dirty="0"/>
              <a:t> (TP284i) saying that it can also be used in the three other types of simile, in addition to being found in similes of action.</a:t>
            </a:r>
          </a:p>
          <a:p>
            <a:pPr marL="0" indent="0">
              <a:buNone/>
            </a:pPr>
            <a:endParaRPr lang="en-GB" sz="3600" dirty="0"/>
          </a:p>
          <a:p>
            <a:pPr marL="0" indent="0">
              <a:buNone/>
            </a:pPr>
            <a:r>
              <a:rPr lang="en-GB" sz="3600" dirty="0"/>
              <a:t>At this stage, before elaborating on the translation which I have just provided for the term </a:t>
            </a:r>
            <a:r>
              <a:rPr lang="en-GB" sz="3600" i="1" dirty="0" err="1"/>
              <a:t>oppu</a:t>
            </a:r>
            <a:r>
              <a:rPr lang="en-GB" sz="3600" dirty="0"/>
              <a:t> “resembling, similarity”, it appears necessary to ask one difficult question and since that question is very important, I shall make it into the title of the next section.</a:t>
            </a:r>
          </a:p>
          <a:p>
            <a:pPr marL="0" indent="0">
              <a:buNone/>
            </a:pPr>
            <a:endParaRPr lang="en-GB" dirty="0"/>
          </a:p>
          <a:p>
            <a:pPr marL="0" lvl="0" indent="0">
              <a:buNone/>
            </a:pPr>
            <a:endParaRPr lang="en-GB" sz="3100" dirty="0"/>
          </a:p>
        </p:txBody>
      </p:sp>
      <p:sp>
        <p:nvSpPr>
          <p:cNvPr id="4" name="Slide Number Placeholder 3">
            <a:extLst>
              <a:ext uri="{FF2B5EF4-FFF2-40B4-BE49-F238E27FC236}">
                <a16:creationId xmlns:a16="http://schemas.microsoft.com/office/drawing/2014/main" id="{1153D713-F96C-A23F-AAD7-0410A2710AFD}"/>
              </a:ext>
            </a:extLst>
          </p:cNvPr>
          <p:cNvSpPr>
            <a:spLocks noGrp="1"/>
          </p:cNvSpPr>
          <p:nvPr>
            <p:ph type="sldNum" sz="quarter" idx="12"/>
          </p:nvPr>
        </p:nvSpPr>
        <p:spPr/>
        <p:txBody>
          <a:bodyPr/>
          <a:lstStyle/>
          <a:p>
            <a:fld id="{14BE9603-A261-4F02-99DA-2C7999367C51}" type="slidenum">
              <a:rPr lang="en-GB" smtClean="0"/>
              <a:t>34</a:t>
            </a:fld>
            <a:endParaRPr lang="en-GB"/>
          </a:p>
        </p:txBody>
      </p:sp>
    </p:spTree>
    <p:extLst>
      <p:ext uri="{BB962C8B-B14F-4D97-AF65-F5344CB8AC3E}">
        <p14:creationId xmlns:p14="http://schemas.microsoft.com/office/powerpoint/2010/main" val="20258552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2A432D-98CD-6B2C-0DAD-445E46C923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03AFC1-A07C-C491-E015-45234EF3D7DC}"/>
              </a:ext>
            </a:extLst>
          </p:cNvPr>
          <p:cNvSpPr>
            <a:spLocks noGrp="1"/>
          </p:cNvSpPr>
          <p:nvPr>
            <p:ph type="title"/>
          </p:nvPr>
        </p:nvSpPr>
        <p:spPr>
          <a:xfrm>
            <a:off x="636998" y="365125"/>
            <a:ext cx="10993348" cy="5460322"/>
          </a:xfrm>
        </p:spPr>
        <p:txBody>
          <a:bodyPr>
            <a:normAutofit/>
          </a:bodyPr>
          <a:lstStyle/>
          <a:p>
            <a:pPr algn="ctr"/>
            <a:r>
              <a:rPr lang="en-GB" sz="4000" dirty="0"/>
              <a:t>3. Why was it necessary for Tamil theoreticians to borrow from the North a term such as </a:t>
            </a:r>
            <a:r>
              <a:rPr lang="en-GB" sz="4000" i="1" dirty="0" err="1"/>
              <a:t>uvamam</a:t>
            </a:r>
            <a:r>
              <a:rPr lang="en-GB" sz="4000" dirty="0"/>
              <a:t>?</a:t>
            </a:r>
            <a:br>
              <a:rPr lang="en-GB" dirty="0"/>
            </a:br>
            <a:endParaRPr lang="en-GB" dirty="0"/>
          </a:p>
        </p:txBody>
      </p:sp>
      <p:sp>
        <p:nvSpPr>
          <p:cNvPr id="4" name="Slide Number Placeholder 3">
            <a:extLst>
              <a:ext uri="{FF2B5EF4-FFF2-40B4-BE49-F238E27FC236}">
                <a16:creationId xmlns:a16="http://schemas.microsoft.com/office/drawing/2014/main" id="{556A2C85-A000-8DC1-0E22-317F60476F99}"/>
              </a:ext>
            </a:extLst>
          </p:cNvPr>
          <p:cNvSpPr>
            <a:spLocks noGrp="1"/>
          </p:cNvSpPr>
          <p:nvPr>
            <p:ph type="sldNum" sz="quarter" idx="12"/>
          </p:nvPr>
        </p:nvSpPr>
        <p:spPr/>
        <p:txBody>
          <a:bodyPr/>
          <a:lstStyle/>
          <a:p>
            <a:fld id="{14BE9603-A261-4F02-99DA-2C7999367C51}" type="slidenum">
              <a:rPr lang="en-GB" smtClean="0"/>
              <a:t>35</a:t>
            </a:fld>
            <a:endParaRPr lang="en-GB"/>
          </a:p>
        </p:txBody>
      </p:sp>
    </p:spTree>
    <p:extLst>
      <p:ext uri="{BB962C8B-B14F-4D97-AF65-F5344CB8AC3E}">
        <p14:creationId xmlns:p14="http://schemas.microsoft.com/office/powerpoint/2010/main" val="25453800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C0584-0B19-570F-182A-9B5B755462E0}"/>
              </a:ext>
            </a:extLst>
          </p:cNvPr>
          <p:cNvSpPr>
            <a:spLocks noGrp="1"/>
          </p:cNvSpPr>
          <p:nvPr>
            <p:ph type="title"/>
          </p:nvPr>
        </p:nvSpPr>
        <p:spPr>
          <a:xfrm>
            <a:off x="838200" y="365126"/>
            <a:ext cx="10515600" cy="847226"/>
          </a:xfrm>
        </p:spPr>
        <p:txBody>
          <a:bodyPr/>
          <a:lstStyle/>
          <a:p>
            <a:pPr algn="ctr"/>
            <a:r>
              <a:rPr lang="de-DE" dirty="0" err="1"/>
              <a:t>Section</a:t>
            </a:r>
            <a:r>
              <a:rPr lang="de-DE" dirty="0"/>
              <a:t> 3 (1)</a:t>
            </a:r>
            <a:endParaRPr lang="en-GB" dirty="0"/>
          </a:p>
        </p:txBody>
      </p:sp>
      <p:sp>
        <p:nvSpPr>
          <p:cNvPr id="3" name="Content Placeholder 2">
            <a:extLst>
              <a:ext uri="{FF2B5EF4-FFF2-40B4-BE49-F238E27FC236}">
                <a16:creationId xmlns:a16="http://schemas.microsoft.com/office/drawing/2014/main" id="{4CCE3C6B-05C1-446E-A84B-08E46B40A1C0}"/>
              </a:ext>
            </a:extLst>
          </p:cNvPr>
          <p:cNvSpPr>
            <a:spLocks noGrp="1"/>
          </p:cNvSpPr>
          <p:nvPr>
            <p:ph idx="1"/>
          </p:nvPr>
        </p:nvSpPr>
        <p:spPr>
          <a:xfrm>
            <a:off x="838200" y="1212352"/>
            <a:ext cx="10515600" cy="4964611"/>
          </a:xfrm>
        </p:spPr>
        <p:txBody>
          <a:bodyPr/>
          <a:lstStyle/>
          <a:p>
            <a:pPr marL="0" indent="0">
              <a:buNone/>
            </a:pPr>
            <a:r>
              <a:rPr lang="en-GB" dirty="0"/>
              <a:t>A possible answer to that question is that there might have existed a suitable term but that this term may have been ambiguous. Tamil scholars may have felt that it might be easier to simply borrow a technical term, because that term would not have any semantic “</a:t>
            </a:r>
            <a:r>
              <a:rPr lang="en-GB" dirty="0" err="1"/>
              <a:t>bagage</a:t>
            </a:r>
            <a:r>
              <a:rPr lang="en-GB" dirty="0"/>
              <a:t>” from the point of view of Tamil speakers. However, any term which is borrowed needs at least some minimal explanation or gloss in order to be understood and accepted by those who are going to graft the new term into their linguistic practice. The term </a:t>
            </a:r>
            <a:r>
              <a:rPr lang="en-GB" i="1" dirty="0" err="1"/>
              <a:t>oppu</a:t>
            </a:r>
            <a:r>
              <a:rPr lang="en-GB" i="1" dirty="0"/>
              <a:t> </a:t>
            </a:r>
            <a:r>
              <a:rPr lang="en-GB" dirty="0"/>
              <a:t>“resembling” —which is a verbal noun and part of the paradigm of the verb </a:t>
            </a:r>
            <a:r>
              <a:rPr lang="en-GB" dirty="0" err="1"/>
              <a:t>ottal</a:t>
            </a:r>
            <a:r>
              <a:rPr lang="en-GB" dirty="0"/>
              <a:t> “to resemble”— can certainly, along with a few other terms, play a role in constructing an efficient Tamil explanation of what </a:t>
            </a:r>
            <a:r>
              <a:rPr lang="en-GB" i="1" dirty="0" err="1"/>
              <a:t>uvamam</a:t>
            </a:r>
            <a:r>
              <a:rPr lang="en-GB" dirty="0"/>
              <a:t> means. </a:t>
            </a:r>
          </a:p>
        </p:txBody>
      </p:sp>
      <p:sp>
        <p:nvSpPr>
          <p:cNvPr id="4" name="Slide Number Placeholder 3">
            <a:extLst>
              <a:ext uri="{FF2B5EF4-FFF2-40B4-BE49-F238E27FC236}">
                <a16:creationId xmlns:a16="http://schemas.microsoft.com/office/drawing/2014/main" id="{E2FAE606-5DDC-930A-8FC0-652C461F1E64}"/>
              </a:ext>
            </a:extLst>
          </p:cNvPr>
          <p:cNvSpPr>
            <a:spLocks noGrp="1"/>
          </p:cNvSpPr>
          <p:nvPr>
            <p:ph type="sldNum" sz="quarter" idx="12"/>
          </p:nvPr>
        </p:nvSpPr>
        <p:spPr/>
        <p:txBody>
          <a:bodyPr/>
          <a:lstStyle/>
          <a:p>
            <a:fld id="{14BE9603-A261-4F02-99DA-2C7999367C51}" type="slidenum">
              <a:rPr lang="en-GB" smtClean="0"/>
              <a:t>36</a:t>
            </a:fld>
            <a:endParaRPr lang="en-GB"/>
          </a:p>
        </p:txBody>
      </p:sp>
    </p:spTree>
    <p:extLst>
      <p:ext uri="{BB962C8B-B14F-4D97-AF65-F5344CB8AC3E}">
        <p14:creationId xmlns:p14="http://schemas.microsoft.com/office/powerpoint/2010/main" val="777825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FA5546-6E66-EC61-3B69-9F84E8B92A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BAAA86-51A7-8658-F998-4B1D3777F10F}"/>
              </a:ext>
            </a:extLst>
          </p:cNvPr>
          <p:cNvSpPr>
            <a:spLocks noGrp="1"/>
          </p:cNvSpPr>
          <p:nvPr>
            <p:ph type="title"/>
          </p:nvPr>
        </p:nvSpPr>
        <p:spPr>
          <a:xfrm>
            <a:off x="838200" y="365126"/>
            <a:ext cx="10515600" cy="847226"/>
          </a:xfrm>
        </p:spPr>
        <p:txBody>
          <a:bodyPr/>
          <a:lstStyle/>
          <a:p>
            <a:pPr algn="ctr"/>
            <a:r>
              <a:rPr lang="de-DE" dirty="0" err="1"/>
              <a:t>Section</a:t>
            </a:r>
            <a:r>
              <a:rPr lang="de-DE" dirty="0"/>
              <a:t> 3 (2)</a:t>
            </a:r>
            <a:endParaRPr lang="en-GB" dirty="0"/>
          </a:p>
        </p:txBody>
      </p:sp>
      <p:sp>
        <p:nvSpPr>
          <p:cNvPr id="3" name="Content Placeholder 2">
            <a:extLst>
              <a:ext uri="{FF2B5EF4-FFF2-40B4-BE49-F238E27FC236}">
                <a16:creationId xmlns:a16="http://schemas.microsoft.com/office/drawing/2014/main" id="{B4F7150A-4BD8-413B-6770-05E4DF9D99B4}"/>
              </a:ext>
            </a:extLst>
          </p:cNvPr>
          <p:cNvSpPr>
            <a:spLocks noGrp="1"/>
          </p:cNvSpPr>
          <p:nvPr>
            <p:ph idx="1"/>
          </p:nvPr>
        </p:nvSpPr>
        <p:spPr>
          <a:xfrm>
            <a:off x="838200" y="1387011"/>
            <a:ext cx="10515600" cy="4789952"/>
          </a:xfrm>
        </p:spPr>
        <p:txBody>
          <a:bodyPr>
            <a:normAutofit/>
          </a:bodyPr>
          <a:lstStyle/>
          <a:p>
            <a:pPr marL="0" indent="0">
              <a:buNone/>
            </a:pPr>
            <a:r>
              <a:rPr lang="en-GB" sz="3200" dirty="0"/>
              <a:t>In his introduction to the </a:t>
            </a:r>
            <a:r>
              <a:rPr lang="en-GB" sz="3200" i="1" dirty="0" err="1"/>
              <a:t>Uvamaiyiyal</a:t>
            </a:r>
            <a:r>
              <a:rPr lang="en-GB" sz="3200" dirty="0"/>
              <a:t> (or </a:t>
            </a:r>
            <a:r>
              <a:rPr lang="en-GB" sz="3200" i="1" dirty="0" err="1"/>
              <a:t>Uvamaviyal</a:t>
            </a:r>
            <a:r>
              <a:rPr lang="en-GB" sz="3200" dirty="0"/>
              <a:t>, depending on the edition used), which precedes TP272i, </a:t>
            </a:r>
            <a:r>
              <a:rPr lang="en-GB" sz="3200" dirty="0" err="1"/>
              <a:t>Iḷampūraṇar</a:t>
            </a:r>
            <a:r>
              <a:rPr lang="en-GB" sz="3200" dirty="0"/>
              <a:t> explains that since </a:t>
            </a:r>
            <a:r>
              <a:rPr lang="en-GB" sz="3200" i="1" dirty="0" err="1"/>
              <a:t>uvamai</a:t>
            </a:r>
            <a:r>
              <a:rPr lang="en-GB" sz="3200" dirty="0"/>
              <a:t> is based on “one-sided” (</a:t>
            </a:r>
            <a:r>
              <a:rPr lang="en-GB" sz="3200" i="1" dirty="0" err="1"/>
              <a:t>oru-puṭai</a:t>
            </a:r>
            <a:r>
              <a:rPr lang="en-GB" sz="3200" dirty="0"/>
              <a:t>) </a:t>
            </a:r>
            <a:r>
              <a:rPr lang="en-GB" sz="3200" i="1" dirty="0" err="1"/>
              <a:t>oppumai</a:t>
            </a:r>
            <a:r>
              <a:rPr lang="en-GB" sz="3200" dirty="0"/>
              <a:t> (“resemblance”), two useful effects (</a:t>
            </a:r>
            <a:r>
              <a:rPr lang="en-GB" sz="3200" i="1" dirty="0" err="1"/>
              <a:t>payaṉ</a:t>
            </a:r>
            <a:r>
              <a:rPr lang="en-GB" sz="3200" dirty="0"/>
              <a:t>) can be obtained through its use, </a:t>
            </a:r>
            <a:r>
              <a:rPr lang="en-GB" sz="3200" b="1" dirty="0"/>
              <a:t>(A)</a:t>
            </a:r>
            <a:r>
              <a:rPr lang="en-GB" sz="3200" dirty="0"/>
              <a:t> one of them being to obtain a “perception” (</a:t>
            </a:r>
            <a:r>
              <a:rPr lang="en-GB" sz="3200" i="1" dirty="0" err="1"/>
              <a:t>pulaṉ</a:t>
            </a:r>
            <a:r>
              <a:rPr lang="en-GB" sz="3200" dirty="0"/>
              <a:t>) of “those [things] which are not perceived” (</a:t>
            </a:r>
            <a:r>
              <a:rPr lang="en-GB" sz="3200" dirty="0" err="1"/>
              <a:t>pulaṉ-allātaṉa</a:t>
            </a:r>
            <a:r>
              <a:rPr lang="en-GB" sz="3200" dirty="0"/>
              <a:t>) and </a:t>
            </a:r>
            <a:r>
              <a:rPr lang="en-GB" sz="3200" b="1" dirty="0"/>
              <a:t>(B)</a:t>
            </a:r>
            <a:r>
              <a:rPr lang="en-GB" sz="3200" dirty="0"/>
              <a:t> the other one being the “pleasure” (</a:t>
            </a:r>
            <a:r>
              <a:rPr lang="en-GB" sz="3200" i="1" dirty="0" err="1"/>
              <a:t>iṉpam</a:t>
            </a:r>
            <a:r>
              <a:rPr lang="en-GB" sz="3200" dirty="0"/>
              <a:t>) deriving from ornamentation (</a:t>
            </a:r>
            <a:r>
              <a:rPr lang="en-GB" sz="3200" i="1" dirty="0" err="1"/>
              <a:t>alaṅkāram</a:t>
            </a:r>
            <a:r>
              <a:rPr lang="en-GB" sz="3200" dirty="0"/>
              <a:t>).</a:t>
            </a:r>
          </a:p>
        </p:txBody>
      </p:sp>
      <p:sp>
        <p:nvSpPr>
          <p:cNvPr id="4" name="Slide Number Placeholder 3">
            <a:extLst>
              <a:ext uri="{FF2B5EF4-FFF2-40B4-BE49-F238E27FC236}">
                <a16:creationId xmlns:a16="http://schemas.microsoft.com/office/drawing/2014/main" id="{2D202F91-26EF-2FEF-DA43-A4C433C8290B}"/>
              </a:ext>
            </a:extLst>
          </p:cNvPr>
          <p:cNvSpPr>
            <a:spLocks noGrp="1"/>
          </p:cNvSpPr>
          <p:nvPr>
            <p:ph type="sldNum" sz="quarter" idx="12"/>
          </p:nvPr>
        </p:nvSpPr>
        <p:spPr/>
        <p:txBody>
          <a:bodyPr/>
          <a:lstStyle/>
          <a:p>
            <a:fld id="{14BE9603-A261-4F02-99DA-2C7999367C51}" type="slidenum">
              <a:rPr lang="en-GB" smtClean="0"/>
              <a:t>37</a:t>
            </a:fld>
            <a:endParaRPr lang="en-GB"/>
          </a:p>
        </p:txBody>
      </p:sp>
    </p:spTree>
    <p:extLst>
      <p:ext uri="{BB962C8B-B14F-4D97-AF65-F5344CB8AC3E}">
        <p14:creationId xmlns:p14="http://schemas.microsoft.com/office/powerpoint/2010/main" val="18097867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97B9C0-E479-5609-0DE3-8B9624DA18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D5C5EA-CDDF-E8C3-133B-141A73EC4C23}"/>
              </a:ext>
            </a:extLst>
          </p:cNvPr>
          <p:cNvSpPr>
            <a:spLocks noGrp="1"/>
          </p:cNvSpPr>
          <p:nvPr>
            <p:ph type="title"/>
          </p:nvPr>
        </p:nvSpPr>
        <p:spPr>
          <a:xfrm>
            <a:off x="838200" y="136526"/>
            <a:ext cx="10515600" cy="544512"/>
          </a:xfrm>
        </p:spPr>
        <p:txBody>
          <a:bodyPr>
            <a:normAutofit fontScale="90000"/>
          </a:bodyPr>
          <a:lstStyle/>
          <a:p>
            <a:pPr algn="ctr"/>
            <a:r>
              <a:rPr lang="de-DE" dirty="0" err="1"/>
              <a:t>Section</a:t>
            </a:r>
            <a:r>
              <a:rPr lang="de-DE" dirty="0"/>
              <a:t> 3 (3)</a:t>
            </a:r>
            <a:endParaRPr lang="en-GB" dirty="0"/>
          </a:p>
        </p:txBody>
      </p:sp>
      <p:sp>
        <p:nvSpPr>
          <p:cNvPr id="3" name="Content Placeholder 2">
            <a:extLst>
              <a:ext uri="{FF2B5EF4-FFF2-40B4-BE49-F238E27FC236}">
                <a16:creationId xmlns:a16="http://schemas.microsoft.com/office/drawing/2014/main" id="{FAEAC19E-DB38-ABA9-B41C-9E665F076AD0}"/>
              </a:ext>
            </a:extLst>
          </p:cNvPr>
          <p:cNvSpPr>
            <a:spLocks noGrp="1"/>
          </p:cNvSpPr>
          <p:nvPr>
            <p:ph idx="1"/>
          </p:nvPr>
        </p:nvSpPr>
        <p:spPr>
          <a:xfrm>
            <a:off x="462337" y="595902"/>
            <a:ext cx="11383766" cy="5876818"/>
          </a:xfrm>
        </p:spPr>
        <p:txBody>
          <a:bodyPr>
            <a:noAutofit/>
          </a:bodyPr>
          <a:lstStyle/>
          <a:p>
            <a:pPr marL="0" indent="0">
              <a:buNone/>
            </a:pPr>
            <a:r>
              <a:rPr lang="en-GB" sz="3000" dirty="0"/>
              <a:t>Concerning point (A), we see, in a similar manner, in the 27</a:t>
            </a:r>
            <a:r>
              <a:rPr lang="en-GB" sz="3000" baseline="30000" dirty="0"/>
              <a:t>th</a:t>
            </a:r>
            <a:r>
              <a:rPr lang="en-GB" sz="3000" dirty="0"/>
              <a:t> Canto of the </a:t>
            </a:r>
            <a:r>
              <a:rPr lang="en-GB" sz="3000" i="1" dirty="0" err="1"/>
              <a:t>Maṇimēkalai</a:t>
            </a:r>
            <a:r>
              <a:rPr lang="en-GB" sz="3000" i="1" dirty="0"/>
              <a:t>,</a:t>
            </a:r>
            <a:r>
              <a:rPr lang="en-GB" sz="3000" dirty="0"/>
              <a:t> a long Tamil Buddhist poem, possibly dating back to the 6</a:t>
            </a:r>
            <a:r>
              <a:rPr lang="en-GB" sz="3000" baseline="30000" dirty="0"/>
              <a:t>th</a:t>
            </a:r>
            <a:r>
              <a:rPr lang="en-GB" sz="3000" dirty="0"/>
              <a:t> century, an occurrence of </a:t>
            </a:r>
            <a:r>
              <a:rPr lang="en-GB" sz="3000" i="1" dirty="0" err="1"/>
              <a:t>uvamam</a:t>
            </a:r>
            <a:r>
              <a:rPr lang="en-GB" sz="3000" dirty="0"/>
              <a:t>, as the third item inside a list of ten possible </a:t>
            </a:r>
            <a:r>
              <a:rPr lang="en-GB" sz="3000" i="1" dirty="0" err="1"/>
              <a:t>aḷavai</a:t>
            </a:r>
            <a:r>
              <a:rPr lang="en-GB" sz="3000" dirty="0"/>
              <a:t> “means of acquiring correct knowledge”</a:t>
            </a:r>
            <a:r>
              <a:rPr lang="en-GB" sz="3000" dirty="0">
                <a:highlight>
                  <a:srgbClr val="FFFF00"/>
                </a:highlight>
              </a:rPr>
              <a:t>(</a:t>
            </a:r>
            <a:r>
              <a:rPr lang="en-GB" sz="3000" dirty="0">
                <a:highlight>
                  <a:srgbClr val="00FF00"/>
                </a:highlight>
              </a:rPr>
              <a:t>Fn9) </a:t>
            </a:r>
            <a:r>
              <a:rPr lang="en-GB" sz="3000" dirty="0"/>
              <a:t>—the Sanskrit equivalent is </a:t>
            </a:r>
            <a:r>
              <a:rPr lang="en-GB" sz="3000" i="1" dirty="0" err="1"/>
              <a:t>pramāṇa</a:t>
            </a:r>
            <a:r>
              <a:rPr lang="en-GB" sz="3000" dirty="0"/>
              <a:t>. That list, where </a:t>
            </a:r>
            <a:r>
              <a:rPr lang="en-GB" sz="3000" i="1" dirty="0" err="1"/>
              <a:t>uvamam</a:t>
            </a:r>
            <a:r>
              <a:rPr lang="en-GB" sz="3000" dirty="0"/>
              <a:t> is preceded by the Tamil term for direct perception —</a:t>
            </a:r>
            <a:r>
              <a:rPr lang="en-GB" sz="3000" dirty="0" err="1"/>
              <a:t>kāṇṭal</a:t>
            </a:r>
            <a:r>
              <a:rPr lang="en-GB" sz="3000" dirty="0"/>
              <a:t> “lit. to see”— and by the Tamil term used for inference —</a:t>
            </a:r>
            <a:r>
              <a:rPr lang="en-GB" sz="3000" i="1" dirty="0" err="1"/>
              <a:t>karutal</a:t>
            </a:r>
            <a:r>
              <a:rPr lang="en-GB" sz="3000" dirty="0"/>
              <a:t> “to ponder”—, is provided as preliminary information, being followed later in the chapter by a list philosophical schools, concerning which we are told which </a:t>
            </a:r>
            <a:r>
              <a:rPr lang="en-GB" sz="3000" i="1" dirty="0" err="1"/>
              <a:t>aḷavai</a:t>
            </a:r>
            <a:r>
              <a:rPr lang="en-GB" sz="3000" dirty="0"/>
              <a:t> they accept. </a:t>
            </a:r>
            <a:r>
              <a:rPr lang="en-GB" sz="3000" dirty="0">
                <a:highlight>
                  <a:srgbClr val="FFFF00"/>
                </a:highlight>
              </a:rPr>
              <a:t>Before that however […]</a:t>
            </a:r>
            <a:endParaRPr lang="en-GB" sz="3000" dirty="0"/>
          </a:p>
          <a:p>
            <a:pPr marL="0" indent="0">
              <a:buNone/>
            </a:pPr>
            <a:r>
              <a:rPr lang="en-GB" sz="3000" dirty="0">
                <a:highlight>
                  <a:srgbClr val="FFFF00"/>
                </a:highlight>
              </a:rPr>
              <a:t>(</a:t>
            </a:r>
            <a:r>
              <a:rPr lang="en-GB" sz="3000" dirty="0">
                <a:highlight>
                  <a:srgbClr val="00FF00"/>
                </a:highlight>
              </a:rPr>
              <a:t>Fn9) </a:t>
            </a:r>
            <a:r>
              <a:rPr lang="en-GB" sz="3000" dirty="0"/>
              <a:t>The term </a:t>
            </a:r>
            <a:r>
              <a:rPr lang="en-GB" sz="3000" i="1" dirty="0" err="1"/>
              <a:t>aḷavai</a:t>
            </a:r>
            <a:r>
              <a:rPr lang="en-GB" sz="3000" dirty="0"/>
              <a:t> is also used for referring to various methods of measurement: counting, weighing, volume-measuring, length-measuring.</a:t>
            </a:r>
          </a:p>
        </p:txBody>
      </p:sp>
      <p:sp>
        <p:nvSpPr>
          <p:cNvPr id="4" name="Slide Number Placeholder 3">
            <a:extLst>
              <a:ext uri="{FF2B5EF4-FFF2-40B4-BE49-F238E27FC236}">
                <a16:creationId xmlns:a16="http://schemas.microsoft.com/office/drawing/2014/main" id="{800E789E-5A93-0551-0622-75F7CD99A20E}"/>
              </a:ext>
            </a:extLst>
          </p:cNvPr>
          <p:cNvSpPr>
            <a:spLocks noGrp="1"/>
          </p:cNvSpPr>
          <p:nvPr>
            <p:ph type="sldNum" sz="quarter" idx="12"/>
          </p:nvPr>
        </p:nvSpPr>
        <p:spPr/>
        <p:txBody>
          <a:bodyPr/>
          <a:lstStyle/>
          <a:p>
            <a:fld id="{14BE9603-A261-4F02-99DA-2C7999367C51}" type="slidenum">
              <a:rPr lang="en-GB" smtClean="0"/>
              <a:t>38</a:t>
            </a:fld>
            <a:endParaRPr lang="en-GB"/>
          </a:p>
        </p:txBody>
      </p:sp>
    </p:spTree>
    <p:extLst>
      <p:ext uri="{BB962C8B-B14F-4D97-AF65-F5344CB8AC3E}">
        <p14:creationId xmlns:p14="http://schemas.microsoft.com/office/powerpoint/2010/main" val="40214245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F7FA27-D39C-524B-EA64-2B6567354B1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A09CA0-EC15-FD77-A4C7-54600F41CF75}"/>
              </a:ext>
            </a:extLst>
          </p:cNvPr>
          <p:cNvSpPr>
            <a:spLocks noGrp="1"/>
          </p:cNvSpPr>
          <p:nvPr>
            <p:ph type="title"/>
          </p:nvPr>
        </p:nvSpPr>
        <p:spPr>
          <a:xfrm>
            <a:off x="838200" y="136526"/>
            <a:ext cx="10515600" cy="544512"/>
          </a:xfrm>
        </p:spPr>
        <p:txBody>
          <a:bodyPr>
            <a:normAutofit fontScale="90000"/>
          </a:bodyPr>
          <a:lstStyle/>
          <a:p>
            <a:pPr algn="ctr"/>
            <a:r>
              <a:rPr lang="de-DE" dirty="0" err="1"/>
              <a:t>Section</a:t>
            </a:r>
            <a:r>
              <a:rPr lang="de-DE" dirty="0"/>
              <a:t> 3 (3)</a:t>
            </a:r>
            <a:endParaRPr lang="en-GB" dirty="0"/>
          </a:p>
        </p:txBody>
      </p:sp>
      <p:sp>
        <p:nvSpPr>
          <p:cNvPr id="3" name="Content Placeholder 2">
            <a:extLst>
              <a:ext uri="{FF2B5EF4-FFF2-40B4-BE49-F238E27FC236}">
                <a16:creationId xmlns:a16="http://schemas.microsoft.com/office/drawing/2014/main" id="{A35B4922-B68B-A3A7-C1AD-C2AD00D6C380}"/>
              </a:ext>
            </a:extLst>
          </p:cNvPr>
          <p:cNvSpPr>
            <a:spLocks noGrp="1"/>
          </p:cNvSpPr>
          <p:nvPr>
            <p:ph idx="1"/>
          </p:nvPr>
        </p:nvSpPr>
        <p:spPr>
          <a:xfrm>
            <a:off x="838200" y="893852"/>
            <a:ext cx="10515600" cy="5578867"/>
          </a:xfrm>
        </p:spPr>
        <p:txBody>
          <a:bodyPr>
            <a:normAutofit/>
          </a:bodyPr>
          <a:lstStyle/>
          <a:p>
            <a:pPr marL="0" indent="0">
              <a:buNone/>
            </a:pPr>
            <a:r>
              <a:rPr lang="en-GB" sz="3200" dirty="0">
                <a:highlight>
                  <a:srgbClr val="FFFF00"/>
                </a:highlight>
              </a:rPr>
              <a:t>Before that however </a:t>
            </a:r>
            <a:r>
              <a:rPr lang="en-GB" sz="3200" dirty="0"/>
              <a:t>individual explanations are given concerning each </a:t>
            </a:r>
            <a:r>
              <a:rPr lang="en-GB" sz="3200" i="1" dirty="0" err="1"/>
              <a:t>aḷavai</a:t>
            </a:r>
            <a:r>
              <a:rPr lang="en-GB" sz="3200" dirty="0"/>
              <a:t>. In the case of </a:t>
            </a:r>
            <a:r>
              <a:rPr lang="en-GB" sz="3200" i="1" dirty="0" err="1"/>
              <a:t>uvamam</a:t>
            </a:r>
            <a:r>
              <a:rPr lang="en-GB" sz="3200" dirty="0"/>
              <a:t>, the explanation occupies two metrical lines (</a:t>
            </a:r>
            <a:r>
              <a:rPr lang="en-GB" sz="3200" i="1" dirty="0" err="1"/>
              <a:t>Maṇi</a:t>
            </a:r>
            <a:r>
              <a:rPr lang="en-GB" sz="3200" dirty="0"/>
              <a:t>, XXVII, 41-42) and we are told that </a:t>
            </a:r>
            <a:r>
              <a:rPr lang="en-GB" sz="3200" i="1" dirty="0" err="1"/>
              <a:t>uvamam</a:t>
            </a:r>
            <a:r>
              <a:rPr lang="en-GB" sz="3200" i="1" dirty="0"/>
              <a:t> </a:t>
            </a:r>
            <a:r>
              <a:rPr lang="en-GB" sz="3200" i="1" dirty="0" err="1"/>
              <a:t>āvatu</a:t>
            </a:r>
            <a:r>
              <a:rPr lang="en-GB" sz="3200" i="1" dirty="0"/>
              <a:t> </a:t>
            </a:r>
            <a:r>
              <a:rPr lang="en-GB" sz="3200" i="1" dirty="0" err="1"/>
              <a:t>oppumai</a:t>
            </a:r>
            <a:r>
              <a:rPr lang="en-GB" sz="3200" i="1" dirty="0"/>
              <a:t> </a:t>
            </a:r>
            <a:r>
              <a:rPr lang="en-GB" sz="3200" i="1" dirty="0" err="1"/>
              <a:t>aḷavai</a:t>
            </a:r>
            <a:r>
              <a:rPr lang="en-GB" sz="3200" i="1" dirty="0"/>
              <a:t> </a:t>
            </a:r>
            <a:r>
              <a:rPr lang="en-GB" sz="3200" dirty="0"/>
              <a:t> (XII, 41) “That which is </a:t>
            </a:r>
            <a:r>
              <a:rPr lang="en-GB" sz="3200" i="1" dirty="0" err="1"/>
              <a:t>uvamam</a:t>
            </a:r>
            <a:r>
              <a:rPr lang="en-GB" sz="3200" dirty="0"/>
              <a:t> is the means of knowledge (</a:t>
            </a:r>
            <a:r>
              <a:rPr lang="en-GB" sz="3200" i="1" dirty="0" err="1"/>
              <a:t>aḷavai</a:t>
            </a:r>
            <a:r>
              <a:rPr lang="en-GB" sz="3200" dirty="0"/>
              <a:t>) based on similarity (</a:t>
            </a:r>
            <a:r>
              <a:rPr lang="en-GB" sz="3200" i="1" dirty="0" err="1"/>
              <a:t>oppumai</a:t>
            </a:r>
            <a:r>
              <a:rPr lang="en-GB" sz="3200" dirty="0"/>
              <a:t>).” After that we are provided with the example of someone recognizing a bison (</a:t>
            </a:r>
            <a:r>
              <a:rPr lang="en-GB" sz="3200" i="1" dirty="0" err="1"/>
              <a:t>kavaya</a:t>
            </a:r>
            <a:r>
              <a:rPr lang="en-GB" sz="3200" i="1" dirty="0"/>
              <a:t> </a:t>
            </a:r>
            <a:r>
              <a:rPr lang="en-GB" sz="3200" i="1" dirty="0" err="1"/>
              <a:t>mā</a:t>
            </a:r>
            <a:r>
              <a:rPr lang="en-GB" sz="3200" dirty="0"/>
              <a:t>), because of being previously told that it resembles a cow (</a:t>
            </a:r>
            <a:r>
              <a:rPr lang="en-GB" sz="3200" i="1" dirty="0"/>
              <a:t>ā</a:t>
            </a:r>
            <a:r>
              <a:rPr lang="en-GB" sz="3200" dirty="0"/>
              <a:t>), the line XII-42 being </a:t>
            </a:r>
            <a:r>
              <a:rPr lang="en-GB" sz="3200" i="1" dirty="0" err="1"/>
              <a:t>kavaya</a:t>
            </a:r>
            <a:r>
              <a:rPr lang="en-GB" sz="3200" i="1" dirty="0"/>
              <a:t> </a:t>
            </a:r>
            <a:r>
              <a:rPr lang="en-GB" sz="3200" i="1" dirty="0" err="1"/>
              <a:t>mā</a:t>
            </a:r>
            <a:r>
              <a:rPr lang="en-GB" sz="3200" i="1" dirty="0"/>
              <a:t> ā-p </a:t>
            </a:r>
            <a:r>
              <a:rPr lang="en-GB" sz="3200" i="1" dirty="0" err="1"/>
              <a:t>pōlum</a:t>
            </a:r>
            <a:r>
              <a:rPr lang="en-GB" sz="3200" i="1" dirty="0"/>
              <a:t> </a:t>
            </a:r>
            <a:r>
              <a:rPr lang="en-GB" sz="3200" i="1" dirty="0" err="1"/>
              <a:t>eṉa</a:t>
            </a:r>
            <a:r>
              <a:rPr lang="en-GB" sz="3200" i="1" dirty="0"/>
              <a:t>-k </a:t>
            </a:r>
            <a:r>
              <a:rPr lang="en-GB" sz="3200" i="1" dirty="0" err="1"/>
              <a:t>karutal</a:t>
            </a:r>
            <a:r>
              <a:rPr lang="en-GB" sz="3200" dirty="0"/>
              <a:t> “pondering that a bison resembles (</a:t>
            </a:r>
            <a:r>
              <a:rPr lang="en-GB" sz="3200" i="1" dirty="0" err="1"/>
              <a:t>pōlum</a:t>
            </a:r>
            <a:r>
              <a:rPr lang="en-GB" sz="3200" dirty="0"/>
              <a:t>) a cow”.</a:t>
            </a:r>
          </a:p>
        </p:txBody>
      </p:sp>
      <p:sp>
        <p:nvSpPr>
          <p:cNvPr id="4" name="Slide Number Placeholder 3">
            <a:extLst>
              <a:ext uri="{FF2B5EF4-FFF2-40B4-BE49-F238E27FC236}">
                <a16:creationId xmlns:a16="http://schemas.microsoft.com/office/drawing/2014/main" id="{53E9D7A9-B163-9814-94E3-33537CD5A962}"/>
              </a:ext>
            </a:extLst>
          </p:cNvPr>
          <p:cNvSpPr>
            <a:spLocks noGrp="1"/>
          </p:cNvSpPr>
          <p:nvPr>
            <p:ph type="sldNum" sz="quarter" idx="12"/>
          </p:nvPr>
        </p:nvSpPr>
        <p:spPr/>
        <p:txBody>
          <a:bodyPr/>
          <a:lstStyle/>
          <a:p>
            <a:fld id="{14BE9603-A261-4F02-99DA-2C7999367C51}" type="slidenum">
              <a:rPr lang="en-GB" smtClean="0"/>
              <a:t>39</a:t>
            </a:fld>
            <a:endParaRPr lang="en-GB"/>
          </a:p>
        </p:txBody>
      </p:sp>
    </p:spTree>
    <p:extLst>
      <p:ext uri="{BB962C8B-B14F-4D97-AF65-F5344CB8AC3E}">
        <p14:creationId xmlns:p14="http://schemas.microsoft.com/office/powerpoint/2010/main" val="144735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FA6D6-8407-3260-BE32-3EC6598A4EFA}"/>
              </a:ext>
            </a:extLst>
          </p:cNvPr>
          <p:cNvSpPr>
            <a:spLocks noGrp="1"/>
          </p:cNvSpPr>
          <p:nvPr>
            <p:ph type="title"/>
          </p:nvPr>
        </p:nvSpPr>
        <p:spPr>
          <a:xfrm>
            <a:off x="838200" y="365125"/>
            <a:ext cx="10515600" cy="806129"/>
          </a:xfrm>
        </p:spPr>
        <p:txBody>
          <a:bodyPr/>
          <a:lstStyle/>
          <a:p>
            <a:pPr algn="ctr"/>
            <a:r>
              <a:rPr lang="de-DE" dirty="0" err="1"/>
              <a:t>Section</a:t>
            </a:r>
            <a:r>
              <a:rPr lang="de-DE" dirty="0"/>
              <a:t> 1 (1)</a:t>
            </a:r>
            <a:endParaRPr lang="en-GB" dirty="0"/>
          </a:p>
        </p:txBody>
      </p:sp>
      <p:sp>
        <p:nvSpPr>
          <p:cNvPr id="3" name="Content Placeholder 2">
            <a:extLst>
              <a:ext uri="{FF2B5EF4-FFF2-40B4-BE49-F238E27FC236}">
                <a16:creationId xmlns:a16="http://schemas.microsoft.com/office/drawing/2014/main" id="{931D627E-3915-D75D-7FD2-F8461505185E}"/>
              </a:ext>
            </a:extLst>
          </p:cNvPr>
          <p:cNvSpPr>
            <a:spLocks noGrp="1"/>
          </p:cNvSpPr>
          <p:nvPr>
            <p:ph idx="1"/>
          </p:nvPr>
        </p:nvSpPr>
        <p:spPr>
          <a:xfrm>
            <a:off x="838200" y="1171254"/>
            <a:ext cx="10515600" cy="5005709"/>
          </a:xfrm>
        </p:spPr>
        <p:txBody>
          <a:bodyPr/>
          <a:lstStyle/>
          <a:p>
            <a:pPr marL="0" indent="0">
              <a:lnSpc>
                <a:spcPct val="100000"/>
              </a:lnSpc>
              <a:buNone/>
            </a:pPr>
            <a:r>
              <a:rPr lang="en-GB" dirty="0"/>
              <a:t>Classical Tamil, or rather </a:t>
            </a:r>
            <a:r>
              <a:rPr lang="ta-IN" dirty="0"/>
              <a:t>செந்தமிழ்</a:t>
            </a:r>
            <a:r>
              <a:rPr lang="en-GB" dirty="0"/>
              <a:t> [</a:t>
            </a:r>
            <a:r>
              <a:rPr lang="en-GB" dirty="0" err="1"/>
              <a:t>centamiḻ</a:t>
            </a:r>
            <a:r>
              <a:rPr lang="en-GB" dirty="0"/>
              <a:t>], henceforth </a:t>
            </a:r>
            <a:r>
              <a:rPr lang="en-GB" b="1" dirty="0"/>
              <a:t>CT</a:t>
            </a:r>
            <a:r>
              <a:rPr lang="en-GB" dirty="0"/>
              <a:t>, is a language variety which has been cultivated for many centuries in South India, in the region which comprises today the states of Tamil Nadu and Kerala. The remaining traces of that cultivation are several treatises, among which the most ancient is the </a:t>
            </a:r>
            <a:r>
              <a:rPr lang="en-GB" i="1" dirty="0" err="1"/>
              <a:t>Tolkāppiyam</a:t>
            </a:r>
            <a:r>
              <a:rPr lang="en-GB" dirty="0"/>
              <a:t> (T), and a number of literary compositions, too numerous to name all in a short article. The assiduous cultivation of CT is no longer taking place in today’s Kerala, but it remains an important component of the Tamil identity in Tamil Nadu, although most of its inhabitants cannot easily understand the greater part of CT literature. </a:t>
            </a:r>
          </a:p>
        </p:txBody>
      </p:sp>
      <p:sp>
        <p:nvSpPr>
          <p:cNvPr id="4" name="Slide Number Placeholder 3">
            <a:extLst>
              <a:ext uri="{FF2B5EF4-FFF2-40B4-BE49-F238E27FC236}">
                <a16:creationId xmlns:a16="http://schemas.microsoft.com/office/drawing/2014/main" id="{7D9FBC49-04E3-B65D-5B21-04F9CC5B6B65}"/>
              </a:ext>
            </a:extLst>
          </p:cNvPr>
          <p:cNvSpPr>
            <a:spLocks noGrp="1"/>
          </p:cNvSpPr>
          <p:nvPr>
            <p:ph type="sldNum" sz="quarter" idx="12"/>
          </p:nvPr>
        </p:nvSpPr>
        <p:spPr/>
        <p:txBody>
          <a:bodyPr/>
          <a:lstStyle/>
          <a:p>
            <a:fld id="{14BE9603-A261-4F02-99DA-2C7999367C51}" type="slidenum">
              <a:rPr lang="en-GB" smtClean="0"/>
              <a:t>4</a:t>
            </a:fld>
            <a:endParaRPr lang="en-GB"/>
          </a:p>
        </p:txBody>
      </p:sp>
    </p:spTree>
    <p:extLst>
      <p:ext uri="{BB962C8B-B14F-4D97-AF65-F5344CB8AC3E}">
        <p14:creationId xmlns:p14="http://schemas.microsoft.com/office/powerpoint/2010/main" val="17034145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39E974-9020-605B-E77B-38B6A866C6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49571F-E771-9CA9-77E3-FA6C8E56070A}"/>
              </a:ext>
            </a:extLst>
          </p:cNvPr>
          <p:cNvSpPr>
            <a:spLocks noGrp="1"/>
          </p:cNvSpPr>
          <p:nvPr>
            <p:ph type="title"/>
          </p:nvPr>
        </p:nvSpPr>
        <p:spPr>
          <a:xfrm>
            <a:off x="838200" y="136525"/>
            <a:ext cx="10515600" cy="757327"/>
          </a:xfrm>
        </p:spPr>
        <p:txBody>
          <a:bodyPr>
            <a:normAutofit/>
          </a:bodyPr>
          <a:lstStyle/>
          <a:p>
            <a:pPr algn="ctr"/>
            <a:r>
              <a:rPr lang="de-DE" dirty="0" err="1"/>
              <a:t>Section</a:t>
            </a:r>
            <a:r>
              <a:rPr lang="de-DE" dirty="0"/>
              <a:t> 3 (4)</a:t>
            </a:r>
            <a:endParaRPr lang="en-GB" dirty="0"/>
          </a:p>
        </p:txBody>
      </p:sp>
      <p:sp>
        <p:nvSpPr>
          <p:cNvPr id="3" name="Content Placeholder 2">
            <a:extLst>
              <a:ext uri="{FF2B5EF4-FFF2-40B4-BE49-F238E27FC236}">
                <a16:creationId xmlns:a16="http://schemas.microsoft.com/office/drawing/2014/main" id="{AA607217-7686-E513-2EE7-57354948EB2E}"/>
              </a:ext>
            </a:extLst>
          </p:cNvPr>
          <p:cNvSpPr>
            <a:spLocks noGrp="1"/>
          </p:cNvSpPr>
          <p:nvPr>
            <p:ph idx="1"/>
          </p:nvPr>
        </p:nvSpPr>
        <p:spPr>
          <a:xfrm>
            <a:off x="523983" y="1078788"/>
            <a:ext cx="11270750" cy="5098176"/>
          </a:xfrm>
        </p:spPr>
        <p:txBody>
          <a:bodyPr/>
          <a:lstStyle/>
          <a:p>
            <a:pPr marL="0" indent="0">
              <a:buNone/>
            </a:pPr>
            <a:r>
              <a:rPr lang="en-GB" sz="3600" dirty="0"/>
              <a:t>We cannot of course speculate on what would have happened if a Tamil term had been adopted, i.e. if a Tamil term had become the official Tamil translation for </a:t>
            </a:r>
            <a:r>
              <a:rPr lang="en-GB" sz="3600" dirty="0" err="1"/>
              <a:t>upamā</a:t>
            </a:r>
            <a:r>
              <a:rPr lang="en-GB" sz="3600" dirty="0"/>
              <a:t>. Some expressions found here and there inside the T seem to almost do the job </a:t>
            </a:r>
            <a:r>
              <a:rPr lang="en-GB" sz="3600" dirty="0">
                <a:highlight>
                  <a:srgbClr val="00FF00"/>
                </a:highlight>
              </a:rPr>
              <a:t>(Fn10)</a:t>
            </a:r>
            <a:r>
              <a:rPr lang="en-GB" sz="3600" dirty="0"/>
              <a:t>, but becoming part of a large scholarly pan-</a:t>
            </a:r>
            <a:r>
              <a:rPr lang="en-GB" sz="3600" dirty="0" err="1"/>
              <a:t>indian</a:t>
            </a:r>
            <a:r>
              <a:rPr lang="en-GB" sz="3600" dirty="0"/>
              <a:t> network certainly had its attraction.</a:t>
            </a:r>
          </a:p>
          <a:p>
            <a:pPr marL="0" indent="0">
              <a:buNone/>
            </a:pPr>
            <a:endParaRPr lang="en-GB" sz="3600" dirty="0"/>
          </a:p>
          <a:p>
            <a:pPr marL="0" indent="0">
              <a:buNone/>
            </a:pPr>
            <a:r>
              <a:rPr lang="en-GB" sz="3600" dirty="0">
                <a:highlight>
                  <a:srgbClr val="00FF00"/>
                </a:highlight>
              </a:rPr>
              <a:t>(Fn10) </a:t>
            </a:r>
            <a:r>
              <a:rPr lang="en-GB" sz="3600" dirty="0"/>
              <a:t>See for instance </a:t>
            </a:r>
            <a:r>
              <a:rPr lang="en-GB" sz="3600" i="1" dirty="0" err="1"/>
              <a:t>oppaloppurai</a:t>
            </a:r>
            <a:r>
              <a:rPr lang="en-GB" sz="3600" dirty="0"/>
              <a:t>, in TC74c.</a:t>
            </a:r>
          </a:p>
          <a:p>
            <a:pPr marL="0" indent="0">
              <a:buNone/>
            </a:pPr>
            <a:endParaRPr lang="en-GB" dirty="0"/>
          </a:p>
        </p:txBody>
      </p:sp>
      <p:sp>
        <p:nvSpPr>
          <p:cNvPr id="4" name="Slide Number Placeholder 3">
            <a:extLst>
              <a:ext uri="{FF2B5EF4-FFF2-40B4-BE49-F238E27FC236}">
                <a16:creationId xmlns:a16="http://schemas.microsoft.com/office/drawing/2014/main" id="{67535229-AB15-7547-08E3-6D5C191AAEA2}"/>
              </a:ext>
            </a:extLst>
          </p:cNvPr>
          <p:cNvSpPr>
            <a:spLocks noGrp="1"/>
          </p:cNvSpPr>
          <p:nvPr>
            <p:ph type="sldNum" sz="quarter" idx="12"/>
          </p:nvPr>
        </p:nvSpPr>
        <p:spPr/>
        <p:txBody>
          <a:bodyPr/>
          <a:lstStyle/>
          <a:p>
            <a:fld id="{14BE9603-A261-4F02-99DA-2C7999367C51}" type="slidenum">
              <a:rPr lang="en-GB" smtClean="0"/>
              <a:t>40</a:t>
            </a:fld>
            <a:endParaRPr lang="en-GB"/>
          </a:p>
        </p:txBody>
      </p:sp>
    </p:spTree>
    <p:extLst>
      <p:ext uri="{BB962C8B-B14F-4D97-AF65-F5344CB8AC3E}">
        <p14:creationId xmlns:p14="http://schemas.microsoft.com/office/powerpoint/2010/main" val="3590733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76FA32-4FA3-5BEA-0B0D-609D42350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D54B19-2A98-DA8D-89B6-F56C3D45D6F3}"/>
              </a:ext>
            </a:extLst>
          </p:cNvPr>
          <p:cNvSpPr>
            <a:spLocks noGrp="1"/>
          </p:cNvSpPr>
          <p:nvPr>
            <p:ph type="title"/>
          </p:nvPr>
        </p:nvSpPr>
        <p:spPr>
          <a:xfrm>
            <a:off x="838200" y="92467"/>
            <a:ext cx="10515600" cy="832207"/>
          </a:xfrm>
        </p:spPr>
        <p:txBody>
          <a:bodyPr>
            <a:normAutofit/>
          </a:bodyPr>
          <a:lstStyle/>
          <a:p>
            <a:pPr algn="ctr"/>
            <a:r>
              <a:rPr lang="de-DE" dirty="0" err="1"/>
              <a:t>Section</a:t>
            </a:r>
            <a:r>
              <a:rPr lang="de-DE" dirty="0"/>
              <a:t> 1 (2)</a:t>
            </a:r>
            <a:endParaRPr lang="en-GB" dirty="0"/>
          </a:p>
        </p:txBody>
      </p:sp>
      <p:sp>
        <p:nvSpPr>
          <p:cNvPr id="3" name="Content Placeholder 2">
            <a:extLst>
              <a:ext uri="{FF2B5EF4-FFF2-40B4-BE49-F238E27FC236}">
                <a16:creationId xmlns:a16="http://schemas.microsoft.com/office/drawing/2014/main" id="{2094F1E6-A546-2E84-6340-30CE5FD209BC}"/>
              </a:ext>
            </a:extLst>
          </p:cNvPr>
          <p:cNvSpPr>
            <a:spLocks noGrp="1"/>
          </p:cNvSpPr>
          <p:nvPr>
            <p:ph idx="1"/>
          </p:nvPr>
        </p:nvSpPr>
        <p:spPr>
          <a:xfrm>
            <a:off x="838200" y="1078787"/>
            <a:ext cx="10781872" cy="5476125"/>
          </a:xfrm>
        </p:spPr>
        <p:txBody>
          <a:bodyPr>
            <a:normAutofit/>
          </a:bodyPr>
          <a:lstStyle/>
          <a:p>
            <a:pPr marL="0" indent="0">
              <a:lnSpc>
                <a:spcPct val="100000"/>
              </a:lnSpc>
              <a:buNone/>
            </a:pPr>
            <a:r>
              <a:rPr lang="de-DE" dirty="0"/>
              <a:t>[…] </a:t>
            </a:r>
            <a:r>
              <a:rPr lang="en-GB" dirty="0"/>
              <a:t>although most of its inhabitants cannot easily understand the greater part of CT literature. They need for that the help of a commentary composed in modern Formal Tamil (henceforth FT), which is one the two components of the well-known Tamil diglossia (</a:t>
            </a:r>
            <a:r>
              <a:rPr lang="en-GB" i="1" dirty="0" err="1"/>
              <a:t>iraṭṭai</a:t>
            </a:r>
            <a:r>
              <a:rPr lang="en-GB" i="1" dirty="0"/>
              <a:t> </a:t>
            </a:r>
            <a:r>
              <a:rPr lang="en-GB" i="1" dirty="0" err="1"/>
              <a:t>vaḻakku</a:t>
            </a:r>
            <a:r>
              <a:rPr lang="en-GB" dirty="0"/>
              <a:t>), the other one being Spontaneously Spoken Tamil (henceforth SST). The latter expression should be seen as a cover term for the many constituents in a huge catalogue of dialects, although it can also be used for referring to the “standard spoken Tamil” promoted by Television, Cinema and Radio. The coexistence of FT with CT on the one hand and of FT with SST on the other hand results in what I have referred to elsewhere as the “Tamil Triglossia” (see Chevillard [2024]). </a:t>
            </a:r>
          </a:p>
        </p:txBody>
      </p:sp>
      <p:sp>
        <p:nvSpPr>
          <p:cNvPr id="4" name="Slide Number Placeholder 3">
            <a:extLst>
              <a:ext uri="{FF2B5EF4-FFF2-40B4-BE49-F238E27FC236}">
                <a16:creationId xmlns:a16="http://schemas.microsoft.com/office/drawing/2014/main" id="{E64C7111-4AF4-1FA3-81DF-C792067378B5}"/>
              </a:ext>
            </a:extLst>
          </p:cNvPr>
          <p:cNvSpPr>
            <a:spLocks noGrp="1"/>
          </p:cNvSpPr>
          <p:nvPr>
            <p:ph type="sldNum" sz="quarter" idx="12"/>
          </p:nvPr>
        </p:nvSpPr>
        <p:spPr/>
        <p:txBody>
          <a:bodyPr/>
          <a:lstStyle/>
          <a:p>
            <a:fld id="{14BE9603-A261-4F02-99DA-2C7999367C51}" type="slidenum">
              <a:rPr lang="en-GB" smtClean="0"/>
              <a:t>5</a:t>
            </a:fld>
            <a:endParaRPr lang="en-GB"/>
          </a:p>
        </p:txBody>
      </p:sp>
    </p:spTree>
    <p:extLst>
      <p:ext uri="{BB962C8B-B14F-4D97-AF65-F5344CB8AC3E}">
        <p14:creationId xmlns:p14="http://schemas.microsoft.com/office/powerpoint/2010/main" val="3377574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928F8-8AAC-B63C-F76F-7EC91889DD57}"/>
              </a:ext>
            </a:extLst>
          </p:cNvPr>
          <p:cNvSpPr>
            <a:spLocks noGrp="1"/>
          </p:cNvSpPr>
          <p:nvPr>
            <p:ph type="title"/>
          </p:nvPr>
        </p:nvSpPr>
        <p:spPr>
          <a:xfrm>
            <a:off x="838200" y="143839"/>
            <a:ext cx="3720101" cy="801384"/>
          </a:xfrm>
        </p:spPr>
        <p:txBody>
          <a:bodyPr>
            <a:normAutofit/>
          </a:bodyPr>
          <a:lstStyle/>
          <a:p>
            <a:pPr algn="ctr"/>
            <a:r>
              <a:rPr lang="de-DE" dirty="0" err="1"/>
              <a:t>Section</a:t>
            </a:r>
            <a:r>
              <a:rPr lang="de-DE" dirty="0"/>
              <a:t> 1 (3)</a:t>
            </a:r>
            <a:endParaRPr lang="en-GB" dirty="0"/>
          </a:p>
        </p:txBody>
      </p:sp>
      <p:sp>
        <p:nvSpPr>
          <p:cNvPr id="4" name="Content Placeholder 3">
            <a:extLst>
              <a:ext uri="{FF2B5EF4-FFF2-40B4-BE49-F238E27FC236}">
                <a16:creationId xmlns:a16="http://schemas.microsoft.com/office/drawing/2014/main" id="{40958329-3277-B801-94C2-962814A735FE}"/>
              </a:ext>
            </a:extLst>
          </p:cNvPr>
          <p:cNvSpPr>
            <a:spLocks noGrp="1"/>
          </p:cNvSpPr>
          <p:nvPr>
            <p:ph sz="half" idx="1"/>
          </p:nvPr>
        </p:nvSpPr>
        <p:spPr>
          <a:xfrm>
            <a:off x="349320" y="1304818"/>
            <a:ext cx="6328881" cy="4872145"/>
          </a:xfrm>
        </p:spPr>
        <p:txBody>
          <a:bodyPr>
            <a:normAutofit fontScale="92500" lnSpcReduction="10000"/>
          </a:bodyPr>
          <a:lstStyle/>
          <a:p>
            <a:pPr marL="0" indent="0">
              <a:buNone/>
            </a:pPr>
            <a:r>
              <a:rPr lang="en-GB" sz="3000" dirty="0">
                <a:highlight>
                  <a:srgbClr val="FFFF00"/>
                </a:highlight>
              </a:rPr>
              <a:t>Figure 1: Tamil Triglossia </a:t>
            </a:r>
            <a:br>
              <a:rPr lang="en-GB" sz="3000" dirty="0">
                <a:highlight>
                  <a:srgbClr val="FFFF00"/>
                </a:highlight>
              </a:rPr>
            </a:br>
            <a:r>
              <a:rPr lang="en-GB" sz="3000" dirty="0">
                <a:highlight>
                  <a:srgbClr val="FFFF00"/>
                </a:highlight>
              </a:rPr>
              <a:t>(SST-FT-CT),</a:t>
            </a:r>
          </a:p>
          <a:p>
            <a:pPr marL="0" indent="0">
              <a:buNone/>
            </a:pPr>
            <a:r>
              <a:rPr lang="en-GB" sz="3000" dirty="0">
                <a:highlight>
                  <a:srgbClr val="FFFF00"/>
                </a:highlight>
              </a:rPr>
              <a:t>either as a circle,</a:t>
            </a:r>
          </a:p>
          <a:p>
            <a:pPr marL="0" indent="0">
              <a:buNone/>
            </a:pPr>
            <a:r>
              <a:rPr lang="en-GB" sz="3000" dirty="0">
                <a:highlight>
                  <a:srgbClr val="FFFF00"/>
                </a:highlight>
              </a:rPr>
              <a:t>or as a bird with an FT body</a:t>
            </a:r>
          </a:p>
          <a:p>
            <a:pPr marL="0" indent="0">
              <a:buNone/>
            </a:pPr>
            <a:r>
              <a:rPr lang="en-GB" sz="3000" dirty="0">
                <a:highlight>
                  <a:srgbClr val="FFFF00"/>
                </a:highlight>
              </a:rPr>
              <a:t>and TWO </a:t>
            </a:r>
            <a:r>
              <a:rPr lang="en-GB" sz="3000" dirty="0" err="1">
                <a:highlight>
                  <a:srgbClr val="FFFF00"/>
                </a:highlight>
              </a:rPr>
              <a:t>dissymetrical</a:t>
            </a:r>
            <a:r>
              <a:rPr lang="en-GB" sz="3000" dirty="0">
                <a:highlight>
                  <a:srgbClr val="FFFF00"/>
                </a:highlight>
              </a:rPr>
              <a:t> wings,</a:t>
            </a:r>
          </a:p>
          <a:p>
            <a:pPr marL="0" indent="0">
              <a:buNone/>
            </a:pPr>
            <a:r>
              <a:rPr lang="en-GB" sz="3000" dirty="0">
                <a:highlight>
                  <a:srgbClr val="FFFF00"/>
                </a:highlight>
              </a:rPr>
              <a:t>called CT-FT and FT-SST,</a:t>
            </a:r>
          </a:p>
          <a:p>
            <a:pPr marL="0" indent="0">
              <a:buNone/>
            </a:pPr>
            <a:r>
              <a:rPr lang="en-GB" sz="3000" dirty="0">
                <a:highlight>
                  <a:srgbClr val="FFFF00"/>
                </a:highlight>
              </a:rPr>
              <a:t>or as a bird (an </a:t>
            </a:r>
            <a:r>
              <a:rPr lang="en-GB" sz="3000" dirty="0" err="1">
                <a:highlight>
                  <a:srgbClr val="FFFF00"/>
                </a:highlight>
              </a:rPr>
              <a:t>albatros</a:t>
            </a:r>
            <a:r>
              <a:rPr lang="en-GB" sz="3000" dirty="0">
                <a:highlight>
                  <a:srgbClr val="FFFF00"/>
                </a:highlight>
              </a:rPr>
              <a:t>) carrying two different burdens on the two sides,</a:t>
            </a:r>
          </a:p>
          <a:p>
            <a:pPr marL="0" indent="0">
              <a:buNone/>
            </a:pPr>
            <a:r>
              <a:rPr lang="en-GB" sz="3000" dirty="0">
                <a:highlight>
                  <a:srgbClr val="FFFF00"/>
                </a:highlight>
              </a:rPr>
              <a:t>the CT-FT wing carrying an </a:t>
            </a:r>
            <a:r>
              <a:rPr lang="en-GB" sz="3000" dirty="0" err="1">
                <a:highlight>
                  <a:srgbClr val="FFFF00"/>
                </a:highlight>
              </a:rPr>
              <a:t>ஓலைச்</a:t>
            </a:r>
            <a:r>
              <a:rPr lang="en-GB" sz="3000" dirty="0">
                <a:highlight>
                  <a:srgbClr val="FFFF00"/>
                </a:highlight>
              </a:rPr>
              <a:t> </a:t>
            </a:r>
            <a:r>
              <a:rPr lang="en-GB" sz="3000" dirty="0" err="1">
                <a:highlight>
                  <a:srgbClr val="FFFF00"/>
                </a:highlight>
              </a:rPr>
              <a:t>சுவடி</a:t>
            </a:r>
            <a:r>
              <a:rPr lang="en-GB" sz="3000" dirty="0">
                <a:highlight>
                  <a:srgbClr val="FFFF00"/>
                </a:highlight>
              </a:rPr>
              <a:t>,</a:t>
            </a:r>
          </a:p>
          <a:p>
            <a:pPr marL="0" indent="0">
              <a:buNone/>
            </a:pPr>
            <a:r>
              <a:rPr lang="en-GB" sz="3000" dirty="0">
                <a:highlight>
                  <a:srgbClr val="FFFF00"/>
                </a:highlight>
              </a:rPr>
              <a:t>and the FT-SST wing carrying a cinema leaflet)].</a:t>
            </a:r>
          </a:p>
          <a:p>
            <a:pPr marL="0" indent="0">
              <a:buNone/>
            </a:pPr>
            <a:endParaRPr lang="en-GB" dirty="0"/>
          </a:p>
        </p:txBody>
      </p:sp>
      <p:pic>
        <p:nvPicPr>
          <p:cNvPr id="8" name="Content Placeholder 7">
            <a:extLst>
              <a:ext uri="{FF2B5EF4-FFF2-40B4-BE49-F238E27FC236}">
                <a16:creationId xmlns:a16="http://schemas.microsoft.com/office/drawing/2014/main" id="{7719AE05-1D2D-DEF3-73BC-A298C8080B1D}"/>
              </a:ext>
            </a:extLst>
          </p:cNvPr>
          <p:cNvPicPr>
            <a:picLocks noGrp="1" noChangeAspect="1"/>
          </p:cNvPicPr>
          <p:nvPr>
            <p:ph sz="half" idx="2"/>
          </p:nvPr>
        </p:nvPicPr>
        <p:blipFill>
          <a:blip r:embed="rId2"/>
          <a:stretch>
            <a:fillRect/>
          </a:stretch>
        </p:blipFill>
        <p:spPr>
          <a:xfrm>
            <a:off x="6883686" y="3519780"/>
            <a:ext cx="5225835" cy="2836570"/>
          </a:xfrm>
          <a:prstGeom prst="rect">
            <a:avLst/>
          </a:prstGeom>
        </p:spPr>
      </p:pic>
      <p:sp>
        <p:nvSpPr>
          <p:cNvPr id="9" name="Slide Number Placeholder 8">
            <a:extLst>
              <a:ext uri="{FF2B5EF4-FFF2-40B4-BE49-F238E27FC236}">
                <a16:creationId xmlns:a16="http://schemas.microsoft.com/office/drawing/2014/main" id="{56670BCD-01E4-B993-AD37-AEB0B4F320C6}"/>
              </a:ext>
            </a:extLst>
          </p:cNvPr>
          <p:cNvSpPr>
            <a:spLocks noGrp="1"/>
          </p:cNvSpPr>
          <p:nvPr>
            <p:ph type="sldNum" sz="quarter" idx="12"/>
          </p:nvPr>
        </p:nvSpPr>
        <p:spPr/>
        <p:txBody>
          <a:bodyPr/>
          <a:lstStyle/>
          <a:p>
            <a:fld id="{14BE9603-A261-4F02-99DA-2C7999367C51}" type="slidenum">
              <a:rPr lang="en-GB" smtClean="0"/>
              <a:t>6</a:t>
            </a:fld>
            <a:endParaRPr lang="en-GB"/>
          </a:p>
        </p:txBody>
      </p:sp>
      <p:sp>
        <p:nvSpPr>
          <p:cNvPr id="10" name="TextBox 9">
            <a:extLst>
              <a:ext uri="{FF2B5EF4-FFF2-40B4-BE49-F238E27FC236}">
                <a16:creationId xmlns:a16="http://schemas.microsoft.com/office/drawing/2014/main" id="{9B3D0BFB-4C3C-FCB9-D9CB-A73D1FAF28EF}"/>
              </a:ext>
            </a:extLst>
          </p:cNvPr>
          <p:cNvSpPr txBox="1"/>
          <p:nvPr/>
        </p:nvSpPr>
        <p:spPr>
          <a:xfrm>
            <a:off x="6096000" y="246580"/>
            <a:ext cx="6171345" cy="1938992"/>
          </a:xfrm>
          <a:prstGeom prst="rect">
            <a:avLst/>
          </a:prstGeom>
          <a:noFill/>
        </p:spPr>
        <p:txBody>
          <a:bodyPr wrap="square" rtlCol="0">
            <a:spAutoFit/>
          </a:bodyPr>
          <a:lstStyle/>
          <a:p>
            <a:r>
              <a:rPr lang="fr-FR" sz="2400" dirty="0"/>
              <a:t>« </a:t>
            </a:r>
            <a:r>
              <a:rPr lang="fr-FR" sz="2400" dirty="0">
                <a:highlight>
                  <a:srgbClr val="00FF00"/>
                </a:highlight>
              </a:rPr>
              <a:t>Le Poète est semblable au prince des nuées</a:t>
            </a:r>
          </a:p>
          <a:p>
            <a:r>
              <a:rPr lang="fr-FR" sz="2400" dirty="0"/>
              <a:t>Qui hante la tempête et se rit de l'archer ;</a:t>
            </a:r>
          </a:p>
          <a:p>
            <a:r>
              <a:rPr lang="fr-FR" sz="2400" dirty="0"/>
              <a:t>Exilé sur le sol au milieu des huées,</a:t>
            </a:r>
          </a:p>
          <a:p>
            <a:r>
              <a:rPr lang="fr-FR" sz="2400" dirty="0">
                <a:highlight>
                  <a:srgbClr val="00FF00"/>
                </a:highlight>
              </a:rPr>
              <a:t>Ses ailes de géant l'empêchent de marcher »</a:t>
            </a:r>
          </a:p>
          <a:p>
            <a:r>
              <a:rPr lang="fr-FR" sz="2400" dirty="0"/>
              <a:t>(</a:t>
            </a:r>
            <a:r>
              <a:rPr lang="fr-FR" sz="2400" dirty="0">
                <a:highlight>
                  <a:srgbClr val="FF0000"/>
                </a:highlight>
              </a:rPr>
              <a:t>Baudelaire</a:t>
            </a:r>
            <a:r>
              <a:rPr lang="fr-FR" sz="2400" dirty="0"/>
              <a:t>, L’albatros)</a:t>
            </a:r>
          </a:p>
        </p:txBody>
      </p:sp>
    </p:spTree>
    <p:extLst>
      <p:ext uri="{BB962C8B-B14F-4D97-AF65-F5344CB8AC3E}">
        <p14:creationId xmlns:p14="http://schemas.microsoft.com/office/powerpoint/2010/main" val="1099752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8CD746-8E55-9176-FD11-DF8737039C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DD9D45-2BEC-47E7-5D34-AD6EF5AD4ADA}"/>
              </a:ext>
            </a:extLst>
          </p:cNvPr>
          <p:cNvSpPr>
            <a:spLocks noGrp="1"/>
          </p:cNvSpPr>
          <p:nvPr>
            <p:ph type="title"/>
          </p:nvPr>
        </p:nvSpPr>
        <p:spPr>
          <a:xfrm>
            <a:off x="838200" y="92467"/>
            <a:ext cx="10515600" cy="832207"/>
          </a:xfrm>
        </p:spPr>
        <p:txBody>
          <a:bodyPr>
            <a:normAutofit/>
          </a:bodyPr>
          <a:lstStyle/>
          <a:p>
            <a:pPr algn="ctr"/>
            <a:r>
              <a:rPr lang="de-DE" dirty="0" err="1"/>
              <a:t>Section</a:t>
            </a:r>
            <a:r>
              <a:rPr lang="de-DE" dirty="0"/>
              <a:t> 1 (4)</a:t>
            </a:r>
            <a:endParaRPr lang="en-GB" dirty="0"/>
          </a:p>
        </p:txBody>
      </p:sp>
      <p:sp>
        <p:nvSpPr>
          <p:cNvPr id="3" name="Content Placeholder 2">
            <a:extLst>
              <a:ext uri="{FF2B5EF4-FFF2-40B4-BE49-F238E27FC236}">
                <a16:creationId xmlns:a16="http://schemas.microsoft.com/office/drawing/2014/main" id="{DC6D9A8C-AB31-EA5D-53BA-09A55DF4F542}"/>
              </a:ext>
            </a:extLst>
          </p:cNvPr>
          <p:cNvSpPr>
            <a:spLocks noGrp="1"/>
          </p:cNvSpPr>
          <p:nvPr>
            <p:ph idx="1"/>
          </p:nvPr>
        </p:nvSpPr>
        <p:spPr>
          <a:xfrm>
            <a:off x="838200" y="1078787"/>
            <a:ext cx="10781872" cy="5476125"/>
          </a:xfrm>
        </p:spPr>
        <p:txBody>
          <a:bodyPr>
            <a:normAutofit/>
          </a:bodyPr>
          <a:lstStyle/>
          <a:p>
            <a:pPr marL="0" indent="0">
              <a:lnSpc>
                <a:spcPct val="100000"/>
              </a:lnSpc>
              <a:buNone/>
            </a:pPr>
            <a:r>
              <a:rPr lang="en-GB" dirty="0"/>
              <a:t>[…] surrounded here by an audience comprising a sizeable number of readers very familiar with a language —or a group of languages— which several CT poets have referred to as </a:t>
            </a:r>
            <a:r>
              <a:rPr lang="en-GB" dirty="0" err="1"/>
              <a:t>vaṭa</a:t>
            </a:r>
            <a:r>
              <a:rPr lang="en-GB" dirty="0"/>
              <a:t> </a:t>
            </a:r>
            <a:r>
              <a:rPr lang="en-GB" dirty="0" err="1"/>
              <a:t>moḻi</a:t>
            </a:r>
            <a:r>
              <a:rPr lang="en-GB" dirty="0"/>
              <a:t> “Northern language”,  meaning either Sanskrit, or Prakrit, or both, it has seemed natural to me to present here, in what is a brief article, a snippet view of the slow progress, among successive generations of CT scholars, of the use of several terms borrowed from those Northern Languages, sometimes under several successive forms, as we shall when we examine the partly inconsistent coexistence of the early borrowing </a:t>
            </a:r>
            <a:r>
              <a:rPr lang="en-GB" dirty="0" err="1"/>
              <a:t>uvamam</a:t>
            </a:r>
            <a:r>
              <a:rPr lang="en-GB" dirty="0"/>
              <a:t> with the later normalized form </a:t>
            </a:r>
            <a:r>
              <a:rPr lang="en-GB" dirty="0" err="1"/>
              <a:t>uvamai</a:t>
            </a:r>
            <a:r>
              <a:rPr lang="en-GB" dirty="0"/>
              <a:t>, both being used to refer either to the figure called “simile” or to the “object of comparison”. </a:t>
            </a:r>
          </a:p>
        </p:txBody>
      </p:sp>
      <p:sp>
        <p:nvSpPr>
          <p:cNvPr id="4" name="Slide Number Placeholder 3">
            <a:extLst>
              <a:ext uri="{FF2B5EF4-FFF2-40B4-BE49-F238E27FC236}">
                <a16:creationId xmlns:a16="http://schemas.microsoft.com/office/drawing/2014/main" id="{018DCEE3-8008-539D-C1B7-4A8A76A60F96}"/>
              </a:ext>
            </a:extLst>
          </p:cNvPr>
          <p:cNvSpPr>
            <a:spLocks noGrp="1"/>
          </p:cNvSpPr>
          <p:nvPr>
            <p:ph type="sldNum" sz="quarter" idx="12"/>
          </p:nvPr>
        </p:nvSpPr>
        <p:spPr/>
        <p:txBody>
          <a:bodyPr/>
          <a:lstStyle/>
          <a:p>
            <a:fld id="{14BE9603-A261-4F02-99DA-2C7999367C51}" type="slidenum">
              <a:rPr lang="en-GB" smtClean="0"/>
              <a:t>7</a:t>
            </a:fld>
            <a:endParaRPr lang="en-GB"/>
          </a:p>
        </p:txBody>
      </p:sp>
    </p:spTree>
    <p:extLst>
      <p:ext uri="{BB962C8B-B14F-4D97-AF65-F5344CB8AC3E}">
        <p14:creationId xmlns:p14="http://schemas.microsoft.com/office/powerpoint/2010/main" val="1469973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028895-20E2-7ABF-50C2-9C67BA2A0F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23F4C4-8436-D1E6-AC49-A50B2330ADA5}"/>
              </a:ext>
            </a:extLst>
          </p:cNvPr>
          <p:cNvSpPr>
            <a:spLocks noGrp="1"/>
          </p:cNvSpPr>
          <p:nvPr>
            <p:ph type="title"/>
          </p:nvPr>
        </p:nvSpPr>
        <p:spPr>
          <a:xfrm>
            <a:off x="838200" y="92467"/>
            <a:ext cx="10515600" cy="832207"/>
          </a:xfrm>
        </p:spPr>
        <p:txBody>
          <a:bodyPr>
            <a:normAutofit/>
          </a:bodyPr>
          <a:lstStyle/>
          <a:p>
            <a:pPr algn="ctr"/>
            <a:r>
              <a:rPr lang="de-DE" dirty="0" err="1"/>
              <a:t>Section</a:t>
            </a:r>
            <a:r>
              <a:rPr lang="de-DE" dirty="0"/>
              <a:t> 1 (5)</a:t>
            </a:r>
            <a:endParaRPr lang="en-GB" dirty="0"/>
          </a:p>
        </p:txBody>
      </p:sp>
      <p:sp>
        <p:nvSpPr>
          <p:cNvPr id="3" name="Content Placeholder 2">
            <a:extLst>
              <a:ext uri="{FF2B5EF4-FFF2-40B4-BE49-F238E27FC236}">
                <a16:creationId xmlns:a16="http://schemas.microsoft.com/office/drawing/2014/main" id="{564F4555-1129-1BCC-983D-1288ACE79E05}"/>
              </a:ext>
            </a:extLst>
          </p:cNvPr>
          <p:cNvSpPr>
            <a:spLocks noGrp="1"/>
          </p:cNvSpPr>
          <p:nvPr>
            <p:ph idx="1"/>
          </p:nvPr>
        </p:nvSpPr>
        <p:spPr>
          <a:xfrm>
            <a:off x="838200" y="1078787"/>
            <a:ext cx="10781872" cy="5476125"/>
          </a:xfrm>
        </p:spPr>
        <p:txBody>
          <a:bodyPr>
            <a:normAutofit/>
          </a:bodyPr>
          <a:lstStyle/>
          <a:p>
            <a:pPr marL="0" indent="0">
              <a:lnSpc>
                <a:spcPct val="100000"/>
              </a:lnSpc>
              <a:buNone/>
            </a:pPr>
            <a:r>
              <a:rPr lang="en-GB" sz="3600" dirty="0"/>
              <a:t>As will be shown in Section 4, Modern Tamil dictionaries are closely aligned with Sanskrit and carefully distinguish </a:t>
            </a:r>
            <a:r>
              <a:rPr lang="en-GB" sz="3600" i="1" dirty="0" err="1"/>
              <a:t>uvamai</a:t>
            </a:r>
            <a:r>
              <a:rPr lang="en-GB" sz="3600" dirty="0"/>
              <a:t> (</a:t>
            </a:r>
            <a:r>
              <a:rPr lang="en-GB" sz="3600" dirty="0" err="1"/>
              <a:t>skt.</a:t>
            </a:r>
            <a:r>
              <a:rPr lang="en-GB" sz="3600" dirty="0"/>
              <a:t> </a:t>
            </a:r>
            <a:r>
              <a:rPr lang="en-GB" sz="3600" i="1" dirty="0" err="1"/>
              <a:t>upamā</a:t>
            </a:r>
            <a:r>
              <a:rPr lang="en-GB" sz="3600" dirty="0"/>
              <a:t>) “simile”, </a:t>
            </a:r>
            <a:r>
              <a:rPr lang="en-GB" sz="3600" i="1" dirty="0" err="1"/>
              <a:t>uvamēyam</a:t>
            </a:r>
            <a:r>
              <a:rPr lang="en-GB" sz="3600" dirty="0"/>
              <a:t> (</a:t>
            </a:r>
            <a:r>
              <a:rPr lang="en-GB" sz="3600" dirty="0" err="1"/>
              <a:t>skt.</a:t>
            </a:r>
            <a:r>
              <a:rPr lang="en-GB" sz="3600" dirty="0"/>
              <a:t> </a:t>
            </a:r>
            <a:r>
              <a:rPr lang="en-GB" sz="3600" i="1" dirty="0" err="1"/>
              <a:t>upameya</a:t>
            </a:r>
            <a:r>
              <a:rPr lang="en-GB" sz="3600" dirty="0"/>
              <a:t>) “subject of comparison” and </a:t>
            </a:r>
            <a:r>
              <a:rPr lang="en-GB" sz="3600" i="1" dirty="0" err="1"/>
              <a:t>uvamāṉam</a:t>
            </a:r>
            <a:r>
              <a:rPr lang="en-GB" sz="3600" dirty="0"/>
              <a:t> (</a:t>
            </a:r>
            <a:r>
              <a:rPr lang="en-GB" sz="3600" dirty="0" err="1"/>
              <a:t>skt.</a:t>
            </a:r>
            <a:r>
              <a:rPr lang="en-GB" sz="3600" dirty="0"/>
              <a:t> </a:t>
            </a:r>
            <a:r>
              <a:rPr lang="en-GB" sz="3600" i="1" dirty="0" err="1"/>
              <a:t>upamāna</a:t>
            </a:r>
            <a:r>
              <a:rPr lang="en-GB" sz="3600" dirty="0"/>
              <a:t>) “object of comparison”, but during the first half of the first </a:t>
            </a:r>
            <a:r>
              <a:rPr lang="en-GB" sz="3600" dirty="0" err="1"/>
              <a:t>millenium</a:t>
            </a:r>
            <a:r>
              <a:rPr lang="en-GB" sz="3600" dirty="0"/>
              <a:t>, it was already quite a significant act to borrow one </a:t>
            </a:r>
            <a:r>
              <a:rPr lang="en-GB" sz="3600" dirty="0" err="1"/>
              <a:t>sanskrit</a:t>
            </a:r>
            <a:r>
              <a:rPr lang="en-GB" sz="3600" dirty="0"/>
              <a:t> term, and it would most probably not have been </a:t>
            </a:r>
            <a:r>
              <a:rPr lang="en-GB" sz="3600" dirty="0" err="1"/>
              <a:t>feasable</a:t>
            </a:r>
            <a:r>
              <a:rPr lang="en-GB" sz="3600" dirty="0"/>
              <a:t> to borrow a triplet of terms.</a:t>
            </a:r>
          </a:p>
        </p:txBody>
      </p:sp>
      <p:sp>
        <p:nvSpPr>
          <p:cNvPr id="4" name="Slide Number Placeholder 3">
            <a:extLst>
              <a:ext uri="{FF2B5EF4-FFF2-40B4-BE49-F238E27FC236}">
                <a16:creationId xmlns:a16="http://schemas.microsoft.com/office/drawing/2014/main" id="{1ABC36C7-6D5B-8363-1C8D-F5F353A51EA9}"/>
              </a:ext>
            </a:extLst>
          </p:cNvPr>
          <p:cNvSpPr>
            <a:spLocks noGrp="1"/>
          </p:cNvSpPr>
          <p:nvPr>
            <p:ph type="sldNum" sz="quarter" idx="12"/>
          </p:nvPr>
        </p:nvSpPr>
        <p:spPr/>
        <p:txBody>
          <a:bodyPr/>
          <a:lstStyle/>
          <a:p>
            <a:fld id="{14BE9603-A261-4F02-99DA-2C7999367C51}" type="slidenum">
              <a:rPr lang="en-GB" smtClean="0"/>
              <a:t>8</a:t>
            </a:fld>
            <a:endParaRPr lang="en-GB"/>
          </a:p>
        </p:txBody>
      </p:sp>
    </p:spTree>
    <p:extLst>
      <p:ext uri="{BB962C8B-B14F-4D97-AF65-F5344CB8AC3E}">
        <p14:creationId xmlns:p14="http://schemas.microsoft.com/office/powerpoint/2010/main" val="592423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5C94B-8334-8D2C-C640-0183252DCC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126795-2283-6B2F-3193-3D3936257C6C}"/>
              </a:ext>
            </a:extLst>
          </p:cNvPr>
          <p:cNvSpPr>
            <a:spLocks noGrp="1"/>
          </p:cNvSpPr>
          <p:nvPr>
            <p:ph type="title"/>
          </p:nvPr>
        </p:nvSpPr>
        <p:spPr>
          <a:xfrm>
            <a:off x="838200" y="92467"/>
            <a:ext cx="10515600" cy="832207"/>
          </a:xfrm>
        </p:spPr>
        <p:txBody>
          <a:bodyPr>
            <a:normAutofit/>
          </a:bodyPr>
          <a:lstStyle/>
          <a:p>
            <a:pPr algn="ctr"/>
            <a:r>
              <a:rPr lang="de-DE" dirty="0" err="1"/>
              <a:t>Section</a:t>
            </a:r>
            <a:r>
              <a:rPr lang="de-DE" dirty="0"/>
              <a:t> 1 (6)</a:t>
            </a:r>
            <a:endParaRPr lang="en-GB" dirty="0"/>
          </a:p>
        </p:txBody>
      </p:sp>
      <p:sp>
        <p:nvSpPr>
          <p:cNvPr id="3" name="Content Placeholder 2">
            <a:extLst>
              <a:ext uri="{FF2B5EF4-FFF2-40B4-BE49-F238E27FC236}">
                <a16:creationId xmlns:a16="http://schemas.microsoft.com/office/drawing/2014/main" id="{AB420A70-3099-4346-A63D-B12B03ADE740}"/>
              </a:ext>
            </a:extLst>
          </p:cNvPr>
          <p:cNvSpPr>
            <a:spLocks noGrp="1"/>
          </p:cNvSpPr>
          <p:nvPr>
            <p:ph idx="1"/>
          </p:nvPr>
        </p:nvSpPr>
        <p:spPr>
          <a:xfrm>
            <a:off x="595901" y="924675"/>
            <a:ext cx="11024171" cy="5630238"/>
          </a:xfrm>
        </p:spPr>
        <p:txBody>
          <a:bodyPr>
            <a:noAutofit/>
          </a:bodyPr>
          <a:lstStyle/>
          <a:p>
            <a:pPr marL="0" indent="0">
              <a:lnSpc>
                <a:spcPct val="100000"/>
              </a:lnSpc>
              <a:buNone/>
            </a:pPr>
            <a:r>
              <a:rPr lang="en-GB" sz="3600" dirty="0"/>
              <a:t>The Northern terms under examination in this article —they include </a:t>
            </a:r>
            <a:r>
              <a:rPr lang="en-GB" sz="3600" i="1" dirty="0" err="1"/>
              <a:t>uvamai</a:t>
            </a:r>
            <a:r>
              <a:rPr lang="en-GB" sz="3600" dirty="0"/>
              <a:t>, although more mentions will be found of its predecessor </a:t>
            </a:r>
            <a:r>
              <a:rPr lang="en-GB" sz="3600" i="1" dirty="0" err="1"/>
              <a:t>uvamam</a:t>
            </a:r>
            <a:r>
              <a:rPr lang="en-GB" sz="3600" dirty="0"/>
              <a:t>— are all taken from a reconstructed list of 28 ornaments which I am currently researching in a piecemeal fashion because examining all the 28 in a single article is unrealistic. </a:t>
            </a:r>
            <a:r>
              <a:rPr lang="en-GB" sz="3600" dirty="0">
                <a:highlight>
                  <a:srgbClr val="FFFF00"/>
                </a:highlight>
              </a:rPr>
              <a:t>That list seems to have been initially contained in a lost treatise called </a:t>
            </a:r>
            <a:r>
              <a:rPr lang="en-GB" sz="3600" i="1" dirty="0" err="1">
                <a:highlight>
                  <a:srgbClr val="FFFF00"/>
                </a:highlight>
              </a:rPr>
              <a:t>Aṇiyiyal</a:t>
            </a:r>
            <a:r>
              <a:rPr lang="en-GB" sz="3600" dirty="0">
                <a:highlight>
                  <a:srgbClr val="FFFF00"/>
                </a:highlight>
              </a:rPr>
              <a:t> (AI) “Chapter on ornaments”, but is now known only in an indirect manner, […]</a:t>
            </a:r>
          </a:p>
        </p:txBody>
      </p:sp>
      <p:sp>
        <p:nvSpPr>
          <p:cNvPr id="4" name="Slide Number Placeholder 3">
            <a:extLst>
              <a:ext uri="{FF2B5EF4-FFF2-40B4-BE49-F238E27FC236}">
                <a16:creationId xmlns:a16="http://schemas.microsoft.com/office/drawing/2014/main" id="{C4FB7D3C-A5E4-403E-29E1-DF363313EF53}"/>
              </a:ext>
            </a:extLst>
          </p:cNvPr>
          <p:cNvSpPr>
            <a:spLocks noGrp="1"/>
          </p:cNvSpPr>
          <p:nvPr>
            <p:ph type="sldNum" sz="quarter" idx="12"/>
          </p:nvPr>
        </p:nvSpPr>
        <p:spPr/>
        <p:txBody>
          <a:bodyPr/>
          <a:lstStyle/>
          <a:p>
            <a:fld id="{14BE9603-A261-4F02-99DA-2C7999367C51}" type="slidenum">
              <a:rPr lang="en-GB" smtClean="0"/>
              <a:t>9</a:t>
            </a:fld>
            <a:endParaRPr lang="en-GB"/>
          </a:p>
        </p:txBody>
      </p:sp>
    </p:spTree>
    <p:extLst>
      <p:ext uri="{BB962C8B-B14F-4D97-AF65-F5344CB8AC3E}">
        <p14:creationId xmlns:p14="http://schemas.microsoft.com/office/powerpoint/2010/main" val="3331187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4267</Words>
  <Application>Microsoft Office PowerPoint</Application>
  <PresentationFormat>Widescreen</PresentationFormat>
  <Paragraphs>155</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Aptos</vt:lpstr>
      <vt:lpstr>Aptos Display</vt:lpstr>
      <vt:lpstr>Arial</vt:lpstr>
      <vt:lpstr>Office Theme</vt:lpstr>
      <vt:lpstr>Why did Tamil need to borrow a term like upamā when it already had resources of its own?</vt:lpstr>
      <vt:lpstr>TOC</vt:lpstr>
      <vt:lpstr>1. Three Northern terms inside an orphan list from the lost Tamil “Chapter on Ornaments” (Aṇiyiyal) </vt:lpstr>
      <vt:lpstr>Section 1 (1)</vt:lpstr>
      <vt:lpstr>Section 1 (2)</vt:lpstr>
      <vt:lpstr>Section 1 (3)</vt:lpstr>
      <vt:lpstr>Section 1 (4)</vt:lpstr>
      <vt:lpstr>Section 1 (5)</vt:lpstr>
      <vt:lpstr>Section 1 (6)</vt:lpstr>
      <vt:lpstr>Section 1 (7)</vt:lpstr>
      <vt:lpstr>Section 1 (7) (Fnote3)</vt:lpstr>
      <vt:lpstr>Section 1 (8)</vt:lpstr>
      <vt:lpstr>Section 1 (8, Fnote 4)</vt:lpstr>
      <vt:lpstr>Section 1 (9)</vt:lpstr>
      <vt:lpstr>Section 1 (10)</vt:lpstr>
      <vt:lpstr>Section 1 (11)</vt:lpstr>
      <vt:lpstr>2. What we find and do not find in the Tolkāppiyam: uvamam vs. uvamai </vt:lpstr>
      <vt:lpstr>Section 2 (1)</vt:lpstr>
      <vt:lpstr>Section 2 (2)</vt:lpstr>
      <vt:lpstr>Section 2 (2) ((Fnote5))</vt:lpstr>
      <vt:lpstr>Section 2 (3)</vt:lpstr>
      <vt:lpstr>Section 2 (4)</vt:lpstr>
      <vt:lpstr>Section 2 (5)</vt:lpstr>
      <vt:lpstr>Section 2 (6)</vt:lpstr>
      <vt:lpstr>Section 2 (7)</vt:lpstr>
      <vt:lpstr>Section 2 (8)</vt:lpstr>
      <vt:lpstr>Section 2 (9)</vt:lpstr>
      <vt:lpstr>Section 2 (10)</vt:lpstr>
      <vt:lpstr>Section 2 (11)</vt:lpstr>
      <vt:lpstr>Section 2 (12)</vt:lpstr>
      <vt:lpstr>Section 2 (13)</vt:lpstr>
      <vt:lpstr>Section 2 (14)</vt:lpstr>
      <vt:lpstr>Section 2 (15)</vt:lpstr>
      <vt:lpstr>Section 2 (16)</vt:lpstr>
      <vt:lpstr>3. Why was it necessary for Tamil theoreticians to borrow from the North a term such as uvamam? </vt:lpstr>
      <vt:lpstr>Section 3 (1)</vt:lpstr>
      <vt:lpstr>Section 3 (2)</vt:lpstr>
      <vt:lpstr>Section 3 (3)</vt:lpstr>
      <vt:lpstr>Section 3 (3)</vt:lpstr>
      <vt:lpstr>Section 3 (4)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Jean-Luc Chevillard</dc:creator>
  <cp:lastModifiedBy>Jean-Luc Chevillard</cp:lastModifiedBy>
  <cp:revision>29</cp:revision>
  <dcterms:created xsi:type="dcterms:W3CDTF">2025-09-02T20:08:14Z</dcterms:created>
  <dcterms:modified xsi:type="dcterms:W3CDTF">2025-09-03T11:24:11Z</dcterms:modified>
</cp:coreProperties>
</file>